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5" r:id="rId2"/>
  </p:sldMasterIdLst>
  <p:notesMasterIdLst>
    <p:notesMasterId r:id="rId25"/>
  </p:notesMasterIdLst>
  <p:handoutMasterIdLst>
    <p:handoutMasterId r:id="rId26"/>
  </p:handoutMasterIdLst>
  <p:sldIdLst>
    <p:sldId id="256" r:id="rId3"/>
    <p:sldId id="257" r:id="rId4"/>
    <p:sldId id="261" r:id="rId5"/>
    <p:sldId id="258" r:id="rId6"/>
    <p:sldId id="284" r:id="rId7"/>
    <p:sldId id="285" r:id="rId8"/>
    <p:sldId id="286" r:id="rId9"/>
    <p:sldId id="259" r:id="rId10"/>
    <p:sldId id="263" r:id="rId11"/>
    <p:sldId id="262" r:id="rId12"/>
    <p:sldId id="287" r:id="rId13"/>
    <p:sldId id="264" r:id="rId14"/>
    <p:sldId id="288" r:id="rId15"/>
    <p:sldId id="266" r:id="rId16"/>
    <p:sldId id="268" r:id="rId17"/>
    <p:sldId id="289" r:id="rId18"/>
    <p:sldId id="272" r:id="rId19"/>
    <p:sldId id="275" r:id="rId20"/>
    <p:sldId id="278" r:id="rId21"/>
    <p:sldId id="290" r:id="rId22"/>
    <p:sldId id="291" r:id="rId23"/>
    <p:sldId id="292" r:id="rId24"/>
  </p:sldIdLst>
  <p:sldSz cx="9144000" cy="6858000" type="screen4x3"/>
  <p:notesSz cx="6797675" cy="9926638"/>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99">
          <p15:clr>
            <a:srgbClr val="A4A3A4"/>
          </p15:clr>
        </p15:guide>
        <p15:guide id="4" orient="horz" pos="981">
          <p15:clr>
            <a:srgbClr val="A4A3A4"/>
          </p15:clr>
        </p15:guide>
        <p15:guide id="5" orient="horz" pos="709">
          <p15:clr>
            <a:srgbClr val="A4A3A4"/>
          </p15:clr>
        </p15:guide>
        <p15:guide id="6" orient="horz" pos="3657">
          <p15:clr>
            <a:srgbClr val="A4A3A4"/>
          </p15:clr>
        </p15:guide>
        <p15:guide id="7" pos="5602">
          <p15:clr>
            <a:srgbClr val="A4A3A4"/>
          </p15:clr>
        </p15:guide>
        <p15:guide id="8" pos="158">
          <p15:clr>
            <a:srgbClr val="A4A3A4"/>
          </p15:clr>
        </p15:guide>
        <p15:guide id="9" pos="930">
          <p15:clr>
            <a:srgbClr val="A4A3A4"/>
          </p15:clr>
        </p15:guide>
        <p15:guide id="10" pos="2154">
          <p15:clr>
            <a:srgbClr val="A4A3A4"/>
          </p15:clr>
        </p15:guide>
        <p15:guide id="11" pos="2971">
          <p15:clr>
            <a:srgbClr val="A4A3A4"/>
          </p15:clr>
        </p15:guide>
        <p15:guide id="12" pos="1701">
          <p15:clr>
            <a:srgbClr val="A4A3A4"/>
          </p15:clr>
        </p15:guide>
        <p15:guide id="13" pos="111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50000" autoAdjust="0"/>
  </p:normalViewPr>
  <p:slideViewPr>
    <p:cSldViewPr>
      <p:cViewPr varScale="1">
        <p:scale>
          <a:sx n="74" d="100"/>
          <a:sy n="74" d="100"/>
        </p:scale>
        <p:origin x="1536" y="72"/>
      </p:cViewPr>
      <p:guideLst>
        <p:guide orient="horz" pos="2160"/>
        <p:guide pos="2880"/>
        <p:guide orient="horz" pos="799"/>
        <p:guide orient="horz" pos="981"/>
        <p:guide orient="horz" pos="709"/>
        <p:guide orient="horz" pos="3657"/>
        <p:guide pos="5602"/>
        <p:guide pos="158"/>
        <p:guide pos="930"/>
        <p:guide pos="2154"/>
        <p:guide pos="2971"/>
        <p:guide pos="1701"/>
        <p:guide pos="111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00159DE-F417-4226-AED3-992C0AC50674}" type="datetime1">
              <a:rPr lang="en-US" smtClean="0"/>
              <a:pPr/>
              <a:t>9/25/2018</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dirty="0"/>
          </a:p>
        </p:txBody>
      </p:sp>
    </p:spTree>
    <p:extLst>
      <p:ext uri="{BB962C8B-B14F-4D97-AF65-F5344CB8AC3E}">
        <p14:creationId xmlns:p14="http://schemas.microsoft.com/office/powerpoint/2010/main" val="45311182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21FF52D-5F8D-47E9-8FC9-0E4B640C691F}" type="datetime1">
              <a:rPr lang="en-US" smtClean="0"/>
              <a:pPr/>
              <a:t>9/25/2018</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dirty="0"/>
          </a:p>
        </p:txBody>
      </p:sp>
    </p:spTree>
    <p:extLst>
      <p:ext uri="{BB962C8B-B14F-4D97-AF65-F5344CB8AC3E}">
        <p14:creationId xmlns:p14="http://schemas.microsoft.com/office/powerpoint/2010/main" val="3536413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500" dirty="0">
              <a:solidFill>
                <a:schemeClr val="bg1"/>
              </a:solidFill>
              <a:latin typeface="Arial" pitchFamily="34" charset="0"/>
              <a:cs typeface="Arial" pitchFamily="34" charset="0"/>
            </a:endParaRPr>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90664"/>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Logo - NDP - Full colour.jpg"/>
          <p:cNvPicPr>
            <a:picLocks noChangeAspect="1"/>
          </p:cNvPicPr>
          <p:nvPr userDrawn="1"/>
        </p:nvPicPr>
        <p:blipFill>
          <a:blip r:embed="rId6" cstate="print"/>
          <a:stretch>
            <a:fillRect/>
          </a:stretch>
        </p:blipFill>
        <p:spPr>
          <a:xfrm>
            <a:off x="7786710" y="5857892"/>
            <a:ext cx="1055030" cy="100010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June 2018</a:t>
            </a:r>
            <a:endParaRPr lang="en-ZA" dirty="0"/>
          </a:p>
        </p:txBody>
      </p:sp>
      <p:sp>
        <p:nvSpPr>
          <p:cNvPr id="6" name="Footer Placeholder 5"/>
          <p:cNvSpPr>
            <a:spLocks noGrp="1"/>
          </p:cNvSpPr>
          <p:nvPr>
            <p:ph type="ftr" sz="quarter" idx="11"/>
          </p:nvPr>
        </p:nvSpPr>
        <p:spPr/>
        <p:txBody>
          <a:bodyPr/>
          <a:lstStyle/>
          <a:p>
            <a:r>
              <a:rPr lang="en-ZA" smtClean="0"/>
              <a:t>National Health Council </a:t>
            </a:r>
            <a:endParaRPr lang="en-ZA" dirty="0"/>
          </a:p>
        </p:txBody>
      </p:sp>
      <p:sp>
        <p:nvSpPr>
          <p:cNvPr id="7" name="Slide Number Placeholder 6"/>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r>
              <a:rPr lang="en-US" smtClean="0"/>
              <a:t>June 2018</a:t>
            </a:r>
            <a:endParaRPr lang="en-ZA" dirty="0"/>
          </a:p>
        </p:txBody>
      </p:sp>
      <p:sp>
        <p:nvSpPr>
          <p:cNvPr id="5" name="Footer Placeholder 4"/>
          <p:cNvSpPr>
            <a:spLocks noGrp="1"/>
          </p:cNvSpPr>
          <p:nvPr>
            <p:ph type="ftr" sz="quarter" idx="11"/>
          </p:nvPr>
        </p:nvSpPr>
        <p:spPr/>
        <p:txBody>
          <a:bodyPr/>
          <a:lstStyle>
            <a:lvl1pPr>
              <a:defRPr/>
            </a:lvl1p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5221894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71" name="think-cell Slide" r:id="rId4" imgW="360" imgH="360" progId="TCLayout.ActiveDocument.1">
                  <p:embed/>
                </p:oleObj>
              </mc:Choice>
              <mc:Fallback>
                <p:oleObj name="think-cell Slide" r:id="rId4" imgW="360" imgH="360" progId="TCLayout.ActiveDocument.1">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0" y="0"/>
            <a:ext cx="9144000" cy="1066800"/>
          </a:xfrm>
          <a:solidFill>
            <a:srgbClr val="005D28"/>
          </a:solidFill>
        </p:spPr>
        <p:txBody>
          <a:bodyPr>
            <a:normAutofit/>
          </a:bodyPr>
          <a:lstStyle>
            <a:lvl1pPr algn="l">
              <a:defRPr sz="2500">
                <a:solidFill>
                  <a:schemeClr val="bg1"/>
                </a:solidFill>
              </a:defRPr>
            </a:lvl1pPr>
          </a:lstStyle>
          <a:p>
            <a:r>
              <a:rPr lang="en-US" dirty="0" smtClean="0"/>
              <a:t>Click to edit Master title style</a:t>
            </a:r>
            <a:endParaRPr lang="en-ZA" dirty="0"/>
          </a:p>
        </p:txBody>
      </p:sp>
      <p:sp>
        <p:nvSpPr>
          <p:cNvPr id="3" name="Content Placeholder 2"/>
          <p:cNvSpPr>
            <a:spLocks noGrp="1"/>
          </p:cNvSpPr>
          <p:nvPr>
            <p:ph idx="1"/>
          </p:nvPr>
        </p:nvSpPr>
        <p:spPr>
          <a:xfrm>
            <a:off x="250825" y="1124744"/>
            <a:ext cx="8590915" cy="45368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r>
              <a:rPr lang="en-US" smtClean="0"/>
              <a:t>June 2018</a:t>
            </a:r>
            <a:endParaRPr lang="en-ZA" dirty="0"/>
          </a:p>
        </p:txBody>
      </p:sp>
      <p:sp>
        <p:nvSpPr>
          <p:cNvPr id="5" name="Footer Placeholder 4"/>
          <p:cNvSpPr>
            <a:spLocks noGrp="1"/>
          </p:cNvSpPr>
          <p:nvPr>
            <p:ph type="ftr" sz="quarter" idx="11"/>
          </p:nvPr>
        </p:nvSpPr>
        <p:spPr/>
        <p:txBody>
          <a:bodyPr/>
          <a:lstStyle>
            <a:lvl1pPr>
              <a:defRPr/>
            </a:lvl1p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a:t>
            </a:fld>
            <a:endParaRPr lang="en-ZA" dirty="0"/>
          </a:p>
        </p:txBody>
      </p:sp>
      <p:cxnSp>
        <p:nvCxnSpPr>
          <p:cNvPr id="11" name="Straight Connector 10"/>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r>
              <a:rPr lang="en-US" smtClean="0"/>
              <a:t>June 2018</a:t>
            </a:r>
            <a:endParaRPr lang="en-ZA" dirty="0"/>
          </a:p>
        </p:txBody>
      </p:sp>
      <p:sp>
        <p:nvSpPr>
          <p:cNvPr id="6" name="Footer Placeholder 5"/>
          <p:cNvSpPr>
            <a:spLocks noGrp="1"/>
          </p:cNvSpPr>
          <p:nvPr>
            <p:ph type="ftr" sz="quarter" idx="11"/>
          </p:nvPr>
        </p:nvSpPr>
        <p:spPr/>
        <p:txBody>
          <a:bodyPr/>
          <a:lstStyle/>
          <a:p>
            <a:r>
              <a:rPr lang="en-ZA" smtClean="0"/>
              <a:t>National Health Council </a:t>
            </a:r>
            <a:endParaRPr lang="en-ZA" dirty="0"/>
          </a:p>
        </p:txBody>
      </p:sp>
      <p:sp>
        <p:nvSpPr>
          <p:cNvPr id="7" name="Slide Number Placeholder 6"/>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r>
              <a:rPr lang="en-US" smtClean="0"/>
              <a:t>June 2018</a:t>
            </a:r>
            <a:endParaRPr lang="en-ZA" dirty="0"/>
          </a:p>
        </p:txBody>
      </p:sp>
      <p:sp>
        <p:nvSpPr>
          <p:cNvPr id="8" name="Footer Placeholder 7"/>
          <p:cNvSpPr>
            <a:spLocks noGrp="1"/>
          </p:cNvSpPr>
          <p:nvPr>
            <p:ph type="ftr" sz="quarter" idx="11"/>
          </p:nvPr>
        </p:nvSpPr>
        <p:spPr/>
        <p:txBody>
          <a:bodyPr/>
          <a:lstStyle/>
          <a:p>
            <a:r>
              <a:rPr lang="en-ZA" smtClean="0"/>
              <a:t>National Health Council </a:t>
            </a:r>
            <a:endParaRPr lang="en-ZA" dirty="0"/>
          </a:p>
        </p:txBody>
      </p:sp>
      <p:sp>
        <p:nvSpPr>
          <p:cNvPr id="9" name="Slide Number Placeholder 8"/>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111206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r>
              <a:rPr lang="en-US" smtClean="0"/>
              <a:t>June 2018</a:t>
            </a:r>
            <a:endParaRPr lang="en-ZA" dirty="0"/>
          </a:p>
        </p:txBody>
      </p:sp>
      <p:sp>
        <p:nvSpPr>
          <p:cNvPr id="4" name="Footer Placeholder 3"/>
          <p:cNvSpPr>
            <a:spLocks noGrp="1"/>
          </p:cNvSpPr>
          <p:nvPr>
            <p:ph type="ftr" sz="quarter" idx="11"/>
          </p:nvPr>
        </p:nvSpPr>
        <p:spPr/>
        <p:txBody>
          <a:bodyPr/>
          <a:lstStyle/>
          <a:p>
            <a:r>
              <a:rPr lang="en-ZA" smtClean="0"/>
              <a:t>National Health Council </a:t>
            </a:r>
            <a:endParaRPr lang="en-ZA" dirty="0"/>
          </a:p>
        </p:txBody>
      </p:sp>
      <p:sp>
        <p:nvSpPr>
          <p:cNvPr id="5" name="Slide Number Placeholder 4"/>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June 2018</a:t>
            </a:r>
            <a:endParaRPr lang="en-ZA" dirty="0"/>
          </a:p>
        </p:txBody>
      </p:sp>
      <p:sp>
        <p:nvSpPr>
          <p:cNvPr id="3" name="Footer Placeholder 2"/>
          <p:cNvSpPr>
            <a:spLocks noGrp="1"/>
          </p:cNvSpPr>
          <p:nvPr>
            <p:ph type="ftr" sz="quarter" idx="11"/>
          </p:nvPr>
        </p:nvSpPr>
        <p:spPr/>
        <p:txBody>
          <a:bodyPr/>
          <a:lstStyle/>
          <a:p>
            <a:r>
              <a:rPr lang="en-ZA" smtClean="0"/>
              <a:t>National Health Council </a:t>
            </a:r>
            <a:endParaRPr lang="en-ZA" dirty="0"/>
          </a:p>
        </p:txBody>
      </p:sp>
      <p:sp>
        <p:nvSpPr>
          <p:cNvPr id="4" name="Slide Number Placeholder 3"/>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June 2018</a:t>
            </a:r>
            <a:endParaRPr lang="en-ZA" dirty="0"/>
          </a:p>
        </p:txBody>
      </p:sp>
      <p:sp>
        <p:nvSpPr>
          <p:cNvPr id="6" name="Footer Placeholder 5"/>
          <p:cNvSpPr>
            <a:spLocks noGrp="1"/>
          </p:cNvSpPr>
          <p:nvPr>
            <p:ph type="ftr" sz="quarter" idx="11"/>
          </p:nvPr>
        </p:nvSpPr>
        <p:spPr/>
        <p:txBody>
          <a:bodyPr/>
          <a:lstStyle/>
          <a:p>
            <a:r>
              <a:rPr lang="en-ZA" smtClean="0"/>
              <a:t>National Health Council </a:t>
            </a:r>
            <a:endParaRPr lang="en-ZA" dirty="0"/>
          </a:p>
        </p:txBody>
      </p:sp>
      <p:sp>
        <p:nvSpPr>
          <p:cNvPr id="7" name="Slide Number Placeholder 6"/>
          <p:cNvSpPr>
            <a:spLocks noGrp="1"/>
          </p:cNvSpPr>
          <p:nvPr>
            <p:ph type="sldNum" sz="quarter" idx="12"/>
          </p:nvPr>
        </p:nvSpPr>
        <p:spPr/>
        <p:txBody>
          <a:bodyPr/>
          <a:lstStyle/>
          <a:p>
            <a:fld id="{2F2C248C-0A5B-4798-827F-569D09ED162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vmlDrawing" Target="../drawings/vmlDrawing1.vml"/><Relationship Id="rId18" Type="http://schemas.openxmlformats.org/officeDocument/2006/relationships/image" Target="../media/image7.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image" Target="../media/image3.jpeg"/><Relationship Id="rId2" Type="http://schemas.openxmlformats.org/officeDocument/2006/relationships/slideLayout" Target="../slideLayouts/slideLayout3.xml"/><Relationship Id="rId16"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oleObject" Target="../embeddings/oleObject1.bin"/><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500" dirty="0">
              <a:solidFill>
                <a:schemeClr val="bg1"/>
              </a:solidFill>
              <a:latin typeface="Arial" pitchFamily="34" charset="0"/>
              <a:cs typeface="Arial" pitchFamily="34" charset="0"/>
            </a:endParaRPr>
          </a:p>
        </p:txBody>
      </p:sp>
      <p:pic>
        <p:nvPicPr>
          <p:cNvPr id="10" name="Picture 11"/>
          <p:cNvPicPr>
            <a:picLocks noChangeAspect="1" noChangeArrowheads="1"/>
          </p:cNvPicPr>
          <p:nvPr/>
        </p:nvPicPr>
        <p:blipFill>
          <a:blip r:embed="rId3"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11" name="Picture 10" descr="NDOH Logo.jpg"/>
          <p:cNvPicPr>
            <a:picLocks noChangeAspect="1"/>
          </p:cNvPicPr>
          <p:nvPr/>
        </p:nvPicPr>
        <p:blipFill>
          <a:blip r:embed="rId4" cstate="print"/>
          <a:stretch>
            <a:fillRect/>
          </a:stretch>
        </p:blipFill>
        <p:spPr>
          <a:xfrm>
            <a:off x="152400" y="5867400"/>
            <a:ext cx="2286000" cy="824484"/>
          </a:xfrm>
          <a:prstGeom prst="rect">
            <a:avLst/>
          </a:prstGeom>
        </p:spPr>
      </p:pic>
      <p:pic>
        <p:nvPicPr>
          <p:cNvPr id="12" name="Picture 11" descr="Logo - NDP - Full colour.jpg"/>
          <p:cNvPicPr>
            <a:picLocks noChangeAspect="1"/>
          </p:cNvPicPr>
          <p:nvPr/>
        </p:nvPicPr>
        <p:blipFill>
          <a:blip r:embed="rId5" cstate="print"/>
          <a:stretch>
            <a:fillRect/>
          </a:stretch>
        </p:blipFill>
        <p:spPr>
          <a:xfrm>
            <a:off x="7786710" y="5857892"/>
            <a:ext cx="1055030" cy="1000108"/>
          </a:xfrm>
          <a:prstGeom prst="rect">
            <a:avLst/>
          </a:prstGeom>
        </p:spPr>
      </p:pic>
      <p:cxnSp>
        <p:nvCxnSpPr>
          <p:cNvPr id="13" name="Straight Connector 12"/>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extLst>
              <p:ext uri="{D42A27DB-BD31-4B8C-83A1-F6EECF244321}">
                <p14:modId xmlns:p14="http://schemas.microsoft.com/office/powerpoint/2010/main" val="28201408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449" name="think-cell Slide" r:id="rId15" imgW="360" imgH="360" progId="TCLayout.ActiveDocument.1">
                  <p:embed/>
                </p:oleObj>
              </mc:Choice>
              <mc:Fallback>
                <p:oleObj name="think-cell Slide" r:id="rId15" imgW="360" imgH="360" progId="TCLayout.ActiveDocument.1">
                  <p:embed/>
                  <p:pic>
                    <p:nvPicPr>
                      <p:cNvPr id="0"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0" y="-27384"/>
            <a:ext cx="9144000" cy="1143000"/>
          </a:xfrm>
          <a:prstGeom prst="rect">
            <a:avLst/>
          </a:prstGeom>
          <a:solidFill>
            <a:srgbClr val="005D28"/>
          </a:solidFill>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250825" y="1268414"/>
            <a:ext cx="8642350" cy="453707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June 2018</a:t>
            </a:r>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t>National Health Council </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C248C-0A5B-4798-827F-569D09ED1622}" type="slidenum">
              <a:rPr lang="en-ZA" smtClean="0"/>
              <a:pPr/>
              <a:t>‹#›</a:t>
            </a:fld>
            <a:endParaRPr lang="en-ZA" dirty="0"/>
          </a:p>
        </p:txBody>
      </p:sp>
      <p:pic>
        <p:nvPicPr>
          <p:cNvPr id="9" name="Picture 8" descr="Logo - NDP - Full colour.jpg"/>
          <p:cNvPicPr>
            <a:picLocks noChangeAspect="1"/>
          </p:cNvPicPr>
          <p:nvPr userDrawn="1"/>
        </p:nvPicPr>
        <p:blipFill>
          <a:blip r:embed="rId17" cstate="print"/>
          <a:stretch>
            <a:fillRect/>
          </a:stretch>
        </p:blipFill>
        <p:spPr>
          <a:xfrm>
            <a:off x="6411970" y="5805264"/>
            <a:ext cx="1112358" cy="1054452"/>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03648" y="5942927"/>
            <a:ext cx="2160240" cy="779126"/>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p:txStyles>
    <p:titleStyle>
      <a:lvl1pPr algn="l" defTabSz="914400" rtl="0" eaLnBrk="1" latinLnBrk="0" hangingPunct="1">
        <a:spcBef>
          <a:spcPct val="0"/>
        </a:spcBef>
        <a:buNone/>
        <a:defRPr sz="25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18" Type="http://schemas.openxmlformats.org/officeDocument/2006/relationships/tags" Target="../tags/tag298.xml"/><Relationship Id="rId26" Type="http://schemas.openxmlformats.org/officeDocument/2006/relationships/tags" Target="../tags/tag306.xml"/><Relationship Id="rId39" Type="http://schemas.openxmlformats.org/officeDocument/2006/relationships/image" Target="../media/image9.emf"/><Relationship Id="rId3" Type="http://schemas.openxmlformats.org/officeDocument/2006/relationships/tags" Target="../tags/tag283.xml"/><Relationship Id="rId21" Type="http://schemas.openxmlformats.org/officeDocument/2006/relationships/tags" Target="../tags/tag301.xml"/><Relationship Id="rId34" Type="http://schemas.openxmlformats.org/officeDocument/2006/relationships/tags" Target="../tags/tag314.xml"/><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tags" Target="../tags/tag297.xml"/><Relationship Id="rId25" Type="http://schemas.openxmlformats.org/officeDocument/2006/relationships/tags" Target="../tags/tag305.xml"/><Relationship Id="rId33" Type="http://schemas.openxmlformats.org/officeDocument/2006/relationships/tags" Target="../tags/tag313.xml"/><Relationship Id="rId38" Type="http://schemas.openxmlformats.org/officeDocument/2006/relationships/oleObject" Target="../embeddings/oleObject9.bin"/><Relationship Id="rId2" Type="http://schemas.openxmlformats.org/officeDocument/2006/relationships/tags" Target="../tags/tag282.xml"/><Relationship Id="rId16" Type="http://schemas.openxmlformats.org/officeDocument/2006/relationships/tags" Target="../tags/tag296.xml"/><Relationship Id="rId20" Type="http://schemas.openxmlformats.org/officeDocument/2006/relationships/tags" Target="../tags/tag300.xml"/><Relationship Id="rId29" Type="http://schemas.openxmlformats.org/officeDocument/2006/relationships/tags" Target="../tags/tag309.xml"/><Relationship Id="rId41" Type="http://schemas.openxmlformats.org/officeDocument/2006/relationships/image" Target="../media/image20.emf"/><Relationship Id="rId1" Type="http://schemas.openxmlformats.org/officeDocument/2006/relationships/vmlDrawing" Target="../drawings/vmlDrawing7.vml"/><Relationship Id="rId6" Type="http://schemas.openxmlformats.org/officeDocument/2006/relationships/tags" Target="../tags/tag286.xml"/><Relationship Id="rId11" Type="http://schemas.openxmlformats.org/officeDocument/2006/relationships/tags" Target="../tags/tag291.xml"/><Relationship Id="rId24" Type="http://schemas.openxmlformats.org/officeDocument/2006/relationships/tags" Target="../tags/tag304.xml"/><Relationship Id="rId32" Type="http://schemas.openxmlformats.org/officeDocument/2006/relationships/tags" Target="../tags/tag312.xml"/><Relationship Id="rId37" Type="http://schemas.openxmlformats.org/officeDocument/2006/relationships/slideLayout" Target="../slideLayouts/slideLayout3.xml"/><Relationship Id="rId40" Type="http://schemas.openxmlformats.org/officeDocument/2006/relationships/oleObject" Target="../embeddings/oleObject10.bin"/><Relationship Id="rId5" Type="http://schemas.openxmlformats.org/officeDocument/2006/relationships/tags" Target="../tags/tag285.xml"/><Relationship Id="rId15" Type="http://schemas.openxmlformats.org/officeDocument/2006/relationships/tags" Target="../tags/tag295.xml"/><Relationship Id="rId23" Type="http://schemas.openxmlformats.org/officeDocument/2006/relationships/tags" Target="../tags/tag303.xml"/><Relationship Id="rId28" Type="http://schemas.openxmlformats.org/officeDocument/2006/relationships/tags" Target="../tags/tag308.xml"/><Relationship Id="rId36" Type="http://schemas.openxmlformats.org/officeDocument/2006/relationships/tags" Target="../tags/tag316.xml"/><Relationship Id="rId10" Type="http://schemas.openxmlformats.org/officeDocument/2006/relationships/tags" Target="../tags/tag290.xml"/><Relationship Id="rId19" Type="http://schemas.openxmlformats.org/officeDocument/2006/relationships/tags" Target="../tags/tag299.xml"/><Relationship Id="rId31" Type="http://schemas.openxmlformats.org/officeDocument/2006/relationships/tags" Target="../tags/tag311.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 Id="rId22" Type="http://schemas.openxmlformats.org/officeDocument/2006/relationships/tags" Target="../tags/tag302.xml"/><Relationship Id="rId27" Type="http://schemas.openxmlformats.org/officeDocument/2006/relationships/tags" Target="../tags/tag307.xml"/><Relationship Id="rId30" Type="http://schemas.openxmlformats.org/officeDocument/2006/relationships/tags" Target="../tags/tag310.xml"/><Relationship Id="rId35" Type="http://schemas.openxmlformats.org/officeDocument/2006/relationships/tags" Target="../tags/tag3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6" Type="http://schemas.openxmlformats.org/officeDocument/2006/relationships/tags" Target="../tags/tag29.xml"/><Relationship Id="rId117" Type="http://schemas.openxmlformats.org/officeDocument/2006/relationships/tags" Target="../tags/tag120.xml"/><Relationship Id="rId21" Type="http://schemas.openxmlformats.org/officeDocument/2006/relationships/tags" Target="../tags/tag24.xml"/><Relationship Id="rId42" Type="http://schemas.openxmlformats.org/officeDocument/2006/relationships/tags" Target="../tags/tag45.xml"/><Relationship Id="rId47" Type="http://schemas.openxmlformats.org/officeDocument/2006/relationships/tags" Target="../tags/tag50.xml"/><Relationship Id="rId63" Type="http://schemas.openxmlformats.org/officeDocument/2006/relationships/tags" Target="../tags/tag66.xml"/><Relationship Id="rId68" Type="http://schemas.openxmlformats.org/officeDocument/2006/relationships/tags" Target="../tags/tag71.xml"/><Relationship Id="rId84" Type="http://schemas.openxmlformats.org/officeDocument/2006/relationships/tags" Target="../tags/tag87.xml"/><Relationship Id="rId89" Type="http://schemas.openxmlformats.org/officeDocument/2006/relationships/tags" Target="../tags/tag92.xml"/><Relationship Id="rId112" Type="http://schemas.openxmlformats.org/officeDocument/2006/relationships/tags" Target="../tags/tag115.xml"/><Relationship Id="rId133" Type="http://schemas.openxmlformats.org/officeDocument/2006/relationships/tags" Target="../tags/tag136.xml"/><Relationship Id="rId138" Type="http://schemas.openxmlformats.org/officeDocument/2006/relationships/tags" Target="../tags/tag141.xml"/><Relationship Id="rId16" Type="http://schemas.openxmlformats.org/officeDocument/2006/relationships/tags" Target="../tags/tag19.xml"/><Relationship Id="rId107" Type="http://schemas.openxmlformats.org/officeDocument/2006/relationships/tags" Target="../tags/tag110.xml"/><Relationship Id="rId11" Type="http://schemas.openxmlformats.org/officeDocument/2006/relationships/tags" Target="../tags/tag14.xml"/><Relationship Id="rId32" Type="http://schemas.openxmlformats.org/officeDocument/2006/relationships/tags" Target="../tags/tag35.xml"/><Relationship Id="rId37" Type="http://schemas.openxmlformats.org/officeDocument/2006/relationships/tags" Target="../tags/tag40.xml"/><Relationship Id="rId53" Type="http://schemas.openxmlformats.org/officeDocument/2006/relationships/tags" Target="../tags/tag56.xml"/><Relationship Id="rId58" Type="http://schemas.openxmlformats.org/officeDocument/2006/relationships/tags" Target="../tags/tag61.xml"/><Relationship Id="rId74" Type="http://schemas.openxmlformats.org/officeDocument/2006/relationships/tags" Target="../tags/tag77.xml"/><Relationship Id="rId79" Type="http://schemas.openxmlformats.org/officeDocument/2006/relationships/tags" Target="../tags/tag82.xml"/><Relationship Id="rId102" Type="http://schemas.openxmlformats.org/officeDocument/2006/relationships/tags" Target="../tags/tag105.xml"/><Relationship Id="rId123" Type="http://schemas.openxmlformats.org/officeDocument/2006/relationships/tags" Target="../tags/tag126.xml"/><Relationship Id="rId128" Type="http://schemas.openxmlformats.org/officeDocument/2006/relationships/tags" Target="../tags/tag131.xml"/><Relationship Id="rId144" Type="http://schemas.openxmlformats.org/officeDocument/2006/relationships/oleObject" Target="../embeddings/oleObject5.bin"/><Relationship Id="rId5" Type="http://schemas.openxmlformats.org/officeDocument/2006/relationships/tags" Target="../tags/tag8.xml"/><Relationship Id="rId90" Type="http://schemas.openxmlformats.org/officeDocument/2006/relationships/tags" Target="../tags/tag93.xml"/><Relationship Id="rId95" Type="http://schemas.openxmlformats.org/officeDocument/2006/relationships/tags" Target="../tags/tag98.xml"/><Relationship Id="rId22" Type="http://schemas.openxmlformats.org/officeDocument/2006/relationships/tags" Target="../tags/tag25.xml"/><Relationship Id="rId27" Type="http://schemas.openxmlformats.org/officeDocument/2006/relationships/tags" Target="../tags/tag30.xml"/><Relationship Id="rId43" Type="http://schemas.openxmlformats.org/officeDocument/2006/relationships/tags" Target="../tags/tag46.xml"/><Relationship Id="rId48" Type="http://schemas.openxmlformats.org/officeDocument/2006/relationships/tags" Target="../tags/tag51.xml"/><Relationship Id="rId64" Type="http://schemas.openxmlformats.org/officeDocument/2006/relationships/tags" Target="../tags/tag67.xml"/><Relationship Id="rId69" Type="http://schemas.openxmlformats.org/officeDocument/2006/relationships/tags" Target="../tags/tag72.xml"/><Relationship Id="rId113" Type="http://schemas.openxmlformats.org/officeDocument/2006/relationships/tags" Target="../tags/tag116.xml"/><Relationship Id="rId118" Type="http://schemas.openxmlformats.org/officeDocument/2006/relationships/tags" Target="../tags/tag121.xml"/><Relationship Id="rId134" Type="http://schemas.openxmlformats.org/officeDocument/2006/relationships/tags" Target="../tags/tag137.xml"/><Relationship Id="rId139" Type="http://schemas.openxmlformats.org/officeDocument/2006/relationships/tags" Target="../tags/tag142.xml"/><Relationship Id="rId80" Type="http://schemas.openxmlformats.org/officeDocument/2006/relationships/tags" Target="../tags/tag83.xml"/><Relationship Id="rId85" Type="http://schemas.openxmlformats.org/officeDocument/2006/relationships/tags" Target="../tags/tag88.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 Id="rId67" Type="http://schemas.openxmlformats.org/officeDocument/2006/relationships/tags" Target="../tags/tag70.xml"/><Relationship Id="rId103" Type="http://schemas.openxmlformats.org/officeDocument/2006/relationships/tags" Target="../tags/tag106.xml"/><Relationship Id="rId108" Type="http://schemas.openxmlformats.org/officeDocument/2006/relationships/tags" Target="../tags/tag111.xml"/><Relationship Id="rId116" Type="http://schemas.openxmlformats.org/officeDocument/2006/relationships/tags" Target="../tags/tag119.xml"/><Relationship Id="rId124" Type="http://schemas.openxmlformats.org/officeDocument/2006/relationships/tags" Target="../tags/tag127.xml"/><Relationship Id="rId129" Type="http://schemas.openxmlformats.org/officeDocument/2006/relationships/tags" Target="../tags/tag132.xml"/><Relationship Id="rId137" Type="http://schemas.openxmlformats.org/officeDocument/2006/relationships/tags" Target="../tags/tag140.xml"/><Relationship Id="rId20" Type="http://schemas.openxmlformats.org/officeDocument/2006/relationships/tags" Target="../tags/tag23.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70" Type="http://schemas.openxmlformats.org/officeDocument/2006/relationships/tags" Target="../tags/tag73.xml"/><Relationship Id="rId75" Type="http://schemas.openxmlformats.org/officeDocument/2006/relationships/tags" Target="../tags/tag78.xml"/><Relationship Id="rId83" Type="http://schemas.openxmlformats.org/officeDocument/2006/relationships/tags" Target="../tags/tag86.xml"/><Relationship Id="rId88" Type="http://schemas.openxmlformats.org/officeDocument/2006/relationships/tags" Target="../tags/tag91.xml"/><Relationship Id="rId91" Type="http://schemas.openxmlformats.org/officeDocument/2006/relationships/tags" Target="../tags/tag94.xml"/><Relationship Id="rId96" Type="http://schemas.openxmlformats.org/officeDocument/2006/relationships/tags" Target="../tags/tag99.xml"/><Relationship Id="rId111" Type="http://schemas.openxmlformats.org/officeDocument/2006/relationships/tags" Target="../tags/tag114.xml"/><Relationship Id="rId132" Type="http://schemas.openxmlformats.org/officeDocument/2006/relationships/tags" Target="../tags/tag135.xml"/><Relationship Id="rId140" Type="http://schemas.openxmlformats.org/officeDocument/2006/relationships/tags" Target="../tags/tag143.xml"/><Relationship Id="rId145" Type="http://schemas.openxmlformats.org/officeDocument/2006/relationships/image" Target="../media/image10.emf"/><Relationship Id="rId1" Type="http://schemas.openxmlformats.org/officeDocument/2006/relationships/vmlDrawing" Target="../drawings/vmlDrawing4.vml"/><Relationship Id="rId6" Type="http://schemas.openxmlformats.org/officeDocument/2006/relationships/tags" Target="../tags/tag9.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106" Type="http://schemas.openxmlformats.org/officeDocument/2006/relationships/tags" Target="../tags/tag109.xml"/><Relationship Id="rId114" Type="http://schemas.openxmlformats.org/officeDocument/2006/relationships/tags" Target="../tags/tag117.xml"/><Relationship Id="rId119" Type="http://schemas.openxmlformats.org/officeDocument/2006/relationships/tags" Target="../tags/tag122.xml"/><Relationship Id="rId127" Type="http://schemas.openxmlformats.org/officeDocument/2006/relationships/tags" Target="../tags/tag130.xml"/><Relationship Id="rId10" Type="http://schemas.openxmlformats.org/officeDocument/2006/relationships/tags" Target="../tags/tag13.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65" Type="http://schemas.openxmlformats.org/officeDocument/2006/relationships/tags" Target="../tags/tag68.xml"/><Relationship Id="rId73" Type="http://schemas.openxmlformats.org/officeDocument/2006/relationships/tags" Target="../tags/tag76.xml"/><Relationship Id="rId78" Type="http://schemas.openxmlformats.org/officeDocument/2006/relationships/tags" Target="../tags/tag81.xml"/><Relationship Id="rId81" Type="http://schemas.openxmlformats.org/officeDocument/2006/relationships/tags" Target="../tags/tag84.xml"/><Relationship Id="rId86" Type="http://schemas.openxmlformats.org/officeDocument/2006/relationships/tags" Target="../tags/tag89.xml"/><Relationship Id="rId94" Type="http://schemas.openxmlformats.org/officeDocument/2006/relationships/tags" Target="../tags/tag97.xml"/><Relationship Id="rId99" Type="http://schemas.openxmlformats.org/officeDocument/2006/relationships/tags" Target="../tags/tag102.xml"/><Relationship Id="rId101" Type="http://schemas.openxmlformats.org/officeDocument/2006/relationships/tags" Target="../tags/tag104.xml"/><Relationship Id="rId122" Type="http://schemas.openxmlformats.org/officeDocument/2006/relationships/tags" Target="../tags/tag125.xml"/><Relationship Id="rId130" Type="http://schemas.openxmlformats.org/officeDocument/2006/relationships/tags" Target="../tags/tag133.xml"/><Relationship Id="rId135" Type="http://schemas.openxmlformats.org/officeDocument/2006/relationships/tags" Target="../tags/tag138.xml"/><Relationship Id="rId143" Type="http://schemas.openxmlformats.org/officeDocument/2006/relationships/image" Target="../media/image9.emf"/><Relationship Id="rId4" Type="http://schemas.openxmlformats.org/officeDocument/2006/relationships/tags" Target="../tags/tag7.xml"/><Relationship Id="rId9" Type="http://schemas.openxmlformats.org/officeDocument/2006/relationships/tags" Target="../tags/tag12.xml"/><Relationship Id="rId13" Type="http://schemas.openxmlformats.org/officeDocument/2006/relationships/tags" Target="../tags/tag16.xml"/><Relationship Id="rId18" Type="http://schemas.openxmlformats.org/officeDocument/2006/relationships/tags" Target="../tags/tag21.xml"/><Relationship Id="rId39" Type="http://schemas.openxmlformats.org/officeDocument/2006/relationships/tags" Target="../tags/tag42.xml"/><Relationship Id="rId109" Type="http://schemas.openxmlformats.org/officeDocument/2006/relationships/tags" Target="../tags/tag112.xml"/><Relationship Id="rId34" Type="http://schemas.openxmlformats.org/officeDocument/2006/relationships/tags" Target="../tags/tag37.xml"/><Relationship Id="rId50" Type="http://schemas.openxmlformats.org/officeDocument/2006/relationships/tags" Target="../tags/tag53.xml"/><Relationship Id="rId55" Type="http://schemas.openxmlformats.org/officeDocument/2006/relationships/tags" Target="../tags/tag58.xml"/><Relationship Id="rId76" Type="http://schemas.openxmlformats.org/officeDocument/2006/relationships/tags" Target="../tags/tag79.xml"/><Relationship Id="rId97" Type="http://schemas.openxmlformats.org/officeDocument/2006/relationships/tags" Target="../tags/tag100.xml"/><Relationship Id="rId104" Type="http://schemas.openxmlformats.org/officeDocument/2006/relationships/tags" Target="../tags/tag107.xml"/><Relationship Id="rId120" Type="http://schemas.openxmlformats.org/officeDocument/2006/relationships/tags" Target="../tags/tag123.xml"/><Relationship Id="rId125" Type="http://schemas.openxmlformats.org/officeDocument/2006/relationships/tags" Target="../tags/tag128.xml"/><Relationship Id="rId141" Type="http://schemas.openxmlformats.org/officeDocument/2006/relationships/slideLayout" Target="../slideLayouts/slideLayout3.xml"/><Relationship Id="rId7" Type="http://schemas.openxmlformats.org/officeDocument/2006/relationships/tags" Target="../tags/tag10.xml"/><Relationship Id="rId71" Type="http://schemas.openxmlformats.org/officeDocument/2006/relationships/tags" Target="../tags/tag74.xml"/><Relationship Id="rId92" Type="http://schemas.openxmlformats.org/officeDocument/2006/relationships/tags" Target="../tags/tag95.xml"/><Relationship Id="rId2" Type="http://schemas.openxmlformats.org/officeDocument/2006/relationships/tags" Target="../tags/tag5.xml"/><Relationship Id="rId29" Type="http://schemas.openxmlformats.org/officeDocument/2006/relationships/tags" Target="../tags/tag32.xml"/><Relationship Id="rId24" Type="http://schemas.openxmlformats.org/officeDocument/2006/relationships/tags" Target="../tags/tag27.xml"/><Relationship Id="rId40" Type="http://schemas.openxmlformats.org/officeDocument/2006/relationships/tags" Target="../tags/tag43.xml"/><Relationship Id="rId45" Type="http://schemas.openxmlformats.org/officeDocument/2006/relationships/tags" Target="../tags/tag48.xml"/><Relationship Id="rId66" Type="http://schemas.openxmlformats.org/officeDocument/2006/relationships/tags" Target="../tags/tag69.xml"/><Relationship Id="rId87" Type="http://schemas.openxmlformats.org/officeDocument/2006/relationships/tags" Target="../tags/tag90.xml"/><Relationship Id="rId110" Type="http://schemas.openxmlformats.org/officeDocument/2006/relationships/tags" Target="../tags/tag113.xml"/><Relationship Id="rId115" Type="http://schemas.openxmlformats.org/officeDocument/2006/relationships/tags" Target="../tags/tag118.xml"/><Relationship Id="rId131" Type="http://schemas.openxmlformats.org/officeDocument/2006/relationships/tags" Target="../tags/tag134.xml"/><Relationship Id="rId136" Type="http://schemas.openxmlformats.org/officeDocument/2006/relationships/tags" Target="../tags/tag139.xml"/><Relationship Id="rId61" Type="http://schemas.openxmlformats.org/officeDocument/2006/relationships/tags" Target="../tags/tag64.xml"/><Relationship Id="rId82" Type="http://schemas.openxmlformats.org/officeDocument/2006/relationships/tags" Target="../tags/tag85.xml"/><Relationship Id="rId19" Type="http://schemas.openxmlformats.org/officeDocument/2006/relationships/tags" Target="../tags/tag22.xml"/><Relationship Id="rId14" Type="http://schemas.openxmlformats.org/officeDocument/2006/relationships/tags" Target="../tags/tag17.xml"/><Relationship Id="rId30" Type="http://schemas.openxmlformats.org/officeDocument/2006/relationships/tags" Target="../tags/tag33.xml"/><Relationship Id="rId35" Type="http://schemas.openxmlformats.org/officeDocument/2006/relationships/tags" Target="../tags/tag38.xml"/><Relationship Id="rId56" Type="http://schemas.openxmlformats.org/officeDocument/2006/relationships/tags" Target="../tags/tag59.xml"/><Relationship Id="rId77" Type="http://schemas.openxmlformats.org/officeDocument/2006/relationships/tags" Target="../tags/tag80.xml"/><Relationship Id="rId100" Type="http://schemas.openxmlformats.org/officeDocument/2006/relationships/tags" Target="../tags/tag103.xml"/><Relationship Id="rId105" Type="http://schemas.openxmlformats.org/officeDocument/2006/relationships/tags" Target="../tags/tag108.xml"/><Relationship Id="rId126" Type="http://schemas.openxmlformats.org/officeDocument/2006/relationships/tags" Target="../tags/tag129.xml"/><Relationship Id="rId8" Type="http://schemas.openxmlformats.org/officeDocument/2006/relationships/tags" Target="../tags/tag11.xml"/><Relationship Id="rId51" Type="http://schemas.openxmlformats.org/officeDocument/2006/relationships/tags" Target="../tags/tag54.xml"/><Relationship Id="rId72" Type="http://schemas.openxmlformats.org/officeDocument/2006/relationships/tags" Target="../tags/tag75.xml"/><Relationship Id="rId93" Type="http://schemas.openxmlformats.org/officeDocument/2006/relationships/tags" Target="../tags/tag96.xml"/><Relationship Id="rId98" Type="http://schemas.openxmlformats.org/officeDocument/2006/relationships/tags" Target="../tags/tag101.xml"/><Relationship Id="rId121" Type="http://schemas.openxmlformats.org/officeDocument/2006/relationships/tags" Target="../tags/tag124.xml"/><Relationship Id="rId142"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6" Type="http://schemas.openxmlformats.org/officeDocument/2006/relationships/tags" Target="../tags/tag168.xml"/><Relationship Id="rId117" Type="http://schemas.openxmlformats.org/officeDocument/2006/relationships/tags" Target="../tags/tag259.xml"/><Relationship Id="rId21" Type="http://schemas.openxmlformats.org/officeDocument/2006/relationships/tags" Target="../tags/tag163.xml"/><Relationship Id="rId42" Type="http://schemas.openxmlformats.org/officeDocument/2006/relationships/tags" Target="../tags/tag184.xml"/><Relationship Id="rId47" Type="http://schemas.openxmlformats.org/officeDocument/2006/relationships/tags" Target="../tags/tag189.xml"/><Relationship Id="rId63" Type="http://schemas.openxmlformats.org/officeDocument/2006/relationships/tags" Target="../tags/tag205.xml"/><Relationship Id="rId68" Type="http://schemas.openxmlformats.org/officeDocument/2006/relationships/tags" Target="../tags/tag210.xml"/><Relationship Id="rId84" Type="http://schemas.openxmlformats.org/officeDocument/2006/relationships/tags" Target="../tags/tag226.xml"/><Relationship Id="rId89" Type="http://schemas.openxmlformats.org/officeDocument/2006/relationships/tags" Target="../tags/tag231.xml"/><Relationship Id="rId112" Type="http://schemas.openxmlformats.org/officeDocument/2006/relationships/tags" Target="../tags/tag254.xml"/><Relationship Id="rId133" Type="http://schemas.openxmlformats.org/officeDocument/2006/relationships/tags" Target="../tags/tag275.xml"/><Relationship Id="rId138" Type="http://schemas.openxmlformats.org/officeDocument/2006/relationships/slideLayout" Target="../slideLayouts/slideLayout3.xml"/><Relationship Id="rId16" Type="http://schemas.openxmlformats.org/officeDocument/2006/relationships/tags" Target="../tags/tag158.xml"/><Relationship Id="rId107" Type="http://schemas.openxmlformats.org/officeDocument/2006/relationships/tags" Target="../tags/tag249.xml"/><Relationship Id="rId11" Type="http://schemas.openxmlformats.org/officeDocument/2006/relationships/tags" Target="../tags/tag153.xml"/><Relationship Id="rId32" Type="http://schemas.openxmlformats.org/officeDocument/2006/relationships/tags" Target="../tags/tag174.xml"/><Relationship Id="rId37" Type="http://schemas.openxmlformats.org/officeDocument/2006/relationships/tags" Target="../tags/tag179.xml"/><Relationship Id="rId53" Type="http://schemas.openxmlformats.org/officeDocument/2006/relationships/tags" Target="../tags/tag195.xml"/><Relationship Id="rId58" Type="http://schemas.openxmlformats.org/officeDocument/2006/relationships/tags" Target="../tags/tag200.xml"/><Relationship Id="rId74" Type="http://schemas.openxmlformats.org/officeDocument/2006/relationships/tags" Target="../tags/tag216.xml"/><Relationship Id="rId79" Type="http://schemas.openxmlformats.org/officeDocument/2006/relationships/tags" Target="../tags/tag221.xml"/><Relationship Id="rId102" Type="http://schemas.openxmlformats.org/officeDocument/2006/relationships/tags" Target="../tags/tag244.xml"/><Relationship Id="rId123" Type="http://schemas.openxmlformats.org/officeDocument/2006/relationships/tags" Target="../tags/tag265.xml"/><Relationship Id="rId128" Type="http://schemas.openxmlformats.org/officeDocument/2006/relationships/tags" Target="../tags/tag270.xml"/><Relationship Id="rId5" Type="http://schemas.openxmlformats.org/officeDocument/2006/relationships/tags" Target="../tags/tag147.xml"/><Relationship Id="rId90" Type="http://schemas.openxmlformats.org/officeDocument/2006/relationships/tags" Target="../tags/tag232.xml"/><Relationship Id="rId95" Type="http://schemas.openxmlformats.org/officeDocument/2006/relationships/tags" Target="../tags/tag237.xml"/><Relationship Id="rId22" Type="http://schemas.openxmlformats.org/officeDocument/2006/relationships/tags" Target="../tags/tag164.xml"/><Relationship Id="rId27" Type="http://schemas.openxmlformats.org/officeDocument/2006/relationships/tags" Target="../tags/tag169.xml"/><Relationship Id="rId43" Type="http://schemas.openxmlformats.org/officeDocument/2006/relationships/tags" Target="../tags/tag185.xml"/><Relationship Id="rId48" Type="http://schemas.openxmlformats.org/officeDocument/2006/relationships/tags" Target="../tags/tag190.xml"/><Relationship Id="rId64" Type="http://schemas.openxmlformats.org/officeDocument/2006/relationships/tags" Target="../tags/tag206.xml"/><Relationship Id="rId69" Type="http://schemas.openxmlformats.org/officeDocument/2006/relationships/tags" Target="../tags/tag211.xml"/><Relationship Id="rId113" Type="http://schemas.openxmlformats.org/officeDocument/2006/relationships/tags" Target="../tags/tag255.xml"/><Relationship Id="rId118" Type="http://schemas.openxmlformats.org/officeDocument/2006/relationships/tags" Target="../tags/tag260.xml"/><Relationship Id="rId134" Type="http://schemas.openxmlformats.org/officeDocument/2006/relationships/tags" Target="../tags/tag276.xml"/><Relationship Id="rId139" Type="http://schemas.openxmlformats.org/officeDocument/2006/relationships/oleObject" Target="../embeddings/oleObject6.bin"/><Relationship Id="rId8" Type="http://schemas.openxmlformats.org/officeDocument/2006/relationships/tags" Target="../tags/tag150.xml"/><Relationship Id="rId51" Type="http://schemas.openxmlformats.org/officeDocument/2006/relationships/tags" Target="../tags/tag193.xml"/><Relationship Id="rId72" Type="http://schemas.openxmlformats.org/officeDocument/2006/relationships/tags" Target="../tags/tag214.xml"/><Relationship Id="rId80" Type="http://schemas.openxmlformats.org/officeDocument/2006/relationships/tags" Target="../tags/tag222.xml"/><Relationship Id="rId85" Type="http://schemas.openxmlformats.org/officeDocument/2006/relationships/tags" Target="../tags/tag227.xml"/><Relationship Id="rId93" Type="http://schemas.openxmlformats.org/officeDocument/2006/relationships/tags" Target="../tags/tag235.xml"/><Relationship Id="rId98" Type="http://schemas.openxmlformats.org/officeDocument/2006/relationships/tags" Target="../tags/tag240.xml"/><Relationship Id="rId121" Type="http://schemas.openxmlformats.org/officeDocument/2006/relationships/tags" Target="../tags/tag263.xml"/><Relationship Id="rId142" Type="http://schemas.openxmlformats.org/officeDocument/2006/relationships/image" Target="../media/image11.emf"/><Relationship Id="rId3" Type="http://schemas.openxmlformats.org/officeDocument/2006/relationships/tags" Target="../tags/tag145.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tags" Target="../tags/tag167.xml"/><Relationship Id="rId33" Type="http://schemas.openxmlformats.org/officeDocument/2006/relationships/tags" Target="../tags/tag175.xml"/><Relationship Id="rId38" Type="http://schemas.openxmlformats.org/officeDocument/2006/relationships/tags" Target="../tags/tag180.xml"/><Relationship Id="rId46" Type="http://schemas.openxmlformats.org/officeDocument/2006/relationships/tags" Target="../tags/tag188.xml"/><Relationship Id="rId59" Type="http://schemas.openxmlformats.org/officeDocument/2006/relationships/tags" Target="../tags/tag201.xml"/><Relationship Id="rId67" Type="http://schemas.openxmlformats.org/officeDocument/2006/relationships/tags" Target="../tags/tag209.xml"/><Relationship Id="rId103" Type="http://schemas.openxmlformats.org/officeDocument/2006/relationships/tags" Target="../tags/tag245.xml"/><Relationship Id="rId108" Type="http://schemas.openxmlformats.org/officeDocument/2006/relationships/tags" Target="../tags/tag250.xml"/><Relationship Id="rId116" Type="http://schemas.openxmlformats.org/officeDocument/2006/relationships/tags" Target="../tags/tag258.xml"/><Relationship Id="rId124" Type="http://schemas.openxmlformats.org/officeDocument/2006/relationships/tags" Target="../tags/tag266.xml"/><Relationship Id="rId129" Type="http://schemas.openxmlformats.org/officeDocument/2006/relationships/tags" Target="../tags/tag271.xml"/><Relationship Id="rId137" Type="http://schemas.openxmlformats.org/officeDocument/2006/relationships/tags" Target="../tags/tag279.xml"/><Relationship Id="rId20" Type="http://schemas.openxmlformats.org/officeDocument/2006/relationships/tags" Target="../tags/tag162.xml"/><Relationship Id="rId41" Type="http://schemas.openxmlformats.org/officeDocument/2006/relationships/tags" Target="../tags/tag183.xml"/><Relationship Id="rId54" Type="http://schemas.openxmlformats.org/officeDocument/2006/relationships/tags" Target="../tags/tag196.xml"/><Relationship Id="rId62" Type="http://schemas.openxmlformats.org/officeDocument/2006/relationships/tags" Target="../tags/tag204.xml"/><Relationship Id="rId70" Type="http://schemas.openxmlformats.org/officeDocument/2006/relationships/tags" Target="../tags/tag212.xml"/><Relationship Id="rId75" Type="http://schemas.openxmlformats.org/officeDocument/2006/relationships/tags" Target="../tags/tag217.xml"/><Relationship Id="rId83" Type="http://schemas.openxmlformats.org/officeDocument/2006/relationships/tags" Target="../tags/tag225.xml"/><Relationship Id="rId88" Type="http://schemas.openxmlformats.org/officeDocument/2006/relationships/tags" Target="../tags/tag230.xml"/><Relationship Id="rId91" Type="http://schemas.openxmlformats.org/officeDocument/2006/relationships/tags" Target="../tags/tag233.xml"/><Relationship Id="rId96" Type="http://schemas.openxmlformats.org/officeDocument/2006/relationships/tags" Target="../tags/tag238.xml"/><Relationship Id="rId111" Type="http://schemas.openxmlformats.org/officeDocument/2006/relationships/tags" Target="../tags/tag253.xml"/><Relationship Id="rId132" Type="http://schemas.openxmlformats.org/officeDocument/2006/relationships/tags" Target="../tags/tag274.xml"/><Relationship Id="rId140" Type="http://schemas.openxmlformats.org/officeDocument/2006/relationships/image" Target="../media/image9.emf"/><Relationship Id="rId1" Type="http://schemas.openxmlformats.org/officeDocument/2006/relationships/vmlDrawing" Target="../drawings/vmlDrawing5.vml"/><Relationship Id="rId6" Type="http://schemas.openxmlformats.org/officeDocument/2006/relationships/tags" Target="../tags/tag148.xml"/><Relationship Id="rId15" Type="http://schemas.openxmlformats.org/officeDocument/2006/relationships/tags" Target="../tags/tag157.xml"/><Relationship Id="rId23" Type="http://schemas.openxmlformats.org/officeDocument/2006/relationships/tags" Target="../tags/tag165.xml"/><Relationship Id="rId28" Type="http://schemas.openxmlformats.org/officeDocument/2006/relationships/tags" Target="../tags/tag170.xml"/><Relationship Id="rId36" Type="http://schemas.openxmlformats.org/officeDocument/2006/relationships/tags" Target="../tags/tag178.xml"/><Relationship Id="rId49" Type="http://schemas.openxmlformats.org/officeDocument/2006/relationships/tags" Target="../tags/tag191.xml"/><Relationship Id="rId57" Type="http://schemas.openxmlformats.org/officeDocument/2006/relationships/tags" Target="../tags/tag199.xml"/><Relationship Id="rId106" Type="http://schemas.openxmlformats.org/officeDocument/2006/relationships/tags" Target="../tags/tag248.xml"/><Relationship Id="rId114" Type="http://schemas.openxmlformats.org/officeDocument/2006/relationships/tags" Target="../tags/tag256.xml"/><Relationship Id="rId119" Type="http://schemas.openxmlformats.org/officeDocument/2006/relationships/tags" Target="../tags/tag261.xml"/><Relationship Id="rId127" Type="http://schemas.openxmlformats.org/officeDocument/2006/relationships/tags" Target="../tags/tag269.xml"/><Relationship Id="rId10" Type="http://schemas.openxmlformats.org/officeDocument/2006/relationships/tags" Target="../tags/tag152.xml"/><Relationship Id="rId31" Type="http://schemas.openxmlformats.org/officeDocument/2006/relationships/tags" Target="../tags/tag173.xml"/><Relationship Id="rId44" Type="http://schemas.openxmlformats.org/officeDocument/2006/relationships/tags" Target="../tags/tag186.xml"/><Relationship Id="rId52" Type="http://schemas.openxmlformats.org/officeDocument/2006/relationships/tags" Target="../tags/tag194.xml"/><Relationship Id="rId60" Type="http://schemas.openxmlformats.org/officeDocument/2006/relationships/tags" Target="../tags/tag202.xml"/><Relationship Id="rId65" Type="http://schemas.openxmlformats.org/officeDocument/2006/relationships/tags" Target="../tags/tag207.xml"/><Relationship Id="rId73" Type="http://schemas.openxmlformats.org/officeDocument/2006/relationships/tags" Target="../tags/tag215.xml"/><Relationship Id="rId78" Type="http://schemas.openxmlformats.org/officeDocument/2006/relationships/tags" Target="../tags/tag220.xml"/><Relationship Id="rId81" Type="http://schemas.openxmlformats.org/officeDocument/2006/relationships/tags" Target="../tags/tag223.xml"/><Relationship Id="rId86" Type="http://schemas.openxmlformats.org/officeDocument/2006/relationships/tags" Target="../tags/tag228.xml"/><Relationship Id="rId94" Type="http://schemas.openxmlformats.org/officeDocument/2006/relationships/tags" Target="../tags/tag236.xml"/><Relationship Id="rId99" Type="http://schemas.openxmlformats.org/officeDocument/2006/relationships/tags" Target="../tags/tag241.xml"/><Relationship Id="rId101" Type="http://schemas.openxmlformats.org/officeDocument/2006/relationships/tags" Target="../tags/tag243.xml"/><Relationship Id="rId122" Type="http://schemas.openxmlformats.org/officeDocument/2006/relationships/tags" Target="../tags/tag264.xml"/><Relationship Id="rId130" Type="http://schemas.openxmlformats.org/officeDocument/2006/relationships/tags" Target="../tags/tag272.xml"/><Relationship Id="rId135" Type="http://schemas.openxmlformats.org/officeDocument/2006/relationships/tags" Target="../tags/tag277.xml"/><Relationship Id="rId4" Type="http://schemas.openxmlformats.org/officeDocument/2006/relationships/tags" Target="../tags/tag146.xml"/><Relationship Id="rId9" Type="http://schemas.openxmlformats.org/officeDocument/2006/relationships/tags" Target="../tags/tag151.xml"/><Relationship Id="rId13" Type="http://schemas.openxmlformats.org/officeDocument/2006/relationships/tags" Target="../tags/tag155.xml"/><Relationship Id="rId18" Type="http://schemas.openxmlformats.org/officeDocument/2006/relationships/tags" Target="../tags/tag160.xml"/><Relationship Id="rId39" Type="http://schemas.openxmlformats.org/officeDocument/2006/relationships/tags" Target="../tags/tag181.xml"/><Relationship Id="rId109" Type="http://schemas.openxmlformats.org/officeDocument/2006/relationships/tags" Target="../tags/tag251.xml"/><Relationship Id="rId34" Type="http://schemas.openxmlformats.org/officeDocument/2006/relationships/tags" Target="../tags/tag176.xml"/><Relationship Id="rId50" Type="http://schemas.openxmlformats.org/officeDocument/2006/relationships/tags" Target="../tags/tag192.xml"/><Relationship Id="rId55" Type="http://schemas.openxmlformats.org/officeDocument/2006/relationships/tags" Target="../tags/tag197.xml"/><Relationship Id="rId76" Type="http://schemas.openxmlformats.org/officeDocument/2006/relationships/tags" Target="../tags/tag218.xml"/><Relationship Id="rId97" Type="http://schemas.openxmlformats.org/officeDocument/2006/relationships/tags" Target="../tags/tag239.xml"/><Relationship Id="rId104" Type="http://schemas.openxmlformats.org/officeDocument/2006/relationships/tags" Target="../tags/tag246.xml"/><Relationship Id="rId120" Type="http://schemas.openxmlformats.org/officeDocument/2006/relationships/tags" Target="../tags/tag262.xml"/><Relationship Id="rId125" Type="http://schemas.openxmlformats.org/officeDocument/2006/relationships/tags" Target="../tags/tag267.xml"/><Relationship Id="rId141" Type="http://schemas.openxmlformats.org/officeDocument/2006/relationships/oleObject" Target="../embeddings/oleObject7.bin"/><Relationship Id="rId7" Type="http://schemas.openxmlformats.org/officeDocument/2006/relationships/tags" Target="../tags/tag149.xml"/><Relationship Id="rId71" Type="http://schemas.openxmlformats.org/officeDocument/2006/relationships/tags" Target="../tags/tag213.xml"/><Relationship Id="rId92" Type="http://schemas.openxmlformats.org/officeDocument/2006/relationships/tags" Target="../tags/tag234.xml"/><Relationship Id="rId2" Type="http://schemas.openxmlformats.org/officeDocument/2006/relationships/tags" Target="../tags/tag144.xml"/><Relationship Id="rId29" Type="http://schemas.openxmlformats.org/officeDocument/2006/relationships/tags" Target="../tags/tag171.xml"/><Relationship Id="rId24" Type="http://schemas.openxmlformats.org/officeDocument/2006/relationships/tags" Target="../tags/tag166.xml"/><Relationship Id="rId40" Type="http://schemas.openxmlformats.org/officeDocument/2006/relationships/tags" Target="../tags/tag182.xml"/><Relationship Id="rId45" Type="http://schemas.openxmlformats.org/officeDocument/2006/relationships/tags" Target="../tags/tag187.xml"/><Relationship Id="rId66" Type="http://schemas.openxmlformats.org/officeDocument/2006/relationships/tags" Target="../tags/tag208.xml"/><Relationship Id="rId87" Type="http://schemas.openxmlformats.org/officeDocument/2006/relationships/tags" Target="../tags/tag229.xml"/><Relationship Id="rId110" Type="http://schemas.openxmlformats.org/officeDocument/2006/relationships/tags" Target="../tags/tag252.xml"/><Relationship Id="rId115" Type="http://schemas.openxmlformats.org/officeDocument/2006/relationships/tags" Target="../tags/tag257.xml"/><Relationship Id="rId131" Type="http://schemas.openxmlformats.org/officeDocument/2006/relationships/tags" Target="../tags/tag273.xml"/><Relationship Id="rId136" Type="http://schemas.openxmlformats.org/officeDocument/2006/relationships/tags" Target="../tags/tag278.xml"/><Relationship Id="rId61" Type="http://schemas.openxmlformats.org/officeDocument/2006/relationships/tags" Target="../tags/tag203.xml"/><Relationship Id="rId82" Type="http://schemas.openxmlformats.org/officeDocument/2006/relationships/tags" Target="../tags/tag224.xml"/><Relationship Id="rId19" Type="http://schemas.openxmlformats.org/officeDocument/2006/relationships/tags" Target="../tags/tag161.xml"/><Relationship Id="rId14" Type="http://schemas.openxmlformats.org/officeDocument/2006/relationships/tags" Target="../tags/tag156.xml"/><Relationship Id="rId30" Type="http://schemas.openxmlformats.org/officeDocument/2006/relationships/tags" Target="../tags/tag172.xml"/><Relationship Id="rId35" Type="http://schemas.openxmlformats.org/officeDocument/2006/relationships/tags" Target="../tags/tag177.xml"/><Relationship Id="rId56" Type="http://schemas.openxmlformats.org/officeDocument/2006/relationships/tags" Target="../tags/tag198.xml"/><Relationship Id="rId77" Type="http://schemas.openxmlformats.org/officeDocument/2006/relationships/tags" Target="../tags/tag219.xml"/><Relationship Id="rId100" Type="http://schemas.openxmlformats.org/officeDocument/2006/relationships/tags" Target="../tags/tag242.xml"/><Relationship Id="rId105" Type="http://schemas.openxmlformats.org/officeDocument/2006/relationships/tags" Target="../tags/tag247.xml"/><Relationship Id="rId126" Type="http://schemas.openxmlformats.org/officeDocument/2006/relationships/tags" Target="../tags/tag2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599" y="2924944"/>
            <a:ext cx="6378575" cy="1015663"/>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Dr Yogan Pillay</a:t>
            </a:r>
          </a:p>
          <a:p>
            <a:r>
              <a:rPr lang="en-US" sz="2000" dirty="0">
                <a:solidFill>
                  <a:schemeClr val="bg1">
                    <a:lumMod val="50000"/>
                  </a:schemeClr>
                </a:solidFill>
                <a:latin typeface="Arial" pitchFamily="34" charset="0"/>
                <a:cs typeface="Arial" pitchFamily="34" charset="0"/>
              </a:rPr>
              <a:t>Deputy Director-General</a:t>
            </a:r>
          </a:p>
          <a:p>
            <a:r>
              <a:rPr lang="en-US" sz="2000" dirty="0">
                <a:solidFill>
                  <a:schemeClr val="bg1">
                    <a:lumMod val="50000"/>
                  </a:schemeClr>
                </a:solidFill>
                <a:latin typeface="Arial" pitchFamily="34" charset="0"/>
                <a:cs typeface="Arial" pitchFamily="34" charset="0"/>
              </a:rPr>
              <a:t>Branch: CD &amp; NCD, Prevention, Treatment &amp; Rehab</a:t>
            </a:r>
          </a:p>
        </p:txBody>
      </p:sp>
      <p:sp>
        <p:nvSpPr>
          <p:cNvPr id="7" name="Rectangle 2"/>
          <p:cNvSpPr txBox="1">
            <a:spLocks noChangeArrowheads="1"/>
          </p:cNvSpPr>
          <p:nvPr/>
        </p:nvSpPr>
        <p:spPr>
          <a:xfrm>
            <a:off x="0" y="0"/>
            <a:ext cx="9144000" cy="1124744"/>
          </a:xfrm>
          <a:prstGeom prst="rect">
            <a:avLst/>
          </a:prstGeom>
        </p:spPr>
        <p:txBody>
          <a:bodyPr tIns="45720" rIns="91440" bIns="4572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INVESTMENT CASE FOR RADIATION ONCOLOGY</a:t>
            </a:r>
          </a:p>
        </p:txBody>
      </p:sp>
      <p:sp>
        <p:nvSpPr>
          <p:cNvPr id="2" name="Rectangle 1"/>
          <p:cNvSpPr/>
          <p:nvPr/>
        </p:nvSpPr>
        <p:spPr>
          <a:xfrm>
            <a:off x="2514599" y="4401235"/>
            <a:ext cx="3400425" cy="369332"/>
          </a:xfrm>
          <a:prstGeom prst="rect">
            <a:avLst/>
          </a:prstGeom>
        </p:spPr>
        <p:txBody>
          <a:bodyPr wrap="square">
            <a:spAutoFit/>
          </a:bodyPr>
          <a:lstStyle/>
          <a:p>
            <a:r>
              <a:rPr lang="en-US" dirty="0" smtClean="0">
                <a:solidFill>
                  <a:schemeClr val="bg1">
                    <a:lumMod val="50000"/>
                  </a:schemeClr>
                </a:solidFill>
                <a:latin typeface="Arial" pitchFamily="34" charset="0"/>
                <a:cs typeface="Arial" pitchFamily="34" charset="0"/>
              </a:rPr>
              <a:t>Date: 08 June 2018 </a:t>
            </a:r>
          </a:p>
        </p:txBody>
      </p:sp>
      <p:sp>
        <p:nvSpPr>
          <p:cNvPr id="6" name="TextBox 5"/>
          <p:cNvSpPr txBox="1"/>
          <p:nvPr/>
        </p:nvSpPr>
        <p:spPr>
          <a:xfrm>
            <a:off x="2514599" y="1700808"/>
            <a:ext cx="6265391" cy="861774"/>
          </a:xfrm>
          <a:prstGeom prst="rect">
            <a:avLst/>
          </a:prstGeom>
          <a:noFill/>
        </p:spPr>
        <p:txBody>
          <a:bodyPr wrap="square" rtlCol="0">
            <a:spAutoFit/>
          </a:bodyPr>
          <a:lstStyle/>
          <a:p>
            <a:r>
              <a:rPr lang="en-US" sz="2500" dirty="0" smtClean="0">
                <a:solidFill>
                  <a:schemeClr val="bg1">
                    <a:lumMod val="50000"/>
                  </a:schemeClr>
                </a:solidFill>
                <a:latin typeface="Arial" pitchFamily="34" charset="0"/>
                <a:cs typeface="Arial" pitchFamily="34" charset="0"/>
              </a:rPr>
              <a:t>Investment case for health workforce and equipment needs for radiation oncology </a:t>
            </a:r>
            <a:endParaRPr lang="en-US" sz="2500"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current quantity of specialists is not able to accommodate the demand for radiotherapy systems</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10</a:t>
            </a:fld>
            <a:endParaRPr lang="en-ZA" dirty="0"/>
          </a:p>
        </p:txBody>
      </p:sp>
      <p:sp>
        <p:nvSpPr>
          <p:cNvPr id="7" name="Rectangle 6"/>
          <p:cNvSpPr/>
          <p:nvPr/>
        </p:nvSpPr>
        <p:spPr>
          <a:xfrm>
            <a:off x="250825" y="2924944"/>
            <a:ext cx="8642350" cy="194421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According to the IAEA (International Atomic Energy Agency) most </a:t>
            </a:r>
            <a:r>
              <a:rPr lang="en-US" dirty="0" smtClean="0">
                <a:solidFill>
                  <a:schemeClr val="tx1"/>
                </a:solidFill>
                <a:latin typeface="Arial" panose="020B0604020202020204" pitchFamily="34" charset="0"/>
                <a:cs typeface="Arial" panose="020B0604020202020204" pitchFamily="34" charset="0"/>
              </a:rPr>
              <a:t>high income </a:t>
            </a:r>
            <a:r>
              <a:rPr lang="en-US" dirty="0">
                <a:solidFill>
                  <a:schemeClr val="tx1"/>
                </a:solidFill>
                <a:latin typeface="Arial" panose="020B0604020202020204" pitchFamily="34" charset="0"/>
                <a:cs typeface="Arial" panose="020B0604020202020204" pitchFamily="34" charset="0"/>
              </a:rPr>
              <a:t>countries have at least one radiotherapy unit available for every 250 </a:t>
            </a:r>
            <a:r>
              <a:rPr lang="en-US" dirty="0" smtClean="0">
                <a:solidFill>
                  <a:schemeClr val="tx1"/>
                </a:solidFill>
                <a:latin typeface="Arial" panose="020B0604020202020204" pitchFamily="34" charset="0"/>
                <a:cs typeface="Arial" panose="020B0604020202020204" pitchFamily="34" charset="0"/>
              </a:rPr>
              <a:t>000 people</a:t>
            </a:r>
            <a:r>
              <a:rPr lang="en-US" dirty="0">
                <a:solidFill>
                  <a:schemeClr val="tx1"/>
                </a:solidFill>
                <a:latin typeface="Arial" panose="020B0604020202020204" pitchFamily="34" charset="0"/>
                <a:cs typeface="Arial" panose="020B0604020202020204" pitchFamily="34" charset="0"/>
              </a:rPr>
              <a:t>. In contrast, data from the IAEA-DIRAC (Directory of </a:t>
            </a:r>
            <a:r>
              <a:rPr lang="en-US" dirty="0" smtClean="0">
                <a:solidFill>
                  <a:schemeClr val="tx1"/>
                </a:solidFill>
                <a:latin typeface="Arial" panose="020B0604020202020204" pitchFamily="34" charset="0"/>
                <a:cs typeface="Arial" panose="020B0604020202020204" pitchFamily="34" charset="0"/>
              </a:rPr>
              <a:t>Radiotherapy Centres</a:t>
            </a:r>
            <a:r>
              <a:rPr lang="en-US" dirty="0">
                <a:solidFill>
                  <a:schemeClr val="tx1"/>
                </a:solidFill>
                <a:latin typeface="Arial" panose="020B0604020202020204" pitchFamily="34" charset="0"/>
                <a:cs typeface="Arial" panose="020B0604020202020204" pitchFamily="34" charset="0"/>
              </a:rPr>
              <a:t>) database shows that the number of radiotherapy units per 1 million (</a:t>
            </a:r>
            <a:r>
              <a:rPr lang="en-US" dirty="0" smtClean="0">
                <a:solidFill>
                  <a:schemeClr val="tx1"/>
                </a:solidFill>
                <a:latin typeface="Arial" panose="020B0604020202020204" pitchFamily="34" charset="0"/>
                <a:cs typeface="Arial" panose="020B0604020202020204" pitchFamily="34" charset="0"/>
              </a:rPr>
              <a:t>of the </a:t>
            </a:r>
            <a:r>
              <a:rPr lang="en-US" dirty="0">
                <a:solidFill>
                  <a:schemeClr val="tx1"/>
                </a:solidFill>
                <a:latin typeface="Arial" panose="020B0604020202020204" pitchFamily="34" charset="0"/>
                <a:cs typeface="Arial" panose="020B0604020202020204" pitchFamily="34" charset="0"/>
              </a:rPr>
              <a:t>population) range between 1 and 3 in South Africa. </a:t>
            </a:r>
            <a:r>
              <a:rPr lang="en-US" dirty="0" smtClean="0">
                <a:solidFill>
                  <a:schemeClr val="tx1"/>
                </a:solidFill>
                <a:latin typeface="Arial" panose="020B0604020202020204" pitchFamily="34" charset="0"/>
                <a:cs typeface="Arial" panose="020B0604020202020204" pitchFamily="34" charset="0"/>
              </a:rPr>
              <a:t> The public sector would need an additional 80 radiation oncologists to meet the IAEA-DIRAC standard</a:t>
            </a:r>
            <a:endParaRPr lang="en-ZA"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250129" y="6129412"/>
            <a:ext cx="8643045" cy="25191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Source: Ministerial Advisory Committee on Cancer Report on Radiotherapy Crisis in South Africa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65253255"/>
              </p:ext>
            </p:extLst>
          </p:nvPr>
        </p:nvGraphicFramePr>
        <p:xfrm>
          <a:off x="250825" y="1125538"/>
          <a:ext cx="8642350" cy="1463040"/>
        </p:xfrm>
        <a:graphic>
          <a:graphicData uri="http://schemas.openxmlformats.org/drawingml/2006/table">
            <a:tbl>
              <a:tblPr firstRow="1" bandRow="1">
                <a:tableStyleId>{5C22544A-7EE6-4342-B048-85BDC9FD1C3A}</a:tableStyleId>
              </a:tblPr>
              <a:tblGrid>
                <a:gridCol w="5906045"/>
                <a:gridCol w="2736305"/>
              </a:tblGrid>
              <a:tr h="360000">
                <a:tc>
                  <a:txBody>
                    <a:bodyPr/>
                    <a:lstStyle/>
                    <a:p>
                      <a:pPr algn="ctr"/>
                      <a:r>
                        <a:rPr lang="en-ZA" dirty="0" smtClean="0">
                          <a:latin typeface="Arial" panose="020B0604020202020204" pitchFamily="34" charset="0"/>
                          <a:cs typeface="Arial" panose="020B0604020202020204" pitchFamily="34" charset="0"/>
                        </a:rPr>
                        <a:t>Practicing Radiation</a:t>
                      </a:r>
                      <a:r>
                        <a:rPr lang="en-ZA" baseline="0" dirty="0" smtClean="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Oncologists 2017</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latin typeface="Arial" panose="020B0604020202020204" pitchFamily="34" charset="0"/>
                          <a:cs typeface="Arial" panose="020B0604020202020204" pitchFamily="34" charset="0"/>
                        </a:rPr>
                        <a:t>Total</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00">
                <a:tc>
                  <a:txBody>
                    <a:bodyPr/>
                    <a:lstStyle/>
                    <a:p>
                      <a:r>
                        <a:rPr lang="en-ZA" dirty="0" smtClean="0">
                          <a:latin typeface="Arial" panose="020B0604020202020204" pitchFamily="34" charset="0"/>
                          <a:cs typeface="Arial" panose="020B0604020202020204" pitchFamily="34" charset="0"/>
                        </a:rPr>
                        <a:t>Radiation Oncologists</a:t>
                      </a:r>
                      <a:r>
                        <a:rPr lang="en-ZA" baseline="0" dirty="0" smtClean="0">
                          <a:latin typeface="Arial" panose="020B0604020202020204" pitchFamily="34" charset="0"/>
                          <a:cs typeface="Arial" panose="020B0604020202020204" pitchFamily="34" charset="0"/>
                        </a:rPr>
                        <a:t> Private Sector</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dirty="0" smtClean="0">
                          <a:latin typeface="Arial" panose="020B0604020202020204" pitchFamily="34" charset="0"/>
                          <a:cs typeface="Arial" panose="020B0604020202020204" pitchFamily="34" charset="0"/>
                        </a:rPr>
                        <a:t>139</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r>
                        <a:rPr lang="en-ZA" dirty="0" smtClean="0">
                          <a:latin typeface="Arial" panose="020B0604020202020204" pitchFamily="34" charset="0"/>
                          <a:cs typeface="Arial" panose="020B0604020202020204" pitchFamily="34" charset="0"/>
                        </a:rPr>
                        <a:t>Radiation</a:t>
                      </a:r>
                      <a:r>
                        <a:rPr lang="en-ZA" baseline="0" dirty="0" smtClean="0">
                          <a:latin typeface="Arial" panose="020B0604020202020204" pitchFamily="34" charset="0"/>
                          <a:cs typeface="Arial" panose="020B0604020202020204" pitchFamily="34" charset="0"/>
                        </a:rPr>
                        <a:t> Oncologists Public Sector</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dirty="0" smtClean="0">
                          <a:latin typeface="Arial" panose="020B0604020202020204" pitchFamily="34" charset="0"/>
                          <a:cs typeface="Arial" panose="020B0604020202020204" pitchFamily="34" charset="0"/>
                        </a:rPr>
                        <a:t>41</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r>
                        <a:rPr lang="en-ZA" dirty="0" smtClean="0">
                          <a:latin typeface="Arial" panose="020B0604020202020204" pitchFamily="34" charset="0"/>
                          <a:cs typeface="Arial" panose="020B0604020202020204" pitchFamily="34" charset="0"/>
                        </a:rPr>
                        <a:t>Grand</a:t>
                      </a:r>
                      <a:r>
                        <a:rPr lang="en-ZA" baseline="0" dirty="0" smtClean="0">
                          <a:latin typeface="Arial" panose="020B0604020202020204" pitchFamily="34" charset="0"/>
                          <a:cs typeface="Arial" panose="020B0604020202020204" pitchFamily="34" charset="0"/>
                        </a:rPr>
                        <a:t> Total </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ZA" dirty="0" smtClean="0">
                          <a:latin typeface="Arial" panose="020B0604020202020204" pitchFamily="34" charset="0"/>
                          <a:cs typeface="Arial" panose="020B0604020202020204" pitchFamily="34" charset="0"/>
                        </a:rPr>
                        <a:t>180</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345551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smtClean="0"/>
              <a:t>After staffing gaps indicated by hospital management are recruited, annual cost is R </a:t>
            </a:r>
            <a:r>
              <a:rPr lang="en-ZA" altLang="en-US" dirty="0"/>
              <a:t>240M+, excl. training and benefits</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11</a:t>
            </a:fld>
            <a:endParaRPr lang="en-ZA" dirty="0"/>
          </a:p>
        </p:txBody>
      </p:sp>
      <p:sp>
        <p:nvSpPr>
          <p:cNvPr id="9" name="TextBox 8"/>
          <p:cNvSpPr txBox="1"/>
          <p:nvPr/>
        </p:nvSpPr>
        <p:spPr>
          <a:xfrm>
            <a:off x="250824" y="1125538"/>
            <a:ext cx="8642349" cy="369332"/>
          </a:xfrm>
          <a:prstGeom prst="rect">
            <a:avLst/>
          </a:prstGeom>
          <a:noFill/>
        </p:spPr>
        <p:txBody>
          <a:bodyPr wrap="square" rtlCol="0">
            <a:spAutoFit/>
          </a:bodyPr>
          <a:lstStyle/>
          <a:p>
            <a:pPr algn="ctr"/>
            <a:r>
              <a:rPr lang="en-ZA" b="1" dirty="0" smtClean="0">
                <a:latin typeface="Arial" panose="020B0604020202020204" pitchFamily="34" charset="0"/>
                <a:cs typeface="Arial" panose="020B0604020202020204" pitchFamily="34" charset="0"/>
              </a:rPr>
              <a:t>Staffing needs at Cancer Treatment Centres</a:t>
            </a:r>
            <a:endParaRPr lang="en-ZA" b="1" dirty="0">
              <a:latin typeface="Arial" panose="020B0604020202020204" pitchFamily="34" charset="0"/>
              <a:cs typeface="Arial" panose="020B0604020202020204" pitchFamily="34" charset="0"/>
            </a:endParaRPr>
          </a:p>
        </p:txBody>
      </p:sp>
      <p:pic>
        <p:nvPicPr>
          <p:cNvPr id="634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59" y="1556792"/>
            <a:ext cx="8480205" cy="51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372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75"/>
          </a:xfrm>
        </p:spPr>
        <p:txBody>
          <a:bodyPr>
            <a:noAutofit/>
          </a:bodyPr>
          <a:lstStyle/>
          <a:p>
            <a:r>
              <a:rPr lang="en-ZA" altLang="en-US" sz="2200" b="1" dirty="0"/>
              <a:t>The total costs for equipment </a:t>
            </a:r>
            <a:r>
              <a:rPr lang="en-ZA" altLang="en-US" sz="2200" b="1" dirty="0" smtClean="0"/>
              <a:t>gaps = </a:t>
            </a:r>
            <a:r>
              <a:rPr lang="en-ZA" altLang="en-US" sz="2200" b="1" dirty="0"/>
              <a:t>R </a:t>
            </a:r>
            <a:r>
              <a:rPr lang="en-ZA" altLang="en-US" sz="2200" b="1" dirty="0" smtClean="0"/>
              <a:t>750 </a:t>
            </a:r>
            <a:r>
              <a:rPr lang="en-ZA" altLang="en-US" sz="2200" b="1" dirty="0"/>
              <a:t>M</a:t>
            </a:r>
            <a:r>
              <a:rPr lang="en-ZA" altLang="en-US" sz="2200" b="1" dirty="0" smtClean="0"/>
              <a:t>+, </a:t>
            </a:r>
            <a:r>
              <a:rPr lang="en-ZA" altLang="en-US" sz="2200" b="1" dirty="0" err="1" smtClean="0"/>
              <a:t>excl</a:t>
            </a:r>
            <a:r>
              <a:rPr lang="en-ZA" altLang="en-US" sz="2200" b="1" dirty="0" smtClean="0"/>
              <a:t> maintenance</a:t>
            </a:r>
            <a:endParaRPr lang="en-ZA" sz="2200" b="1"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12</a:t>
            </a:fld>
            <a:endParaRPr lang="en-ZA" dirty="0"/>
          </a:p>
        </p:txBody>
      </p:sp>
      <p:sp>
        <p:nvSpPr>
          <p:cNvPr id="13" name="Rectangle 12"/>
          <p:cNvSpPr/>
          <p:nvPr/>
        </p:nvSpPr>
        <p:spPr>
          <a:xfrm>
            <a:off x="0" y="6356350"/>
            <a:ext cx="9144000" cy="52853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latin typeface="Arial" panose="020B0604020202020204" pitchFamily="34" charset="0"/>
                <a:cs typeface="Arial" panose="020B0604020202020204" pitchFamily="34" charset="0"/>
              </a:rPr>
              <a:t>Facilities reported the number of equipment required, including equipment that need to be replaced and repaired.  Maintenance will be 10% per annual (~R 77M). </a:t>
            </a:r>
            <a:endParaRPr lang="en-ZA" sz="1400"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457276"/>
            <a:ext cx="9144000" cy="5899074"/>
          </a:xfrm>
          <a:prstGeom prst="rect">
            <a:avLst/>
          </a:prstGeom>
        </p:spPr>
      </p:pic>
    </p:spTree>
    <p:extLst>
      <p:ext uri="{BB962C8B-B14F-4D97-AF65-F5344CB8AC3E}">
        <p14:creationId xmlns:p14="http://schemas.microsoft.com/office/powerpoint/2010/main" val="53363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2742402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1400" dirty="0">
              <a:latin typeface="Arial"/>
              <a:cs typeface="Arial"/>
              <a:sym typeface="Arial"/>
            </a:endParaRPr>
          </a:p>
        </p:txBody>
      </p:sp>
      <p:sp>
        <p:nvSpPr>
          <p:cNvPr id="2" name="Title 1"/>
          <p:cNvSpPr>
            <a:spLocks noGrp="1"/>
          </p:cNvSpPr>
          <p:nvPr>
            <p:ph type="title"/>
          </p:nvPr>
        </p:nvSpPr>
        <p:spPr/>
        <p:txBody>
          <a:bodyPr/>
          <a:lstStyle/>
          <a:p>
            <a:r>
              <a:rPr lang="en-ZA" b="1" dirty="0"/>
              <a:t>Alternative to directly funding frozen and vacant posts: </a:t>
            </a:r>
            <a:r>
              <a:rPr lang="en-ZA" dirty="0"/>
              <a:t/>
            </a:r>
            <a:br>
              <a:rPr lang="en-ZA" dirty="0"/>
            </a:br>
            <a:r>
              <a:rPr lang="en-ZA" dirty="0"/>
              <a:t>Outsourcing to the private sector</a:t>
            </a:r>
          </a:p>
        </p:txBody>
      </p:sp>
      <p:graphicFrame>
        <p:nvGraphicFramePr>
          <p:cNvPr id="4" name="Table 3"/>
          <p:cNvGraphicFramePr>
            <a:graphicFrameLocks noGrp="1"/>
          </p:cNvGraphicFramePr>
          <p:nvPr>
            <p:extLst>
              <p:ext uri="{D42A27DB-BD31-4B8C-83A1-F6EECF244321}">
                <p14:modId xmlns:p14="http://schemas.microsoft.com/office/powerpoint/2010/main" val="878282390"/>
              </p:ext>
            </p:extLst>
          </p:nvPr>
        </p:nvGraphicFramePr>
        <p:xfrm>
          <a:off x="250822" y="1556792"/>
          <a:ext cx="8642352" cy="2650810"/>
        </p:xfrm>
        <a:graphic>
          <a:graphicData uri="http://schemas.openxmlformats.org/drawingml/2006/table">
            <a:tbl>
              <a:tblPr firstRow="1" bandRow="1">
                <a:tableStyleId>{3C2FFA5D-87B4-456A-9821-1D502468CF0F}</a:tableStyleId>
              </a:tblPr>
              <a:tblGrid>
                <a:gridCol w="4321176">
                  <a:extLst>
                    <a:ext uri="{9D8B030D-6E8A-4147-A177-3AD203B41FA5}">
                      <a16:colId xmlns="" xmlns:a16="http://schemas.microsoft.com/office/drawing/2014/main" val="20000"/>
                    </a:ext>
                  </a:extLst>
                </a:gridCol>
                <a:gridCol w="4321176">
                  <a:extLst>
                    <a:ext uri="{9D8B030D-6E8A-4147-A177-3AD203B41FA5}">
                      <a16:colId xmlns="" xmlns:a16="http://schemas.microsoft.com/office/drawing/2014/main" val="20001"/>
                    </a:ext>
                  </a:extLst>
                </a:gridCol>
              </a:tblGrid>
              <a:tr h="576064">
                <a:tc>
                  <a:txBody>
                    <a:bodyPr/>
                    <a:lstStyle/>
                    <a:p>
                      <a:pPr algn="ctr"/>
                      <a:r>
                        <a:rPr lang="en-US" sz="2000" dirty="0"/>
                        <a:t>Consultation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Cost per Consultation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037373">
                <a:tc>
                  <a:txBody>
                    <a:bodyPr/>
                    <a:lstStyle/>
                    <a:p>
                      <a:pPr algn="ctr"/>
                      <a:r>
                        <a:rPr lang="en-US" dirty="0"/>
                        <a:t>Fully Outsource</a:t>
                      </a:r>
                      <a:r>
                        <a:rPr lang="en-US" baseline="0" dirty="0"/>
                        <a:t>d (both HR and Equipment)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R1,500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037373">
                <a:tc>
                  <a:txBody>
                    <a:bodyPr/>
                    <a:lstStyle/>
                    <a:p>
                      <a:pPr algn="ctr"/>
                      <a:r>
                        <a:rPr lang="en-US" dirty="0"/>
                        <a:t>Private</a:t>
                      </a:r>
                      <a:r>
                        <a:rPr lang="en-US" baseline="0" dirty="0"/>
                        <a:t> Sector Oncologist rendering services in State Hospitals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R820 </a:t>
                      </a:r>
                      <a:r>
                        <a:rPr lang="en-US" dirty="0"/>
                        <a:t>- R1,100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3" name="TextBox 2">
            <a:extLst>
              <a:ext uri="{FF2B5EF4-FFF2-40B4-BE49-F238E27FC236}">
                <a16:creationId xmlns="" xmlns:a16="http://schemas.microsoft.com/office/drawing/2014/main" id="{4ACF6DEA-DD5C-8B4A-B0C2-776FA7A48130}"/>
              </a:ext>
            </a:extLst>
          </p:cNvPr>
          <p:cNvSpPr txBox="1"/>
          <p:nvPr/>
        </p:nvSpPr>
        <p:spPr>
          <a:xfrm>
            <a:off x="251520" y="4512928"/>
            <a:ext cx="8641655" cy="1200329"/>
          </a:xfrm>
          <a:prstGeom prst="rect">
            <a:avLst/>
          </a:prstGeom>
          <a:noFill/>
        </p:spPr>
        <p:txBody>
          <a:bodyPr wrap="square" rtlCol="0">
            <a:spAutoFit/>
          </a:bodyPr>
          <a:lstStyle/>
          <a:p>
            <a:pPr marL="285750" indent="-285750">
              <a:buFont typeface="Arial" panose="020B0604020202020204" pitchFamily="34" charset="0"/>
              <a:buChar char="•"/>
            </a:pPr>
            <a:r>
              <a:rPr lang="en-GB" dirty="0"/>
              <a:t>The oncologist fee needs to be reflective of the current Public Service conditions of employment</a:t>
            </a:r>
          </a:p>
          <a:p>
            <a:pPr marL="742950" lvl="1" indent="-285750">
              <a:buFont typeface="Arial" panose="020B0604020202020204" pitchFamily="34" charset="0"/>
              <a:buChar char="•"/>
            </a:pPr>
            <a:r>
              <a:rPr lang="en-GB" dirty="0"/>
              <a:t>Medical Specialist (Sub-Specialty) Grade 3 	– R820/hour</a:t>
            </a:r>
          </a:p>
          <a:p>
            <a:pPr marL="742950" lvl="1" indent="-285750">
              <a:buFont typeface="Arial" panose="020B0604020202020204" pitchFamily="34" charset="0"/>
              <a:buChar char="•"/>
            </a:pPr>
            <a:r>
              <a:rPr lang="en-GB" dirty="0"/>
              <a:t>Head: Clinical Department (Medical) Grade 2 	– R1100/hour</a:t>
            </a:r>
          </a:p>
        </p:txBody>
      </p:sp>
      <p:sp>
        <p:nvSpPr>
          <p:cNvPr id="5" name="Date Placeholder 4"/>
          <p:cNvSpPr>
            <a:spLocks noGrp="1"/>
          </p:cNvSpPr>
          <p:nvPr>
            <p:ph type="dt" sz="half" idx="10"/>
          </p:nvPr>
        </p:nvSpPr>
        <p:spPr/>
        <p:txBody>
          <a:bodyPr/>
          <a:lstStyle/>
          <a:p>
            <a:r>
              <a:rPr lang="en-US" smtClean="0"/>
              <a:t>June 2018</a:t>
            </a:r>
            <a:endParaRPr lang="en-ZA" dirty="0"/>
          </a:p>
        </p:txBody>
      </p:sp>
      <p:sp>
        <p:nvSpPr>
          <p:cNvPr id="7" name="Footer Placeholder 6"/>
          <p:cNvSpPr>
            <a:spLocks noGrp="1"/>
          </p:cNvSpPr>
          <p:nvPr>
            <p:ph type="ftr" sz="quarter" idx="11"/>
          </p:nvPr>
        </p:nvSpPr>
        <p:spPr/>
        <p:txBody>
          <a:bodyPr/>
          <a:lstStyle/>
          <a:p>
            <a:r>
              <a:rPr lang="en-ZA" smtClean="0"/>
              <a:t>National Health Council </a:t>
            </a:r>
            <a:endParaRPr lang="en-ZA" dirty="0"/>
          </a:p>
        </p:txBody>
      </p:sp>
      <p:sp>
        <p:nvSpPr>
          <p:cNvPr id="8" name="Slide Number Placeholder 7"/>
          <p:cNvSpPr>
            <a:spLocks noGrp="1"/>
          </p:cNvSpPr>
          <p:nvPr>
            <p:ph type="sldNum" sz="quarter" idx="12"/>
          </p:nvPr>
        </p:nvSpPr>
        <p:spPr/>
        <p:txBody>
          <a:bodyPr/>
          <a:lstStyle/>
          <a:p>
            <a:fld id="{2F2C248C-0A5B-4798-827F-569D09ED1622}" type="slidenum">
              <a:rPr lang="en-ZA" smtClean="0"/>
              <a:pPr/>
              <a:t>13</a:t>
            </a:fld>
            <a:endParaRPr lang="en-ZA" dirty="0"/>
          </a:p>
        </p:txBody>
      </p:sp>
    </p:spTree>
    <p:extLst>
      <p:ext uri="{BB962C8B-B14F-4D97-AF65-F5344CB8AC3E}">
        <p14:creationId xmlns:p14="http://schemas.microsoft.com/office/powerpoint/2010/main" val="576981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Alternative </a:t>
            </a:r>
            <a:r>
              <a:rPr lang="en-ZA" b="1" dirty="0"/>
              <a:t>to </a:t>
            </a:r>
            <a:r>
              <a:rPr lang="en-ZA" b="1" dirty="0" smtClean="0"/>
              <a:t>directly funding frozen and vacant posts: </a:t>
            </a:r>
            <a:r>
              <a:rPr lang="en-ZA" dirty="0" smtClean="0"/>
              <a:t>Recruitment of foreign radiation oncologists</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14</a:t>
            </a:fld>
            <a:endParaRPr lang="en-ZA" dirty="0"/>
          </a:p>
        </p:txBody>
      </p:sp>
      <p:sp>
        <p:nvSpPr>
          <p:cNvPr id="7" name="TextBox 6"/>
          <p:cNvSpPr txBox="1"/>
          <p:nvPr/>
        </p:nvSpPr>
        <p:spPr>
          <a:xfrm>
            <a:off x="250824" y="1125538"/>
            <a:ext cx="8642349" cy="369332"/>
          </a:xfrm>
          <a:prstGeom prst="rect">
            <a:avLst/>
          </a:prstGeom>
          <a:noFill/>
        </p:spPr>
        <p:txBody>
          <a:bodyPr wrap="square" rtlCol="0">
            <a:spAutoFit/>
          </a:bodyPr>
          <a:lstStyle/>
          <a:p>
            <a:pPr algn="ctr"/>
            <a:r>
              <a:rPr lang="en-ZA" b="1" dirty="0" smtClean="0">
                <a:latin typeface="Arial" panose="020B0604020202020204" pitchFamily="34" charset="0"/>
                <a:cs typeface="Arial" panose="020B0604020202020204" pitchFamily="34" charset="0"/>
              </a:rPr>
              <a:t>Quotation from Indian recruiting firm</a:t>
            </a:r>
            <a:endParaRPr lang="en-ZA" b="1" dirty="0">
              <a:latin typeface="Arial" panose="020B0604020202020204" pitchFamily="34" charset="0"/>
              <a:cs typeface="Arial" panose="020B0604020202020204" pitchFamily="34" charset="0"/>
            </a:endParaRP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63341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24944"/>
            <a:ext cx="85915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50823" y="5201815"/>
            <a:ext cx="8642350" cy="60344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latin typeface="Arial" panose="020B0604020202020204" pitchFamily="34" charset="0"/>
                <a:cs typeface="Arial" panose="020B0604020202020204" pitchFamily="34" charset="0"/>
              </a:rPr>
              <a:t>Recommendation: The salary negotiated for foreign should comparable to those of DPSA rates with an additional stipend for travel and relocation costs (max 10%)</a:t>
            </a:r>
            <a:endParaRPr lang="en-Z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83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Alternatives </a:t>
            </a:r>
            <a:r>
              <a:rPr lang="en-ZA" b="1" dirty="0"/>
              <a:t>to </a:t>
            </a:r>
            <a:r>
              <a:rPr lang="en-ZA" b="1" dirty="0" smtClean="0"/>
              <a:t>purchasing equipment: </a:t>
            </a:r>
            <a:r>
              <a:rPr lang="en-ZA" dirty="0"/>
              <a:t/>
            </a:r>
            <a:br>
              <a:rPr lang="en-ZA" dirty="0"/>
            </a:br>
            <a:r>
              <a:rPr lang="en-ZA" dirty="0" smtClean="0"/>
              <a:t>Leasing of equipment</a:t>
            </a:r>
            <a:endParaRPr lang="en-ZA" dirty="0"/>
          </a:p>
        </p:txBody>
      </p:sp>
      <p:sp>
        <p:nvSpPr>
          <p:cNvPr id="3" name="Content Placeholder 2"/>
          <p:cNvSpPr>
            <a:spLocks noGrp="1"/>
          </p:cNvSpPr>
          <p:nvPr>
            <p:ph idx="1"/>
          </p:nvPr>
        </p:nvSpPr>
        <p:spPr/>
        <p:txBody>
          <a:bodyPr>
            <a:noAutofit/>
          </a:bodyPr>
          <a:lstStyle/>
          <a:p>
            <a:pPr lvl="0"/>
            <a:r>
              <a:rPr lang="en-ZA" dirty="0" smtClean="0"/>
              <a:t>Prices for machines may </a:t>
            </a:r>
            <a:r>
              <a:rPr lang="en-ZA" dirty="0"/>
              <a:t>vary given choice of machine, and the recommendation is the clinical team </a:t>
            </a:r>
            <a:r>
              <a:rPr lang="en-ZA" dirty="0" smtClean="0"/>
              <a:t>(NTOTE) inform </a:t>
            </a:r>
            <a:r>
              <a:rPr lang="en-ZA" dirty="0"/>
              <a:t>the decision.  Pricing listed here is indicative and include recording and informatics systems required</a:t>
            </a:r>
            <a:r>
              <a:rPr lang="en-ZA" dirty="0" smtClean="0"/>
              <a:t>.</a:t>
            </a:r>
          </a:p>
          <a:p>
            <a:r>
              <a:rPr lang="en-ZA" dirty="0"/>
              <a:t>Leasing of the machines is an option if cash flow is an issue, but </a:t>
            </a:r>
            <a:r>
              <a:rPr lang="en-ZA" dirty="0" smtClean="0"/>
              <a:t>will be far more expensive over the life of the loan. The local banks’ annual interest rates are approximately 15% (LIBOR +1). </a:t>
            </a:r>
            <a:r>
              <a:rPr lang="en-ZA" dirty="0"/>
              <a:t>The recommendation is to purchase the machines if cash flow is not a major constraint. </a:t>
            </a:r>
            <a:endParaRPr lang="en-US" dirty="0"/>
          </a:p>
          <a:p>
            <a:pPr lvl="0"/>
            <a:r>
              <a:rPr lang="en-ZA" dirty="0" smtClean="0"/>
              <a:t>Specifically for LINACs, it is advisable to have a </a:t>
            </a:r>
            <a:r>
              <a:rPr lang="en-ZA" dirty="0"/>
              <a:t>‘workhorse’ </a:t>
            </a:r>
            <a:r>
              <a:rPr lang="en-ZA" dirty="0" smtClean="0"/>
              <a:t>that  </a:t>
            </a:r>
            <a:r>
              <a:rPr lang="en-ZA" dirty="0"/>
              <a:t>delivers modulated Rapid ARC therapy at a throughput of 40-45 patients daily (assuming 8-hour work shift). </a:t>
            </a:r>
            <a:r>
              <a:rPr lang="en-ZA" dirty="0" smtClean="0"/>
              <a:t>Total cost is approx. R 30M</a:t>
            </a:r>
          </a:p>
          <a:p>
            <a:pPr lvl="0"/>
            <a:r>
              <a:rPr lang="en-US" dirty="0" smtClean="0"/>
              <a:t>Academic institutions should consider at least 1 LINAC with the latest technologies, such as IGRT, IMRT, Radiosurgery, 2x Rapid ARC treatment, etc. to offer their students the quality training. </a:t>
            </a:r>
          </a:p>
          <a:p>
            <a:pPr lvl="0"/>
            <a:endParaRPr lang="en-US" dirty="0"/>
          </a:p>
          <a:p>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15</a:t>
            </a:fld>
            <a:endParaRPr lang="en-ZA" dirty="0"/>
          </a:p>
        </p:txBody>
      </p:sp>
    </p:spTree>
    <p:extLst>
      <p:ext uri="{BB962C8B-B14F-4D97-AF65-F5344CB8AC3E}">
        <p14:creationId xmlns:p14="http://schemas.microsoft.com/office/powerpoint/2010/main" val="128953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ZA" b="1" dirty="0"/>
              <a:t>Alternatives to purchasing equipment: </a:t>
            </a:r>
            <a:r>
              <a:rPr lang="en-ZA" dirty="0"/>
              <a:t/>
            </a:r>
            <a:br>
              <a:rPr lang="en-ZA" dirty="0"/>
            </a:br>
            <a:r>
              <a:rPr lang="en-ZA" dirty="0"/>
              <a:t>Renting space and time at private facilities after hours</a:t>
            </a:r>
            <a:endParaRPr lang="en-US" dirty="0"/>
          </a:p>
        </p:txBody>
      </p:sp>
      <p:sp>
        <p:nvSpPr>
          <p:cNvPr id="3" name="Content Placeholder 2"/>
          <p:cNvSpPr>
            <a:spLocks noGrp="1"/>
          </p:cNvSpPr>
          <p:nvPr>
            <p:ph idx="1"/>
          </p:nvPr>
        </p:nvSpPr>
        <p:spPr>
          <a:xfrm>
            <a:off x="250825" y="1124744"/>
            <a:ext cx="8590915" cy="2232248"/>
          </a:xfrm>
        </p:spPr>
        <p:txBody>
          <a:bodyPr/>
          <a:lstStyle/>
          <a:p>
            <a:pPr marL="0" indent="0">
              <a:buNone/>
            </a:pPr>
            <a:r>
              <a:rPr lang="en-ZA" dirty="0"/>
              <a:t>State oncologists and staff treat patients at the private facility after normal working hours. The private provider requires that its own hired medical physicist and radiotherapist are on-site to oversee patient treatment and ensure functionality of the equipment. The flat rate per hour is R 9,000. Assuming 8-hour shift, 5 days weekly, and 48 weeks for a full year the total cost is R 17,280,000.  Assuming a throughput of 45 patients per day, the cost per fraction is R 1,600. </a:t>
            </a: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16</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2551807380"/>
              </p:ext>
            </p:extLst>
          </p:nvPr>
        </p:nvGraphicFramePr>
        <p:xfrm>
          <a:off x="250826" y="3457851"/>
          <a:ext cx="8642349" cy="2944368"/>
        </p:xfrm>
        <a:graphic>
          <a:graphicData uri="http://schemas.openxmlformats.org/drawingml/2006/table">
            <a:tbl>
              <a:tblPr firstRow="1" firstCol="1" bandRow="1">
                <a:tableStyleId>{5C22544A-7EE6-4342-B048-85BDC9FD1C3A}</a:tableStyleId>
              </a:tblPr>
              <a:tblGrid>
                <a:gridCol w="1652748"/>
                <a:gridCol w="1516298"/>
                <a:gridCol w="1080120"/>
                <a:gridCol w="1224136"/>
                <a:gridCol w="3169047"/>
              </a:tblGrid>
              <a:tr h="0">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Option</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Timeline for implementation</a:t>
                      </a:r>
                      <a:endParaRPr lang="en-US" sz="1400" dirty="0">
                        <a:effectLst/>
                        <a:latin typeface="Arial" panose="020B0604020202020204" pitchFamily="34" charset="0"/>
                        <a:cs typeface="Arial" panose="020B0604020202020204" pitchFamily="34" charset="0"/>
                      </a:endParaRPr>
                    </a:p>
                    <a:p>
                      <a:pPr algn="ctr">
                        <a:lnSpc>
                          <a:spcPct val="115000"/>
                        </a:lnSpc>
                        <a:spcAft>
                          <a:spcPts val="0"/>
                        </a:spcAft>
                      </a:pPr>
                      <a:r>
                        <a:rPr lang="en-ZA" sz="1400" dirty="0">
                          <a:effectLst/>
                          <a:latin typeface="Arial" panose="020B0604020202020204" pitchFamily="34" charset="0"/>
                          <a:cs typeface="Arial" panose="020B0604020202020204" pitchFamily="34" charset="0"/>
                        </a:rPr>
                        <a:t>(after NDoH Procurement Processes)</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Est. Year 1 Cost</a:t>
                      </a:r>
                      <a:endParaRPr lang="en-US" sz="1400" dirty="0">
                        <a:effectLst/>
                        <a:latin typeface="Arial" panose="020B0604020202020204" pitchFamily="34" charset="0"/>
                        <a:cs typeface="Arial" panose="020B0604020202020204" pitchFamily="34" charset="0"/>
                      </a:endParaRPr>
                    </a:p>
                    <a:p>
                      <a:pPr algn="ctr">
                        <a:lnSpc>
                          <a:spcPct val="115000"/>
                        </a:lnSpc>
                        <a:spcAft>
                          <a:spcPts val="0"/>
                        </a:spcAft>
                      </a:pPr>
                      <a:r>
                        <a:rPr lang="en-ZA" sz="1400" dirty="0">
                          <a:effectLst/>
                          <a:latin typeface="Arial" panose="020B0604020202020204" pitchFamily="34" charset="0"/>
                          <a:cs typeface="Arial" panose="020B0604020202020204" pitchFamily="34" charset="0"/>
                        </a:rPr>
                        <a:t>(Excl. CT Scan)</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Est. Total</a:t>
                      </a:r>
                      <a:endParaRPr lang="en-US" sz="1400" dirty="0">
                        <a:effectLst/>
                        <a:latin typeface="Arial" panose="020B0604020202020204" pitchFamily="34" charset="0"/>
                        <a:cs typeface="Arial" panose="020B0604020202020204" pitchFamily="34" charset="0"/>
                      </a:endParaRPr>
                    </a:p>
                    <a:p>
                      <a:pPr algn="ctr">
                        <a:lnSpc>
                          <a:spcPct val="115000"/>
                        </a:lnSpc>
                        <a:spcAft>
                          <a:spcPts val="0"/>
                        </a:spcAft>
                      </a:pPr>
                      <a:r>
                        <a:rPr lang="en-ZA" sz="1400" dirty="0">
                          <a:effectLst/>
                          <a:latin typeface="Arial" panose="020B0604020202020204" pitchFamily="34" charset="0"/>
                          <a:cs typeface="Arial" panose="020B0604020202020204" pitchFamily="34" charset="0"/>
                        </a:rPr>
                        <a:t>5-Year Cost</a:t>
                      </a:r>
                      <a:endParaRPr lang="en-US" sz="1400" dirty="0">
                        <a:effectLst/>
                        <a:latin typeface="Arial" panose="020B0604020202020204" pitchFamily="34" charset="0"/>
                        <a:cs typeface="Arial" panose="020B0604020202020204" pitchFamily="34" charset="0"/>
                      </a:endParaRPr>
                    </a:p>
                    <a:p>
                      <a:pPr algn="ctr">
                        <a:lnSpc>
                          <a:spcPct val="115000"/>
                        </a:lnSpc>
                        <a:spcAft>
                          <a:spcPts val="0"/>
                        </a:spcAft>
                      </a:pPr>
                      <a:r>
                        <a:rPr lang="en-ZA" sz="1400" dirty="0">
                          <a:effectLst/>
                          <a:latin typeface="Arial" panose="020B0604020202020204" pitchFamily="34" charset="0"/>
                          <a:cs typeface="Arial" panose="020B0604020202020204" pitchFamily="34" charset="0"/>
                        </a:rPr>
                        <a:t>(excl. CT Scan)</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Note</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lnSpc>
                          <a:spcPct val="115000"/>
                        </a:lnSpc>
                        <a:spcAft>
                          <a:spcPts val="0"/>
                        </a:spcAft>
                      </a:pPr>
                      <a:r>
                        <a:rPr lang="en-ZA" sz="1400" b="0" dirty="0">
                          <a:solidFill>
                            <a:schemeClr val="tx1"/>
                          </a:solidFill>
                          <a:effectLst/>
                          <a:latin typeface="Arial" panose="020B0604020202020204" pitchFamily="34" charset="0"/>
                          <a:cs typeface="Arial" panose="020B0604020202020204" pitchFamily="34" charset="0"/>
                        </a:rPr>
                        <a:t>Renting private space</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400" b="0" dirty="0">
                          <a:solidFill>
                            <a:schemeClr val="tx1"/>
                          </a:solidFill>
                          <a:effectLst/>
                          <a:latin typeface="Arial" panose="020B0604020202020204" pitchFamily="34" charset="0"/>
                          <a:cs typeface="Arial" panose="020B0604020202020204" pitchFamily="34" charset="0"/>
                        </a:rPr>
                        <a:t>Next day</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lang="en-ZA" sz="1400" b="0" dirty="0" smtClean="0">
                          <a:solidFill>
                            <a:schemeClr val="tx1"/>
                          </a:solidFill>
                          <a:effectLst/>
                          <a:latin typeface="Arial" panose="020B0604020202020204" pitchFamily="34" charset="0"/>
                          <a:cs typeface="Arial" panose="020B0604020202020204" pitchFamily="34" charset="0"/>
                        </a:rPr>
                        <a:t>17,280,000</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lang="en-ZA" sz="1400" b="0" dirty="0" smtClean="0">
                          <a:solidFill>
                            <a:schemeClr val="tx1"/>
                          </a:solidFill>
                          <a:effectLst/>
                          <a:latin typeface="Arial" panose="020B0604020202020204" pitchFamily="34" charset="0"/>
                          <a:cs typeface="Arial" panose="020B0604020202020204" pitchFamily="34" charset="0"/>
                        </a:rPr>
                        <a:t>86,400,000</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400" b="0" dirty="0">
                          <a:solidFill>
                            <a:schemeClr val="tx1"/>
                          </a:solidFill>
                          <a:effectLst/>
                          <a:latin typeface="Arial" panose="020B0604020202020204" pitchFamily="34" charset="0"/>
                          <a:cs typeface="Arial" panose="020B0604020202020204" pitchFamily="34" charset="0"/>
                        </a:rPr>
                        <a:t>Full rental cost. Assumes throughput of 40 – 45 patients daily.  Patients treated during 8-hour shift 5 days a week for 48 weeks per year. 8 hour shift can also be split at 2 facilities.  </a:t>
                      </a:r>
                      <a:r>
                        <a:rPr lang="en-ZA" sz="1400" b="0" dirty="0" smtClean="0">
                          <a:solidFill>
                            <a:schemeClr val="tx1"/>
                          </a:solidFill>
                          <a:effectLst/>
                          <a:latin typeface="Arial" panose="020B0604020202020204" pitchFamily="34" charset="0"/>
                          <a:cs typeface="Arial" panose="020B0604020202020204" pitchFamily="34" charset="0"/>
                        </a:rPr>
                        <a:t>Private facilities have</a:t>
                      </a:r>
                      <a:r>
                        <a:rPr lang="en-ZA" sz="1400" b="0" baseline="0" dirty="0" smtClean="0">
                          <a:solidFill>
                            <a:schemeClr val="tx1"/>
                          </a:solidFill>
                          <a:effectLst/>
                          <a:latin typeface="Arial" panose="020B0604020202020204" pitchFamily="34" charset="0"/>
                          <a:cs typeface="Arial" panose="020B0604020202020204" pitchFamily="34" charset="0"/>
                        </a:rPr>
                        <a:t> indicated they have availability. </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2753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How to address the equipment problem</a:t>
            </a:r>
            <a:r>
              <a:rPr lang="en-ZA" b="1" dirty="0" smtClean="0"/>
              <a:t>: </a:t>
            </a:r>
            <a:r>
              <a:rPr lang="en-ZA" dirty="0" smtClean="0"/>
              <a:t>Construction of centres equitably positioned to minimise patient travel</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17</a:t>
            </a:fld>
            <a:endParaRPr lang="en-ZA"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68" y="1568946"/>
            <a:ext cx="79629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68" y="4364558"/>
            <a:ext cx="7962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50823" y="5201815"/>
            <a:ext cx="8642350" cy="1251521"/>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latin typeface="Arial" panose="020B0604020202020204" pitchFamily="34" charset="0"/>
                <a:cs typeface="Arial" panose="020B0604020202020204" pitchFamily="34" charset="0"/>
              </a:rPr>
              <a:t>Recommendation: This option may be viable for Northern Cape (Kimberely, </a:t>
            </a:r>
            <a:r>
              <a:rPr lang="en-US" dirty="0" err="1" smtClean="0">
                <a:solidFill>
                  <a:schemeClr val="tx1"/>
                </a:solidFill>
                <a:latin typeface="Arial" panose="020B0604020202020204" pitchFamily="34" charset="0"/>
                <a:cs typeface="Arial" panose="020B0604020202020204" pitchFamily="34" charset="0"/>
              </a:rPr>
              <a:t>Upington</a:t>
            </a:r>
            <a:r>
              <a:rPr lang="en-US" dirty="0" smtClean="0">
                <a:solidFill>
                  <a:schemeClr val="tx1"/>
                </a:solidFill>
                <a:latin typeface="Arial" panose="020B0604020202020204" pitchFamily="34" charset="0"/>
                <a:cs typeface="Arial" panose="020B0604020202020204" pitchFamily="34" charset="0"/>
              </a:rPr>
              <a:t>, and Springbok), Eastern Cape (</a:t>
            </a:r>
            <a:r>
              <a:rPr lang="en-US" dirty="0" err="1" smtClean="0">
                <a:solidFill>
                  <a:schemeClr val="tx1"/>
                </a:solidFill>
                <a:latin typeface="Arial" panose="020B0604020202020204" pitchFamily="34" charset="0"/>
                <a:cs typeface="Arial" panose="020B0604020202020204" pitchFamily="34" charset="0"/>
              </a:rPr>
              <a:t>Umthata</a:t>
            </a:r>
            <a:r>
              <a:rPr lang="en-US" dirty="0" smtClean="0">
                <a:solidFill>
                  <a:schemeClr val="tx1"/>
                </a:solidFill>
                <a:latin typeface="Arial" panose="020B0604020202020204" pitchFamily="34" charset="0"/>
                <a:cs typeface="Arial" panose="020B0604020202020204" pitchFamily="34" charset="0"/>
              </a:rPr>
              <a:t>), and Mpumalanga (Nelspruit and Witbank)This does not address the issues with staffing. The IAEA recommends that </a:t>
            </a:r>
            <a:r>
              <a:rPr lang="en-US" dirty="0">
                <a:solidFill>
                  <a:schemeClr val="tx1"/>
                </a:solidFill>
                <a:latin typeface="Arial" panose="020B0604020202020204" pitchFamily="34" charset="0"/>
                <a:cs typeface="Arial" panose="020B0604020202020204" pitchFamily="34" charset="0"/>
              </a:rPr>
              <a:t>the workforce is </a:t>
            </a:r>
            <a:r>
              <a:rPr lang="en-US" dirty="0" smtClean="0">
                <a:solidFill>
                  <a:schemeClr val="tx1"/>
                </a:solidFill>
                <a:latin typeface="Arial" panose="020B0604020202020204" pitchFamily="34" charset="0"/>
                <a:cs typeface="Arial" panose="020B0604020202020204" pitchFamily="34" charset="0"/>
              </a:rPr>
              <a:t>hired</a:t>
            </a:r>
            <a:r>
              <a:rPr lang="en-ZA"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prior to construction of a new facility. </a:t>
            </a:r>
            <a:endParaRPr lang="en-ZA" dirty="0">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250823" y="1125538"/>
            <a:ext cx="7973745" cy="369332"/>
          </a:xfrm>
          <a:prstGeom prst="rect">
            <a:avLst/>
          </a:prstGeom>
          <a:noFill/>
        </p:spPr>
        <p:txBody>
          <a:bodyPr wrap="square" rtlCol="0">
            <a:spAutoFit/>
          </a:bodyPr>
          <a:lstStyle/>
          <a:p>
            <a:pPr algn="ctr"/>
            <a:r>
              <a:rPr lang="en-ZA" b="1" dirty="0" smtClean="0"/>
              <a:t>Indicative cost for construction of centres within facilities with an bunker already</a:t>
            </a:r>
            <a:endParaRPr lang="en-ZA" b="1" dirty="0"/>
          </a:p>
        </p:txBody>
      </p:sp>
    </p:spTree>
    <p:extLst>
      <p:ext uri="{BB962C8B-B14F-4D97-AF65-F5344CB8AC3E}">
        <p14:creationId xmlns:p14="http://schemas.microsoft.com/office/powerpoint/2010/main" val="406445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Upgrading National Cancer Registry is pivotal for surveillance, data collection, and adherence to international standards</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18</a:t>
            </a:fld>
            <a:endParaRPr lang="en-ZA" dirty="0"/>
          </a:p>
        </p:txBody>
      </p:sp>
      <p:sp>
        <p:nvSpPr>
          <p:cNvPr id="8" name="TextBox 7"/>
          <p:cNvSpPr txBox="1"/>
          <p:nvPr/>
        </p:nvSpPr>
        <p:spPr>
          <a:xfrm>
            <a:off x="250823" y="1125538"/>
            <a:ext cx="8642352" cy="369332"/>
          </a:xfrm>
          <a:prstGeom prst="rect">
            <a:avLst/>
          </a:prstGeom>
          <a:noFill/>
        </p:spPr>
        <p:txBody>
          <a:bodyPr wrap="square" rtlCol="0">
            <a:spAutoFit/>
          </a:bodyPr>
          <a:lstStyle/>
          <a:p>
            <a:pPr algn="ctr"/>
            <a:r>
              <a:rPr lang="en-ZA" b="1" dirty="0" smtClean="0"/>
              <a:t>Construction cost for a population-based cancer registry</a:t>
            </a:r>
            <a:endParaRPr lang="en-ZA" b="1" dirty="0"/>
          </a:p>
        </p:txBody>
      </p:sp>
      <p:pic>
        <p:nvPicPr>
          <p:cNvPr id="716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825" y="1556792"/>
            <a:ext cx="8591550" cy="312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50823" y="4797152"/>
            <a:ext cx="8642350" cy="158417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Travel: </a:t>
            </a:r>
            <a:r>
              <a:rPr lang="en-US" sz="1400" dirty="0">
                <a:solidFill>
                  <a:schemeClr val="tx1"/>
                </a:solidFill>
                <a:latin typeface="Arial" panose="020B0604020202020204" pitchFamily="34" charset="0"/>
                <a:cs typeface="Arial" panose="020B0604020202020204" pitchFamily="34" charset="0"/>
              </a:rPr>
              <a:t>Fuel costs for manager to travel to PBCR collection sites. Vehicle purchased in previous financial year </a:t>
            </a:r>
            <a:endParaRPr lang="en-US" sz="14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Equipment</a:t>
            </a:r>
            <a:r>
              <a:rPr lang="en-US" sz="1400" b="1" dirty="0" smtClean="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Portable scanners for selected PBCR sites to scan pathology reports into database. Server  for web-based NCR data repository</a:t>
            </a:r>
            <a:r>
              <a:rPr lang="en-US" sz="1400" dirty="0" smtClean="0">
                <a:solidFill>
                  <a:schemeClr val="tx1"/>
                </a:solidFill>
                <a:latin typeface="Arial" panose="020B0604020202020204" pitchFamily="34" charset="0"/>
                <a:cs typeface="Arial" panose="020B0604020202020204" pitchFamily="34" charset="0"/>
              </a:rPr>
              <a:t>.. Telecommunications</a:t>
            </a:r>
          </a:p>
          <a:p>
            <a:pPr marL="285750" indent="-285750">
              <a:buFont typeface="Arial" panose="020B0604020202020204" pitchFamily="34" charset="0"/>
              <a:buChar char="•"/>
            </a:pPr>
            <a:r>
              <a:rPr lang="en-ZA" sz="1400" b="1" dirty="0">
                <a:solidFill>
                  <a:schemeClr val="tx1"/>
                </a:solidFill>
                <a:latin typeface="Arial" panose="020B0604020202020204" pitchFamily="34" charset="0"/>
                <a:cs typeface="Arial" panose="020B0604020202020204" pitchFamily="34" charset="0"/>
              </a:rPr>
              <a:t>Supplies:</a:t>
            </a:r>
            <a:r>
              <a:rPr lang="en-ZA" sz="1400" dirty="0">
                <a:solidFill>
                  <a:schemeClr val="tx1"/>
                </a:solidFill>
                <a:latin typeface="Arial" panose="020B0604020202020204" pitchFamily="34" charset="0"/>
                <a:cs typeface="Arial" panose="020B0604020202020204" pitchFamily="34" charset="0"/>
              </a:rPr>
              <a:t> Stationery, printer cartridges, </a:t>
            </a:r>
            <a:r>
              <a:rPr lang="en-ZA" sz="1400" dirty="0" smtClean="0">
                <a:solidFill>
                  <a:schemeClr val="tx1"/>
                </a:solidFill>
                <a:latin typeface="Arial" panose="020B0604020202020204" pitchFamily="34" charset="0"/>
                <a:cs typeface="Arial" panose="020B0604020202020204" pitchFamily="34" charset="0"/>
              </a:rPr>
              <a:t>paper</a:t>
            </a:r>
          </a:p>
          <a:p>
            <a:pPr marL="285750" indent="-285750">
              <a:buFont typeface="Arial" panose="020B0604020202020204" pitchFamily="34" charset="0"/>
              <a:buChar char="•"/>
            </a:pPr>
            <a:r>
              <a:rPr lang="en-ZA" sz="1400" b="1" dirty="0" smtClean="0">
                <a:solidFill>
                  <a:schemeClr val="tx1"/>
                </a:solidFill>
                <a:latin typeface="Arial" panose="020B0604020202020204" pitchFamily="34" charset="0"/>
                <a:cs typeface="Arial" panose="020B0604020202020204" pitchFamily="34" charset="0"/>
              </a:rPr>
              <a:t>Contractual:</a:t>
            </a:r>
            <a:r>
              <a:rPr lang="en-ZA"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IT service provider to scope, plan and </a:t>
            </a:r>
            <a:r>
              <a:rPr lang="en-US" sz="1400" dirty="0" smtClean="0">
                <a:solidFill>
                  <a:schemeClr val="tx1"/>
                </a:solidFill>
                <a:latin typeface="Arial" panose="020B0604020202020204" pitchFamily="34" charset="0"/>
                <a:cs typeface="Arial" panose="020B0604020202020204" pitchFamily="34" charset="0"/>
              </a:rPr>
              <a:t>partially implement web </a:t>
            </a:r>
            <a:r>
              <a:rPr lang="en-US" sz="1400" dirty="0">
                <a:solidFill>
                  <a:schemeClr val="tx1"/>
                </a:solidFill>
                <a:latin typeface="Arial" panose="020B0604020202020204" pitchFamily="34" charset="0"/>
                <a:cs typeface="Arial" panose="020B0604020202020204" pitchFamily="34" charset="0"/>
              </a:rPr>
              <a:t>based NCR data </a:t>
            </a:r>
            <a:r>
              <a:rPr lang="en-US" sz="1400" dirty="0" smtClean="0">
                <a:solidFill>
                  <a:schemeClr val="tx1"/>
                </a:solidFill>
                <a:latin typeface="Arial" panose="020B0604020202020204" pitchFamily="34" charset="0"/>
                <a:cs typeface="Arial" panose="020B0604020202020204" pitchFamily="34" charset="0"/>
              </a:rPr>
              <a:t>repository</a:t>
            </a:r>
          </a:p>
          <a:p>
            <a:pPr marL="285750" indent="-285750">
              <a:buFont typeface="Arial" panose="020B0604020202020204" pitchFamily="34" charset="0"/>
              <a:buChar char="•"/>
            </a:pPr>
            <a:r>
              <a:rPr lang="en-US" sz="1400" b="1" dirty="0" smtClean="0">
                <a:solidFill>
                  <a:schemeClr val="tx1"/>
                </a:solidFill>
                <a:latin typeface="Arial" panose="020B0604020202020204" pitchFamily="34" charset="0"/>
                <a:cs typeface="Arial" panose="020B0604020202020204" pitchFamily="34" charset="0"/>
              </a:rPr>
              <a:t>Other:</a:t>
            </a:r>
            <a:r>
              <a:rPr lang="en-US" sz="1400" dirty="0" smtClean="0">
                <a:solidFill>
                  <a:schemeClr val="tx1"/>
                </a:solidFill>
                <a:latin typeface="Arial" panose="020B0604020202020204" pitchFamily="34" charset="0"/>
                <a:cs typeface="Arial" panose="020B0604020202020204" pitchFamily="34" charset="0"/>
              </a:rPr>
              <a:t> Publication costs and other sundry expenses</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23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060848"/>
            <a:ext cx="7772400" cy="1362075"/>
          </a:xfrm>
        </p:spPr>
        <p:txBody>
          <a:bodyPr anchor="ctr"/>
          <a:lstStyle/>
          <a:p>
            <a:pPr algn="ctr"/>
            <a:r>
              <a:rPr lang="en-ZA" dirty="0" smtClean="0"/>
              <a:t>Proposed 5-year investment plan</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19</a:t>
            </a:fld>
            <a:endParaRPr lang="en-ZA" dirty="0"/>
          </a:p>
        </p:txBody>
      </p:sp>
    </p:spTree>
    <p:extLst>
      <p:ext uri="{BB962C8B-B14F-4D97-AF65-F5344CB8AC3E}">
        <p14:creationId xmlns:p14="http://schemas.microsoft.com/office/powerpoint/2010/main" val="411803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Agenda</a:t>
            </a:r>
            <a:endParaRPr lang="en-ZA" dirty="0"/>
          </a:p>
        </p:txBody>
      </p:sp>
      <p:sp>
        <p:nvSpPr>
          <p:cNvPr id="5" name="Content Placeholder 4"/>
          <p:cNvSpPr>
            <a:spLocks noGrp="1"/>
          </p:cNvSpPr>
          <p:nvPr>
            <p:ph idx="1"/>
          </p:nvPr>
        </p:nvSpPr>
        <p:spPr/>
        <p:txBody>
          <a:bodyPr>
            <a:normAutofit/>
          </a:bodyPr>
          <a:lstStyle/>
          <a:p>
            <a:r>
              <a:rPr lang="en-ZA" sz="1800" dirty="0" smtClean="0"/>
              <a:t>The demand for radiation oncology services</a:t>
            </a:r>
          </a:p>
          <a:p>
            <a:r>
              <a:rPr lang="en-ZA" sz="1800" dirty="0" smtClean="0"/>
              <a:t>The effects of delays  to treatment</a:t>
            </a:r>
          </a:p>
          <a:p>
            <a:r>
              <a:rPr lang="en-ZA" sz="1800" dirty="0"/>
              <a:t>S</a:t>
            </a:r>
            <a:r>
              <a:rPr lang="en-ZA" sz="1800" dirty="0" smtClean="0"/>
              <a:t>upply constraints of public cancer treatment centres</a:t>
            </a:r>
          </a:p>
          <a:p>
            <a:r>
              <a:rPr lang="en-ZA" sz="1800" dirty="0" smtClean="0"/>
              <a:t>Options to address staffing shortages and equipment needs</a:t>
            </a:r>
          </a:p>
          <a:p>
            <a:r>
              <a:rPr lang="en-ZA" sz="1800" dirty="0" smtClean="0"/>
              <a:t>Recommendation</a:t>
            </a:r>
            <a:endParaRPr lang="en-ZA" sz="1800" dirty="0"/>
          </a:p>
        </p:txBody>
      </p:sp>
      <p:sp>
        <p:nvSpPr>
          <p:cNvPr id="6" name="Date Placeholder 5"/>
          <p:cNvSpPr>
            <a:spLocks noGrp="1"/>
          </p:cNvSpPr>
          <p:nvPr>
            <p:ph type="dt" sz="half" idx="10"/>
          </p:nvPr>
        </p:nvSpPr>
        <p:spPr/>
        <p:txBody>
          <a:bodyPr/>
          <a:lstStyle/>
          <a:p>
            <a:r>
              <a:rPr lang="en-US" smtClean="0"/>
              <a:t>June 2018</a:t>
            </a:r>
            <a:endParaRPr lang="en-ZA" dirty="0"/>
          </a:p>
        </p:txBody>
      </p:sp>
      <p:sp>
        <p:nvSpPr>
          <p:cNvPr id="7" name="Footer Placeholder 6"/>
          <p:cNvSpPr>
            <a:spLocks noGrp="1"/>
          </p:cNvSpPr>
          <p:nvPr>
            <p:ph type="ftr" sz="quarter" idx="11"/>
          </p:nvPr>
        </p:nvSpPr>
        <p:spPr/>
        <p:txBody>
          <a:bodyPr/>
          <a:lstStyle/>
          <a:p>
            <a:r>
              <a:rPr lang="en-ZA" smtClean="0"/>
              <a:t>National Health Council </a:t>
            </a:r>
            <a:endParaRPr lang="en-ZA" dirty="0"/>
          </a:p>
        </p:txBody>
      </p:sp>
      <p:sp>
        <p:nvSpPr>
          <p:cNvPr id="8" name="Slide Number Placeholder 7"/>
          <p:cNvSpPr>
            <a:spLocks noGrp="1"/>
          </p:cNvSpPr>
          <p:nvPr>
            <p:ph type="sldNum" sz="quarter" idx="12"/>
          </p:nvPr>
        </p:nvSpPr>
        <p:spPr/>
        <p:txBody>
          <a:bodyPr/>
          <a:lstStyle/>
          <a:p>
            <a:fld id="{2F2C248C-0A5B-4798-827F-569D09ED1622}" type="slidenum">
              <a:rPr lang="en-ZA" smtClean="0"/>
              <a:pPr/>
              <a:t>2</a:t>
            </a:fld>
            <a:endParaRPr lang="en-ZA" dirty="0"/>
          </a:p>
        </p:txBody>
      </p:sp>
    </p:spTree>
    <p:extLst>
      <p:ext uri="{BB962C8B-B14F-4D97-AF65-F5344CB8AC3E}">
        <p14:creationId xmlns:p14="http://schemas.microsoft.com/office/powerpoint/2010/main" val="2256882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Proposed Strategy</a:t>
            </a:r>
            <a:r>
              <a:rPr lang="en-ZA" dirty="0" smtClean="0"/>
              <a:t>: R1.6b investment over 5 years to address backlogs and build up health system </a:t>
            </a:r>
            <a:endParaRPr lang="en-ZA" dirty="0"/>
          </a:p>
        </p:txBody>
      </p:sp>
      <p:graphicFrame>
        <p:nvGraphicFramePr>
          <p:cNvPr id="5" name="Content Placeholder 4"/>
          <p:cNvGraphicFramePr>
            <a:graphicFrameLocks noGrp="1"/>
          </p:cNvGraphicFramePr>
          <p:nvPr>
            <p:ph idx="1"/>
            <p:extLst/>
          </p:nvPr>
        </p:nvGraphicFramePr>
        <p:xfrm>
          <a:off x="232048" y="3112368"/>
          <a:ext cx="8686800" cy="3019926"/>
        </p:xfrm>
        <a:graphic>
          <a:graphicData uri="http://schemas.openxmlformats.org/drawingml/2006/table">
            <a:tbl>
              <a:tblPr firstRow="1" bandRow="1">
                <a:tableStyleId>{5C22544A-7EE6-4342-B048-85BDC9FD1C3A}</a:tableStyleId>
              </a:tblPr>
              <a:tblGrid>
                <a:gridCol w="670992"/>
                <a:gridCol w="6696744"/>
                <a:gridCol w="1319064"/>
              </a:tblGrid>
              <a:tr h="274721">
                <a:tc>
                  <a:txBody>
                    <a:bodyPr/>
                    <a:lstStyle/>
                    <a:p>
                      <a:pPr algn="ctr"/>
                      <a:r>
                        <a:rPr lang="en-ZA" sz="1200" dirty="0" smtClean="0"/>
                        <a:t>Year</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200" dirty="0" smtClean="0"/>
                        <a:t>Priority</a:t>
                      </a:r>
                      <a:r>
                        <a:rPr lang="en-ZA" sz="1200" baseline="0" dirty="0" smtClean="0"/>
                        <a:t> Activities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200" dirty="0" smtClean="0"/>
                        <a:t>Est.</a:t>
                      </a:r>
                      <a:r>
                        <a:rPr lang="en-ZA" sz="1200" baseline="0" dirty="0" smtClean="0"/>
                        <a:t> cost</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721">
                <a:tc rowSpan="5">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smtClean="0"/>
                        <a:t>In</a:t>
                      </a:r>
                      <a:r>
                        <a:rPr lang="en-ZA" sz="1200" baseline="0" dirty="0" smtClean="0"/>
                        <a:t> Gauteng and KZN, outsource patients to the local private providers</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 93M</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vMerge="1">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smtClean="0"/>
                        <a:t>In W.</a:t>
                      </a:r>
                      <a:r>
                        <a:rPr lang="en-ZA" sz="1200" baseline="0" dirty="0" smtClean="0"/>
                        <a:t> Cape</a:t>
                      </a:r>
                      <a:r>
                        <a:rPr lang="en-ZA" sz="1200" dirty="0" smtClean="0"/>
                        <a:t>,</a:t>
                      </a:r>
                      <a:r>
                        <a:rPr lang="en-ZA" sz="1200" baseline="0" dirty="0" smtClean="0"/>
                        <a:t> allocate more funding from NTSG to Tygerberg Hospital and Groote Schuur Hospital to accommodate for the anticipated influx for patients</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  90</a:t>
                      </a:r>
                      <a:r>
                        <a:rPr lang="en-ZA" sz="1200" baseline="0" dirty="0" smtClean="0"/>
                        <a:t>M</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vMerge="1">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smtClean="0"/>
                        <a:t>In Free</a:t>
                      </a:r>
                      <a:r>
                        <a:rPr lang="en-ZA" sz="1200" baseline="0" dirty="0" smtClean="0"/>
                        <a:t> State, fully honour request for HR and equipment as indicated by the National Audit 2017</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 105</a:t>
                      </a:r>
                      <a:r>
                        <a:rPr lang="en-ZA" sz="1200" baseline="0" dirty="0" smtClean="0"/>
                        <a:t>M</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vMerge="1">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smtClean="0"/>
                        <a:t>Surveillance: initiate</a:t>
                      </a:r>
                      <a:r>
                        <a:rPr lang="en-ZA" sz="1200" baseline="0" dirty="0" smtClean="0"/>
                        <a:t> construction of the population-based registry</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 6M</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vMerge="1">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smtClean="0"/>
                        <a:t>Clinical</a:t>
                      </a:r>
                      <a:r>
                        <a:rPr lang="en-ZA" sz="1200" baseline="0" dirty="0" smtClean="0"/>
                        <a:t> governance: establish national team of specialists called NTOTE</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 0.6M</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rowSpan="4">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In</a:t>
                      </a:r>
                      <a:r>
                        <a:rPr lang="en-ZA" sz="1200" baseline="0" dirty="0" smtClean="0"/>
                        <a:t> Gauteng and KZN, outsource patients to the local private providers</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93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0480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Address 50% of gaps in HR prioritising high volume cancer treatment centres</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105M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0480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Address 25% of gaps in HR prioritising high volume cancer treatment centres</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160M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0480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Operational expense for</a:t>
                      </a:r>
                      <a:r>
                        <a:rPr lang="en-ZA" sz="1200" baseline="0" dirty="0" smtClean="0"/>
                        <a:t> the population-based registry and NTOTE</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a:t>
                      </a:r>
                      <a:r>
                        <a:rPr lang="en-ZA" sz="1200" baseline="0" dirty="0" smtClean="0"/>
                        <a:t> 6.6M</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DD72843F-222C-45F8-AD40-150714F18DAC}" type="slidenum">
              <a:rPr lang="en-US" smtClean="0"/>
              <a:t>20</a:t>
            </a:fld>
            <a:endParaRPr lang="en-US"/>
          </a:p>
        </p:txBody>
      </p:sp>
      <p:sp>
        <p:nvSpPr>
          <p:cNvPr id="6" name="Oval 5"/>
          <p:cNvSpPr/>
          <p:nvPr/>
        </p:nvSpPr>
        <p:spPr>
          <a:xfrm>
            <a:off x="335042" y="4077072"/>
            <a:ext cx="3028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a:t>
            </a:r>
            <a:endParaRPr lang="en-ZA" dirty="0"/>
          </a:p>
        </p:txBody>
      </p:sp>
      <p:sp>
        <p:nvSpPr>
          <p:cNvPr id="13" name="Oval 12"/>
          <p:cNvSpPr/>
          <p:nvPr/>
        </p:nvSpPr>
        <p:spPr>
          <a:xfrm>
            <a:off x="335042" y="5529695"/>
            <a:ext cx="3028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a:t>
            </a:r>
          </a:p>
        </p:txBody>
      </p:sp>
      <p:sp>
        <p:nvSpPr>
          <p:cNvPr id="18" name="Rectangle 17"/>
          <p:cNvSpPr/>
          <p:nvPr/>
        </p:nvSpPr>
        <p:spPr>
          <a:xfrm>
            <a:off x="250823" y="1342196"/>
            <a:ext cx="8642350" cy="1654756"/>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latin typeface="Arial" panose="020B0604020202020204" pitchFamily="34" charset="0"/>
                <a:cs typeface="Arial" panose="020B0604020202020204" pitchFamily="34" charset="0"/>
              </a:rPr>
              <a:t>Within the next 5 years, the goal is to clear the backlog and capacitate the cancer treatment centres that manage the highest volume of patients, including those from neighboring provinces and countries in the short-term, i.e. CMJAH, SBAH, IALCH, Addington, Universitas Annex, Tygerberg, and Groote Schuur Hospital.  Thereafter, we capacitate tertiary facilities in rural provinces and capacitate secondary facilities to manage screening and diagnostic functions that overburden tertiary facilities.  We also place basic cancer centres (or satellite clinics to accommodate travelling patients) in locations that are equitably accessible to patients, i.e. Springbok, </a:t>
            </a:r>
            <a:r>
              <a:rPr lang="en-US" sz="1400" dirty="0" err="1" smtClean="0">
                <a:solidFill>
                  <a:schemeClr val="tx1"/>
                </a:solidFill>
                <a:latin typeface="Arial" panose="020B0604020202020204" pitchFamily="34" charset="0"/>
                <a:cs typeface="Arial" panose="020B0604020202020204" pitchFamily="34" charset="0"/>
              </a:rPr>
              <a:t>Upington</a:t>
            </a:r>
            <a:r>
              <a:rPr lang="en-US" sz="1400" dirty="0" smtClean="0">
                <a:solidFill>
                  <a:schemeClr val="tx1"/>
                </a:solidFill>
                <a:latin typeface="Arial" panose="020B0604020202020204" pitchFamily="34" charset="0"/>
                <a:cs typeface="Arial" panose="020B0604020202020204" pitchFamily="34" charset="0"/>
              </a:rPr>
              <a:t>, Witbank, Nelspruit, and </a:t>
            </a:r>
            <a:r>
              <a:rPr lang="en-US" sz="1400" dirty="0" err="1" smtClean="0">
                <a:solidFill>
                  <a:schemeClr val="tx1"/>
                </a:solidFill>
                <a:latin typeface="Arial" panose="020B0604020202020204" pitchFamily="34" charset="0"/>
                <a:cs typeface="Arial" panose="020B0604020202020204" pitchFamily="34" charset="0"/>
              </a:rPr>
              <a:t>Mthata</a:t>
            </a:r>
            <a:r>
              <a:rPr lang="en-US" sz="1400" dirty="0" smtClean="0">
                <a:solidFill>
                  <a:schemeClr val="tx1"/>
                </a:solidFill>
                <a:latin typeface="Arial" panose="020B0604020202020204" pitchFamily="34" charset="0"/>
                <a:cs typeface="Arial" panose="020B0604020202020204" pitchFamily="34" charset="0"/>
              </a:rPr>
              <a:t>.</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68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Proposed Strategy</a:t>
            </a:r>
            <a:r>
              <a:rPr lang="en-ZA" dirty="0"/>
              <a:t>: R1.6b investment over 5 years to address backlogs and build up health system </a:t>
            </a:r>
          </a:p>
        </p:txBody>
      </p:sp>
      <p:sp>
        <p:nvSpPr>
          <p:cNvPr id="4" name="Slide Number Placeholder 3"/>
          <p:cNvSpPr>
            <a:spLocks noGrp="1"/>
          </p:cNvSpPr>
          <p:nvPr>
            <p:ph type="sldNum" sz="quarter" idx="12"/>
          </p:nvPr>
        </p:nvSpPr>
        <p:spPr/>
        <p:txBody>
          <a:bodyPr/>
          <a:lstStyle/>
          <a:p>
            <a:fld id="{DD72843F-222C-45F8-AD40-150714F18DAC}" type="slidenum">
              <a:rPr lang="en-US" smtClean="0"/>
              <a:t>21</a:t>
            </a:fld>
            <a:endParaRPr lang="en-US"/>
          </a:p>
        </p:txBody>
      </p:sp>
      <p:graphicFrame>
        <p:nvGraphicFramePr>
          <p:cNvPr id="5" name="Content Placeholder 4"/>
          <p:cNvGraphicFramePr>
            <a:graphicFrameLocks noGrp="1"/>
          </p:cNvGraphicFramePr>
          <p:nvPr>
            <p:ph idx="1"/>
            <p:extLst/>
          </p:nvPr>
        </p:nvGraphicFramePr>
        <p:xfrm>
          <a:off x="260141" y="1378383"/>
          <a:ext cx="8686800" cy="5153927"/>
        </p:xfrm>
        <a:graphic>
          <a:graphicData uri="http://schemas.openxmlformats.org/drawingml/2006/table">
            <a:tbl>
              <a:tblPr firstRow="1" bandRow="1">
                <a:tableStyleId>{5C22544A-7EE6-4342-B048-85BDC9FD1C3A}</a:tableStyleId>
              </a:tblPr>
              <a:tblGrid>
                <a:gridCol w="670992"/>
                <a:gridCol w="6696744"/>
                <a:gridCol w="1319064"/>
              </a:tblGrid>
              <a:tr h="274721">
                <a:tc>
                  <a:txBody>
                    <a:bodyPr/>
                    <a:lstStyle/>
                    <a:p>
                      <a:pPr algn="ctr"/>
                      <a:r>
                        <a:rPr lang="en-ZA" sz="1200" dirty="0" smtClean="0"/>
                        <a:t>Year</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200" dirty="0" smtClean="0"/>
                        <a:t>Priority</a:t>
                      </a:r>
                      <a:r>
                        <a:rPr lang="en-ZA" sz="1200" baseline="0" dirty="0" smtClean="0"/>
                        <a:t> Activities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200" dirty="0" smtClean="0"/>
                        <a:t>Est.</a:t>
                      </a:r>
                      <a:r>
                        <a:rPr lang="en-ZA" sz="1200" baseline="0" dirty="0" smtClean="0"/>
                        <a:t> cost</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721">
                <a:tc rowSpan="6">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t>In Gauteng and KZN, outsource patients to the local private providers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 93M</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Capacitate secondary,</a:t>
                      </a:r>
                      <a:r>
                        <a:rPr lang="en-ZA" sz="1200" baseline="0" dirty="0" smtClean="0"/>
                        <a:t> district, and regional hospitals: </a:t>
                      </a:r>
                      <a:r>
                        <a:rPr lang="en-ZA" sz="1200" dirty="0" smtClean="0"/>
                        <a:t>As</a:t>
                      </a:r>
                      <a:r>
                        <a:rPr lang="en-ZA" sz="1200" baseline="0" dirty="0" smtClean="0"/>
                        <a:t> per National Cancer Strategic Framework and Breast Cancer Policy, NDoH to identify functions at tertiary facilities that can reassigned lower level facilities to reduce costs and overcrowding at tertiary facilities </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2M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Invest</a:t>
                      </a:r>
                      <a:r>
                        <a:rPr lang="en-ZA" sz="1200" baseline="0" dirty="0" smtClean="0"/>
                        <a:t> in prevention programs for breast and cervical cancer at the primary and district level</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a:t>
                      </a:r>
                      <a:r>
                        <a:rPr lang="en-ZA" sz="1200" baseline="0" dirty="0" smtClean="0"/>
                        <a:t> 20M</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vMerge="1">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Address 50% of gaps in HR prioritising high volume cancer treatment centres</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105M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vMerge="1">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Address 25% of gaps in HR prioritising high volume cancer treatment centres</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160M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vMerge="1">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Operational expense for</a:t>
                      </a:r>
                      <a:r>
                        <a:rPr lang="en-ZA" sz="1200" baseline="0" dirty="0" smtClean="0"/>
                        <a:t> the population-based registry and NTOTE</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6.6M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721">
                <a:tc rowSpan="4">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Invest</a:t>
                      </a:r>
                      <a:r>
                        <a:rPr lang="en-ZA" sz="1200" baseline="0" dirty="0" smtClean="0"/>
                        <a:t> in prevention programs for breast and cervical cancer at district levels </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a:t>
                      </a:r>
                      <a:r>
                        <a:rPr lang="en-ZA" sz="1200" baseline="0" dirty="0" smtClean="0"/>
                        <a:t> 20M</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0480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Maintenance cost for the equipment procured in Year 1 and Year 2</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100M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0480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Address 25% of gaps in HR prioritising high volume cancer treatment centres</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160M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0480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Operational expense for</a:t>
                      </a:r>
                      <a:r>
                        <a:rPr lang="en-ZA" sz="1200" baseline="0" dirty="0" smtClean="0"/>
                        <a:t> the population-based registry and NTOTE </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6.6M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04800">
                <a:tc rowSpan="5">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Invest</a:t>
                      </a:r>
                      <a:r>
                        <a:rPr lang="en-ZA" sz="1200" baseline="0" dirty="0" smtClean="0"/>
                        <a:t> in prevention programs for breast and cervical cancer at district levels </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a:t>
                      </a:r>
                      <a:r>
                        <a:rPr lang="en-ZA" sz="1200" baseline="0" dirty="0" smtClean="0"/>
                        <a:t> 20M</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Maintenance cost for the equipment procured in Year 1 and Year 2</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100M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Optional: Invest in establishment of basic cancer centres that are equitably accessible</a:t>
                      </a:r>
                      <a:r>
                        <a:rPr lang="en-ZA" sz="1200" baseline="0" dirty="0" smtClean="0"/>
                        <a:t> to patients living in rural areas to reduce the travel burden on cancer patients (N. Cape and MPU) </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120M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Address 25% of gaps in HR at the remaining cancer treatment centres</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160M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Operational expense for</a:t>
                      </a:r>
                      <a:r>
                        <a:rPr lang="en-ZA" sz="1200" baseline="0" dirty="0" smtClean="0"/>
                        <a:t> the population-based registry and NTOTE</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t>R 6.6M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Oval 5"/>
          <p:cNvSpPr/>
          <p:nvPr/>
        </p:nvSpPr>
        <p:spPr>
          <a:xfrm>
            <a:off x="320670" y="2564904"/>
            <a:ext cx="3028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3</a:t>
            </a:r>
          </a:p>
        </p:txBody>
      </p:sp>
      <p:sp>
        <p:nvSpPr>
          <p:cNvPr id="7" name="Oval 6"/>
          <p:cNvSpPr/>
          <p:nvPr/>
        </p:nvSpPr>
        <p:spPr>
          <a:xfrm>
            <a:off x="320670" y="4005064"/>
            <a:ext cx="3028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4</a:t>
            </a:r>
          </a:p>
        </p:txBody>
      </p:sp>
      <p:sp>
        <p:nvSpPr>
          <p:cNvPr id="8" name="Oval 7"/>
          <p:cNvSpPr/>
          <p:nvPr/>
        </p:nvSpPr>
        <p:spPr>
          <a:xfrm>
            <a:off x="325071" y="5226955"/>
            <a:ext cx="3028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5</a:t>
            </a:r>
          </a:p>
        </p:txBody>
      </p:sp>
    </p:spTree>
    <p:extLst>
      <p:ext uri="{BB962C8B-B14F-4D97-AF65-F5344CB8AC3E}">
        <p14:creationId xmlns:p14="http://schemas.microsoft.com/office/powerpoint/2010/main" val="76502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 name="think-cell Slide" r:id="rId38" imgW="270" imgH="270" progId="TCLayout.ActiveDocument.1">
                  <p:embed/>
                </p:oleObj>
              </mc:Choice>
              <mc:Fallback>
                <p:oleObj name="think-cell Slide" r:id="rId38" imgW="270" imgH="270" progId="TCLayout.ActiveDocument.1">
                  <p:embed/>
                  <p:pic>
                    <p:nvPicPr>
                      <p:cNvPr id="0" name=""/>
                      <p:cNvPicPr/>
                      <p:nvPr/>
                    </p:nvPicPr>
                    <p:blipFill>
                      <a:blip r:embed="rId39"/>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ZA" sz="1400" i="1" dirty="0">
              <a:latin typeface="Arial"/>
              <a:sym typeface="+mn-lt"/>
            </a:endParaRPr>
          </a:p>
        </p:txBody>
      </p:sp>
      <p:sp>
        <p:nvSpPr>
          <p:cNvPr id="2" name="Title 1"/>
          <p:cNvSpPr>
            <a:spLocks noGrp="1"/>
          </p:cNvSpPr>
          <p:nvPr>
            <p:ph type="title"/>
          </p:nvPr>
        </p:nvSpPr>
        <p:spPr/>
        <p:txBody>
          <a:bodyPr/>
          <a:lstStyle/>
          <a:p>
            <a:r>
              <a:rPr lang="en-ZA" dirty="0" smtClean="0"/>
              <a:t>5-year investment horizon</a:t>
            </a:r>
            <a:endParaRPr lang="en-ZA" dirty="0"/>
          </a:p>
        </p:txBody>
      </p:sp>
      <p:sp>
        <p:nvSpPr>
          <p:cNvPr id="4" name="Slide Number Placeholder 3"/>
          <p:cNvSpPr>
            <a:spLocks noGrp="1"/>
          </p:cNvSpPr>
          <p:nvPr>
            <p:ph type="sldNum" sz="quarter" idx="12"/>
          </p:nvPr>
        </p:nvSpPr>
        <p:spPr/>
        <p:txBody>
          <a:bodyPr/>
          <a:lstStyle/>
          <a:p>
            <a:fld id="{DD72843F-222C-45F8-AD40-150714F18DAC}" type="slidenum">
              <a:rPr lang="en-US" smtClean="0"/>
              <a:t>22</a:t>
            </a:fld>
            <a:endParaRPr lang="en-US" dirty="0"/>
          </a:p>
        </p:txBody>
      </p:sp>
      <p:graphicFrame>
        <p:nvGraphicFramePr>
          <p:cNvPr id="21" name="Object 20"/>
          <p:cNvGraphicFramePr>
            <a:graphicFrameLocks/>
          </p:cNvGraphicFramePr>
          <p:nvPr>
            <p:custDataLst>
              <p:tags r:id="rId4"/>
            </p:custDataLst>
            <p:extLst/>
          </p:nvPr>
        </p:nvGraphicFramePr>
        <p:xfrm>
          <a:off x="1371600" y="1600200"/>
          <a:ext cx="6886657" cy="4400460"/>
        </p:xfrm>
        <a:graphic>
          <a:graphicData uri="http://schemas.openxmlformats.org/presentationml/2006/ole">
            <mc:AlternateContent xmlns:mc="http://schemas.openxmlformats.org/markup-compatibility/2006">
              <mc:Choice xmlns:v="urn:schemas-microsoft-com:vml" Requires="v">
                <p:oleObj spid="_x0000_s1032" name="Chart" r:id="rId40" imgW="6886657" imgH="4400460" progId="MSGraph.Chart.8">
                  <p:embed followColorScheme="full"/>
                </p:oleObj>
              </mc:Choice>
              <mc:Fallback>
                <p:oleObj name="Chart" r:id="rId40" imgW="6886657" imgH="4400460" progId="MSGraph.Chart.8">
                  <p:embed followColorScheme="full"/>
                  <p:pic>
                    <p:nvPicPr>
                      <p:cNvPr id="0" name=""/>
                      <p:cNvPicPr/>
                      <p:nvPr/>
                    </p:nvPicPr>
                    <p:blipFill>
                      <a:blip r:embed="rId41"/>
                      <a:stretch>
                        <a:fillRect/>
                      </a:stretch>
                    </p:blipFill>
                    <p:spPr>
                      <a:xfrm>
                        <a:off x="1371600" y="1600200"/>
                        <a:ext cx="6886657" cy="4400460"/>
                      </a:xfrm>
                      <a:prstGeom prst="rect">
                        <a:avLst/>
                      </a:prstGeom>
                    </p:spPr>
                  </p:pic>
                </p:oleObj>
              </mc:Fallback>
            </mc:AlternateContent>
          </a:graphicData>
        </a:graphic>
      </p:graphicFrame>
      <p:sp>
        <p:nvSpPr>
          <p:cNvPr id="71" name="Text Placeholder 2"/>
          <p:cNvSpPr>
            <a:spLocks noGrp="1"/>
          </p:cNvSpPr>
          <p:nvPr>
            <p:custDataLst>
              <p:tags r:id="rId5"/>
            </p:custDataLst>
          </p:nvPr>
        </p:nvSpPr>
        <p:spPr bwMode="gray">
          <a:xfrm>
            <a:off x="782638" y="2760663"/>
            <a:ext cx="6207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DDFBB6C0-6879-4CB4-85C5-24E6AF5BD2CA}" type="datetime'''R'''' 3''''0''''''0''''''''''M'''''''''''''''''''''''''''">
              <a:rPr lang="en-ZA" altLang="en-US" sz="1400">
                <a:latin typeface="+mn-lt"/>
                <a:cs typeface="Arial"/>
                <a:sym typeface="+mn-lt"/>
              </a:rPr>
              <a:pPr marL="0" indent="0" algn="r">
                <a:spcBef>
                  <a:spcPct val="0"/>
                </a:spcBef>
                <a:spcAft>
                  <a:spcPct val="0"/>
                </a:spcAft>
                <a:buNone/>
              </a:pPr>
              <a:t>R 300M</a:t>
            </a:fld>
            <a:endParaRPr lang="en-ZA" sz="1400" dirty="0">
              <a:latin typeface="+mn-lt"/>
              <a:cs typeface="Arial"/>
              <a:sym typeface="+mn-lt"/>
            </a:endParaRPr>
          </a:p>
        </p:txBody>
      </p:sp>
      <p:sp>
        <p:nvSpPr>
          <p:cNvPr id="70" name="Text Placeholder 2"/>
          <p:cNvSpPr>
            <a:spLocks noGrp="1"/>
          </p:cNvSpPr>
          <p:nvPr>
            <p:custDataLst>
              <p:tags r:id="rId6"/>
            </p:custDataLst>
          </p:nvPr>
        </p:nvSpPr>
        <p:spPr bwMode="gray">
          <a:xfrm>
            <a:off x="782638" y="3694113"/>
            <a:ext cx="6207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9854370D-A3C2-43CA-BB1E-90367544CC8F}" type="datetime'R'''''' ''''2''''''0''''''''''0M'''''">
              <a:rPr lang="en-ZA" altLang="en-US" sz="1400">
                <a:latin typeface="+mn-lt"/>
                <a:cs typeface="Arial"/>
                <a:sym typeface="+mn-lt"/>
              </a:rPr>
              <a:pPr marL="0" indent="0" algn="r">
                <a:spcBef>
                  <a:spcPct val="0"/>
                </a:spcBef>
                <a:spcAft>
                  <a:spcPct val="0"/>
                </a:spcAft>
                <a:buNone/>
              </a:pPr>
              <a:t>R 200M</a:t>
            </a:fld>
            <a:endParaRPr lang="en-ZA" sz="1400" dirty="0">
              <a:latin typeface="+mn-lt"/>
              <a:cs typeface="Arial"/>
              <a:sym typeface="+mn-lt"/>
            </a:endParaRPr>
          </a:p>
        </p:txBody>
      </p:sp>
      <p:sp>
        <p:nvSpPr>
          <p:cNvPr id="69" name="Text Placeholder 2"/>
          <p:cNvSpPr>
            <a:spLocks noGrp="1"/>
          </p:cNvSpPr>
          <p:nvPr>
            <p:custDataLst>
              <p:tags r:id="rId7"/>
            </p:custDataLst>
          </p:nvPr>
        </p:nvSpPr>
        <p:spPr bwMode="gray">
          <a:xfrm>
            <a:off x="782638" y="4637088"/>
            <a:ext cx="6207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F2D0286-7D4C-463A-8B57-AA8501FC52F8}" type="datetime'R'' ''''1''''''''''''''0''''''''''0''''''''M'''''">
              <a:rPr lang="en-ZA" altLang="en-US" sz="1400">
                <a:latin typeface="+mn-lt"/>
                <a:cs typeface="Arial"/>
                <a:sym typeface="+mn-lt"/>
              </a:rPr>
              <a:pPr marL="0" indent="0" algn="r">
                <a:spcBef>
                  <a:spcPct val="0"/>
                </a:spcBef>
                <a:spcAft>
                  <a:spcPct val="0"/>
                </a:spcAft>
                <a:buNone/>
              </a:pPr>
              <a:t>R 100M</a:t>
            </a:fld>
            <a:endParaRPr lang="en-ZA" sz="1400" dirty="0">
              <a:latin typeface="+mn-lt"/>
              <a:cs typeface="Arial"/>
              <a:sym typeface="+mn-lt"/>
            </a:endParaRPr>
          </a:p>
        </p:txBody>
      </p:sp>
      <p:sp>
        <p:nvSpPr>
          <p:cNvPr id="68" name="Text Placeholder 2"/>
          <p:cNvSpPr>
            <a:spLocks noGrp="1"/>
          </p:cNvSpPr>
          <p:nvPr>
            <p:custDataLst>
              <p:tags r:id="rId8"/>
            </p:custDataLst>
          </p:nvPr>
        </p:nvSpPr>
        <p:spPr bwMode="gray">
          <a:xfrm>
            <a:off x="1304925" y="5570538"/>
            <a:ext cx="984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ZA" sz="1400" dirty="0" smtClean="0">
                <a:latin typeface="+mn-lt"/>
                <a:cs typeface="Arial"/>
                <a:sym typeface="+mn-lt"/>
              </a:rPr>
              <a:t>0</a:t>
            </a:r>
            <a:endParaRPr lang="en-ZA" sz="1400" dirty="0">
              <a:latin typeface="+mn-lt"/>
              <a:cs typeface="Arial"/>
              <a:sym typeface="+mn-lt"/>
            </a:endParaRPr>
          </a:p>
        </p:txBody>
      </p:sp>
      <p:sp>
        <p:nvSpPr>
          <p:cNvPr id="72" name="Text Placeholder 2"/>
          <p:cNvSpPr>
            <a:spLocks noGrp="1"/>
          </p:cNvSpPr>
          <p:nvPr>
            <p:custDataLst>
              <p:tags r:id="rId9"/>
            </p:custDataLst>
          </p:nvPr>
        </p:nvSpPr>
        <p:spPr bwMode="gray">
          <a:xfrm>
            <a:off x="782638" y="1817688"/>
            <a:ext cx="6207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D6418DD0-26C7-4977-AF96-9B9E517BDE52}" type="datetime'''''R'''''''''''''''' ''''''4''''''''''''''''0''0''M'''''''">
              <a:rPr lang="en-ZA" altLang="en-US" sz="1400">
                <a:latin typeface="+mn-lt"/>
                <a:cs typeface="Arial"/>
                <a:sym typeface="+mn-lt"/>
              </a:rPr>
              <a:pPr marL="0" indent="0" algn="r">
                <a:spcBef>
                  <a:spcPct val="0"/>
                </a:spcBef>
                <a:spcAft>
                  <a:spcPct val="0"/>
                </a:spcAft>
                <a:buNone/>
              </a:pPr>
              <a:t>R 400M</a:t>
            </a:fld>
            <a:endParaRPr lang="en-ZA" sz="1400" dirty="0">
              <a:latin typeface="+mn-lt"/>
              <a:cs typeface="Arial"/>
              <a:sym typeface="+mn-lt"/>
            </a:endParaRPr>
          </a:p>
        </p:txBody>
      </p:sp>
      <p:cxnSp>
        <p:nvCxnSpPr>
          <p:cNvPr id="64" name="Straight Connector 63"/>
          <p:cNvCxnSpPr/>
          <p:nvPr>
            <p:custDataLst>
              <p:tags r:id="rId10"/>
            </p:custDataLst>
          </p:nvPr>
        </p:nvCxnSpPr>
        <p:spPr bwMode="auto">
          <a:xfrm>
            <a:off x="6543675" y="2990850"/>
            <a:ext cx="6667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custDataLst>
              <p:tags r:id="rId11"/>
            </p:custDataLst>
          </p:nvPr>
        </p:nvCxnSpPr>
        <p:spPr bwMode="auto">
          <a:xfrm>
            <a:off x="7210425" y="2990850"/>
            <a:ext cx="0" cy="268128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custDataLst>
              <p:tags r:id="rId12"/>
            </p:custDataLst>
          </p:nvPr>
        </p:nvCxnSpPr>
        <p:spPr bwMode="auto">
          <a:xfrm>
            <a:off x="6543675" y="2990850"/>
            <a:ext cx="0" cy="268128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13"/>
            </p:custDataLst>
          </p:nvPr>
        </p:nvCxnSpPr>
        <p:spPr bwMode="auto">
          <a:xfrm>
            <a:off x="5362575" y="2990850"/>
            <a:ext cx="65722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14"/>
            </p:custDataLst>
          </p:nvPr>
        </p:nvCxnSpPr>
        <p:spPr bwMode="auto">
          <a:xfrm>
            <a:off x="6019800" y="2990850"/>
            <a:ext cx="0" cy="268128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5"/>
            </p:custDataLst>
          </p:nvPr>
        </p:nvCxnSpPr>
        <p:spPr bwMode="auto">
          <a:xfrm>
            <a:off x="5362575" y="2990850"/>
            <a:ext cx="0" cy="268128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16"/>
            </p:custDataLst>
          </p:nvPr>
        </p:nvCxnSpPr>
        <p:spPr bwMode="auto">
          <a:xfrm>
            <a:off x="4171950" y="2047875"/>
            <a:ext cx="6667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17"/>
            </p:custDataLst>
          </p:nvPr>
        </p:nvCxnSpPr>
        <p:spPr bwMode="auto">
          <a:xfrm>
            <a:off x="4838700" y="2047875"/>
            <a:ext cx="0" cy="362426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8"/>
            </p:custDataLst>
          </p:nvPr>
        </p:nvCxnSpPr>
        <p:spPr bwMode="auto">
          <a:xfrm>
            <a:off x="4171950" y="2047875"/>
            <a:ext cx="0" cy="362426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19"/>
            </p:custDataLst>
          </p:nvPr>
        </p:nvCxnSpPr>
        <p:spPr bwMode="auto">
          <a:xfrm>
            <a:off x="3648075" y="2257425"/>
            <a:ext cx="0" cy="341471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20"/>
            </p:custDataLst>
          </p:nvPr>
        </p:nvCxnSpPr>
        <p:spPr bwMode="auto">
          <a:xfrm>
            <a:off x="2990850" y="2257425"/>
            <a:ext cx="0" cy="341471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1"/>
            </p:custDataLst>
          </p:nvPr>
        </p:nvCxnSpPr>
        <p:spPr bwMode="auto">
          <a:xfrm>
            <a:off x="2990850" y="2257425"/>
            <a:ext cx="65722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2"/>
            </p:custDataLst>
          </p:nvPr>
        </p:nvCxnSpPr>
        <p:spPr bwMode="auto">
          <a:xfrm>
            <a:off x="1800225" y="2895600"/>
            <a:ext cx="6667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3"/>
            </p:custDataLst>
          </p:nvPr>
        </p:nvCxnSpPr>
        <p:spPr bwMode="auto">
          <a:xfrm>
            <a:off x="2466975" y="2895600"/>
            <a:ext cx="0" cy="27765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4"/>
            </p:custDataLst>
          </p:nvPr>
        </p:nvCxnSpPr>
        <p:spPr bwMode="auto">
          <a:xfrm>
            <a:off x="1800225" y="2895600"/>
            <a:ext cx="0" cy="27765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25"/>
            </p:custDataLst>
          </p:nvPr>
        </p:nvCxnSpPr>
        <p:spPr bwMode="auto">
          <a:xfrm>
            <a:off x="2133600" y="2570163"/>
            <a:ext cx="0" cy="401637"/>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custDataLst>
              <p:tags r:id="rId26"/>
            </p:custDataLst>
          </p:nvPr>
        </p:nvSpPr>
        <p:spPr bwMode="auto">
          <a:xfrm>
            <a:off x="1874838" y="5780088"/>
            <a:ext cx="51911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8FE52EF-E1A5-4D53-B3F4-CE5CA202097D}" type="datetime'Ye''''''''''''''''a''''''''r'' ''''''''1'''''''''''''''''">
              <a:rPr lang="en-ZA" altLang="en-US" sz="1400"/>
              <a:pPr/>
              <a:t>Year 1</a:t>
            </a:fld>
            <a:endParaRPr lang="en-ZA" sz="1400" dirty="0">
              <a:latin typeface="+mn-lt"/>
              <a:cs typeface="Arial"/>
              <a:sym typeface="+mn-lt"/>
            </a:endParaRPr>
          </a:p>
        </p:txBody>
      </p:sp>
      <p:sp>
        <p:nvSpPr>
          <p:cNvPr id="51" name="Text Placeholder 2"/>
          <p:cNvSpPr>
            <a:spLocks noGrp="1"/>
          </p:cNvSpPr>
          <p:nvPr>
            <p:custDataLst>
              <p:tags r:id="rId27"/>
            </p:custDataLst>
          </p:nvPr>
        </p:nvSpPr>
        <p:spPr bwMode="auto">
          <a:xfrm flipV="1">
            <a:off x="427038" y="2378075"/>
            <a:ext cx="212725" cy="284480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ZA" altLang="en-US" sz="1400" b="1" dirty="0" smtClean="0">
                <a:latin typeface="+mn-lt"/>
                <a:cs typeface="Arial"/>
                <a:sym typeface="+mn-lt"/>
              </a:rPr>
              <a:t>Investment  Required (in millions)</a:t>
            </a:r>
            <a:endParaRPr lang="en-ZA" sz="1400" b="1" dirty="0">
              <a:latin typeface="+mn-lt"/>
              <a:cs typeface="Arial"/>
              <a:sym typeface="+mn-lt"/>
            </a:endParaRPr>
          </a:p>
        </p:txBody>
      </p:sp>
      <p:sp>
        <p:nvSpPr>
          <p:cNvPr id="31" name="Text Placeholder 2"/>
          <p:cNvSpPr>
            <a:spLocks noGrp="1"/>
          </p:cNvSpPr>
          <p:nvPr>
            <p:custDataLst>
              <p:tags r:id="rId28"/>
            </p:custDataLst>
          </p:nvPr>
        </p:nvSpPr>
        <p:spPr bwMode="auto">
          <a:xfrm>
            <a:off x="3060700" y="5780088"/>
            <a:ext cx="51911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24419B4-6DAE-4FC5-827A-55CA4F343E3A}" type="datetime'''''''''Y''''''''e''''''a''''''''''''''r ''''''''2'">
              <a:rPr lang="en-ZA" altLang="en-US" sz="1400"/>
              <a:pPr/>
              <a:t>Year 2</a:t>
            </a:fld>
            <a:endParaRPr lang="en-ZA" sz="1400" dirty="0">
              <a:latin typeface="+mn-lt"/>
              <a:cs typeface="Arial"/>
              <a:sym typeface="+mn-lt"/>
            </a:endParaRPr>
          </a:p>
        </p:txBody>
      </p:sp>
      <p:sp>
        <p:nvSpPr>
          <p:cNvPr id="32" name="Text Placeholder 2"/>
          <p:cNvSpPr>
            <a:spLocks noGrp="1"/>
          </p:cNvSpPr>
          <p:nvPr>
            <p:custDataLst>
              <p:tags r:id="rId29"/>
            </p:custDataLst>
          </p:nvPr>
        </p:nvSpPr>
        <p:spPr bwMode="auto">
          <a:xfrm>
            <a:off x="4246563" y="5780088"/>
            <a:ext cx="51911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901CD38-1111-4E0D-8355-9A9062DA4FE9}" type="datetime'''''''''''''''''Ye''''''''''''''''ar ''3'''''''''''''''">
              <a:rPr lang="en-ZA" altLang="en-US" sz="1400"/>
              <a:pPr/>
              <a:t>Year 3</a:t>
            </a:fld>
            <a:endParaRPr lang="en-ZA" sz="1400" dirty="0">
              <a:latin typeface="+mn-lt"/>
              <a:cs typeface="Arial"/>
              <a:sym typeface="+mn-lt"/>
            </a:endParaRPr>
          </a:p>
        </p:txBody>
      </p:sp>
      <p:sp>
        <p:nvSpPr>
          <p:cNvPr id="67" name="Text Placeholder 2"/>
          <p:cNvSpPr>
            <a:spLocks noGrp="1"/>
          </p:cNvSpPr>
          <p:nvPr>
            <p:custDataLst>
              <p:tags r:id="rId30"/>
            </p:custDataLst>
          </p:nvPr>
        </p:nvSpPr>
        <p:spPr bwMode="auto">
          <a:xfrm>
            <a:off x="4322763" y="6135688"/>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ZA" altLang="en-US" sz="1400" b="1" dirty="0" smtClean="0">
                <a:latin typeface="+mn-lt"/>
                <a:cs typeface="Arial"/>
                <a:sym typeface="+mn-lt"/>
              </a:rPr>
              <a:t>Year</a:t>
            </a:r>
            <a:endParaRPr lang="en-ZA" sz="1400" b="1" dirty="0">
              <a:latin typeface="+mn-lt"/>
              <a:cs typeface="Arial"/>
              <a:sym typeface="+mn-lt"/>
            </a:endParaRPr>
          </a:p>
        </p:txBody>
      </p:sp>
      <p:sp useBgFill="1">
        <p:nvSpPr>
          <p:cNvPr id="46" name="Text Placeholder 2"/>
          <p:cNvSpPr>
            <a:spLocks noGrp="1"/>
          </p:cNvSpPr>
          <p:nvPr>
            <p:custDataLst>
              <p:tags r:id="rId31"/>
            </p:custDataLst>
          </p:nvPr>
        </p:nvSpPr>
        <p:spPr bwMode="gray">
          <a:xfrm>
            <a:off x="2220913" y="2570163"/>
            <a:ext cx="554038" cy="212725"/>
          </a:xfrm>
          <a:prstGeom prst="rect">
            <a:avLst/>
          </a:prstGeom>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F45A1AC-BF02-434E-8F0F-3EB58C439BFA}" type="datetime'''''''''''8''''''''''''''''0'' %'''''' '''''">
              <a:rPr lang="en-ZA" altLang="en-US" sz="1400" smtClean="0"/>
              <a:pPr marL="0" indent="0">
                <a:spcBef>
                  <a:spcPct val="0"/>
                </a:spcBef>
                <a:spcAft>
                  <a:spcPct val="0"/>
                </a:spcAft>
                <a:buNone/>
              </a:pPr>
              <a:t>80 % </a:t>
            </a:fld>
            <a:r>
              <a:rPr lang="en-ZA" altLang="en-US" sz="1400" dirty="0" smtClean="0">
                <a:latin typeface="+mn-lt"/>
                <a:cs typeface="Arial"/>
                <a:sym typeface="+mn-lt"/>
              </a:rPr>
              <a:t> </a:t>
            </a:r>
            <a:endParaRPr lang="en-ZA" sz="1400" dirty="0">
              <a:latin typeface="+mn-lt"/>
              <a:cs typeface="Arial"/>
              <a:sym typeface="+mn-lt"/>
            </a:endParaRPr>
          </a:p>
        </p:txBody>
      </p:sp>
      <p:sp>
        <p:nvSpPr>
          <p:cNvPr id="77" name="Text Placeholder 2"/>
          <p:cNvSpPr>
            <a:spLocks noGrp="1"/>
          </p:cNvSpPr>
          <p:nvPr>
            <p:custDataLst>
              <p:tags r:id="rId32"/>
            </p:custDataLst>
          </p:nvPr>
        </p:nvSpPr>
        <p:spPr bwMode="auto">
          <a:xfrm>
            <a:off x="8262937" y="2438400"/>
            <a:ext cx="425450" cy="272415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ZA" altLang="en-US" sz="1400" b="1" dirty="0" smtClean="0">
                <a:latin typeface="+mn-lt"/>
                <a:cs typeface="Arial"/>
                <a:sym typeface="+mn-lt"/>
              </a:rPr>
              <a:t>National target % of late </a:t>
            </a:r>
          </a:p>
          <a:p>
            <a:pPr marL="0" indent="0" algn="ctr">
              <a:spcBef>
                <a:spcPct val="0"/>
              </a:spcBef>
              <a:spcAft>
                <a:spcPct val="0"/>
              </a:spcAft>
              <a:buNone/>
            </a:pPr>
            <a:r>
              <a:rPr lang="en-ZA" altLang="en-US" sz="1400" b="1" dirty="0" smtClean="0">
                <a:latin typeface="+mn-lt"/>
                <a:cs typeface="Arial"/>
                <a:sym typeface="+mn-lt"/>
              </a:rPr>
              <a:t>presentations of cancer patients</a:t>
            </a:r>
            <a:endParaRPr lang="en-ZA" sz="1400" b="1" dirty="0">
              <a:latin typeface="+mn-lt"/>
              <a:cs typeface="Arial"/>
              <a:sym typeface="+mn-lt"/>
            </a:endParaRPr>
          </a:p>
        </p:txBody>
      </p:sp>
      <p:sp>
        <p:nvSpPr>
          <p:cNvPr id="34" name="Text Placeholder 2"/>
          <p:cNvSpPr>
            <a:spLocks noGrp="1"/>
          </p:cNvSpPr>
          <p:nvPr>
            <p:custDataLst>
              <p:tags r:id="rId33"/>
            </p:custDataLst>
          </p:nvPr>
        </p:nvSpPr>
        <p:spPr bwMode="auto">
          <a:xfrm>
            <a:off x="6618288" y="5780088"/>
            <a:ext cx="51911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812E447-9C18-4AA6-B55F-190BA8162520}" type="datetime'Y''''''''ea''r'''''' ''''''''''''''''''''5'''''''''''">
              <a:rPr lang="en-ZA" altLang="en-US" sz="1400"/>
              <a:pPr/>
              <a:t>Year 5</a:t>
            </a:fld>
            <a:endParaRPr lang="en-ZA" sz="1400" dirty="0">
              <a:latin typeface="+mn-lt"/>
              <a:cs typeface="Arial"/>
              <a:sym typeface="+mn-lt"/>
            </a:endParaRPr>
          </a:p>
        </p:txBody>
      </p:sp>
      <p:sp useBgFill="1">
        <p:nvSpPr>
          <p:cNvPr id="79" name="Text Placeholder 2"/>
          <p:cNvSpPr>
            <a:spLocks noGrp="1"/>
          </p:cNvSpPr>
          <p:nvPr>
            <p:custDataLst>
              <p:tags r:id="rId34"/>
            </p:custDataLst>
          </p:nvPr>
        </p:nvSpPr>
        <p:spPr bwMode="gray">
          <a:xfrm>
            <a:off x="6784975" y="3968750"/>
            <a:ext cx="504825" cy="212725"/>
          </a:xfrm>
          <a:prstGeom prst="rect">
            <a:avLst/>
          </a:prstGeom>
        </p:spPr>
        <p:txBody>
          <a:bodyPr vert="horz" wrap="none" lIns="25400" tIns="0" rIns="2540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760272E-01FA-4165-B661-DED529B8DC76}" type="datetime'''''''''''''5''''0'' ''''''''%'' '''''''''''">
              <a:rPr lang="en-ZA" altLang="en-US" sz="1400">
                <a:latin typeface="+mn-lt"/>
                <a:cs typeface="Arial"/>
                <a:sym typeface="+mn-lt"/>
              </a:rPr>
              <a:pPr marL="0" indent="0">
                <a:spcBef>
                  <a:spcPct val="0"/>
                </a:spcBef>
                <a:spcAft>
                  <a:spcPct val="0"/>
                </a:spcAft>
                <a:buNone/>
              </a:pPr>
              <a:t>50 % </a:t>
            </a:fld>
            <a:endParaRPr lang="en-ZA" sz="1400" dirty="0">
              <a:latin typeface="+mn-lt"/>
              <a:cs typeface="Arial"/>
              <a:sym typeface="+mn-lt"/>
            </a:endParaRPr>
          </a:p>
        </p:txBody>
      </p:sp>
      <p:sp>
        <p:nvSpPr>
          <p:cNvPr id="33" name="Text Placeholder 2"/>
          <p:cNvSpPr>
            <a:spLocks noGrp="1"/>
          </p:cNvSpPr>
          <p:nvPr>
            <p:custDataLst>
              <p:tags r:id="rId35"/>
            </p:custDataLst>
          </p:nvPr>
        </p:nvSpPr>
        <p:spPr bwMode="auto">
          <a:xfrm>
            <a:off x="5432425" y="5780088"/>
            <a:ext cx="51911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01DEC12-F3C8-46F1-8C44-37754385DB34}" type="datetime'Y''''''''e''ar ''4'''''''''''''''''''''''''''''''''''">
              <a:rPr lang="en-ZA" altLang="en-US" sz="1400"/>
              <a:pPr/>
              <a:t>Year 4</a:t>
            </a:fld>
            <a:endParaRPr lang="en-ZA" sz="1400" dirty="0">
              <a:latin typeface="+mn-lt"/>
              <a:cs typeface="Arial"/>
              <a:sym typeface="+mn-lt"/>
            </a:endParaRPr>
          </a:p>
        </p:txBody>
      </p:sp>
      <p:sp useBgFill="1">
        <p:nvSpPr>
          <p:cNvPr id="74" name="Text Placeholder 2"/>
          <p:cNvSpPr>
            <a:spLocks noGrp="1"/>
          </p:cNvSpPr>
          <p:nvPr>
            <p:custDataLst>
              <p:tags r:id="rId36"/>
            </p:custDataLst>
          </p:nvPr>
        </p:nvSpPr>
        <p:spPr bwMode="gray">
          <a:xfrm>
            <a:off x="5273675" y="3290888"/>
            <a:ext cx="504825" cy="212725"/>
          </a:xfrm>
          <a:prstGeom prst="rect">
            <a:avLst/>
          </a:prstGeom>
        </p:spPr>
        <p:txBody>
          <a:bodyPr vert="horz" wrap="none" lIns="25400" tIns="0" rIns="2540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9848828-D438-416B-9C0A-C0FDFC103641}" type="datetime'''''''''''''''6''''''''5'' ''''''''''''''%'''' '''''">
              <a:rPr lang="en-ZA" altLang="en-US" sz="1400">
                <a:latin typeface="+mn-lt"/>
                <a:cs typeface="Arial"/>
                <a:sym typeface="+mn-lt"/>
              </a:rPr>
              <a:pPr marL="0" indent="0">
                <a:spcBef>
                  <a:spcPct val="0"/>
                </a:spcBef>
                <a:spcAft>
                  <a:spcPct val="0"/>
                </a:spcAft>
                <a:buNone/>
              </a:pPr>
              <a:t>65 % </a:t>
            </a:fld>
            <a:endParaRPr lang="en-ZA" sz="1400" dirty="0">
              <a:latin typeface="+mn-lt"/>
              <a:cs typeface="Arial"/>
              <a:sym typeface="+mn-lt"/>
            </a:endParaRPr>
          </a:p>
        </p:txBody>
      </p:sp>
      <p:sp>
        <p:nvSpPr>
          <p:cNvPr id="73" name="TextBox 72"/>
          <p:cNvSpPr txBox="1"/>
          <p:nvPr/>
        </p:nvSpPr>
        <p:spPr>
          <a:xfrm>
            <a:off x="1800225" y="6309320"/>
            <a:ext cx="6838528" cy="523220"/>
          </a:xfrm>
          <a:prstGeom prst="rect">
            <a:avLst/>
          </a:prstGeom>
          <a:noFill/>
        </p:spPr>
        <p:txBody>
          <a:bodyPr wrap="square" rtlCol="0">
            <a:spAutoFit/>
          </a:bodyPr>
          <a:lstStyle/>
          <a:p>
            <a:r>
              <a:rPr lang="en-ZA" sz="1400" dirty="0" smtClean="0"/>
              <a:t>Year 5 excludes optional intervention of constructing new cancer centres that are equitably accessible to patients traveling from rural areas (approx. R 120M)</a:t>
            </a:r>
            <a:endParaRPr lang="en-ZA" sz="1400" dirty="0"/>
          </a:p>
        </p:txBody>
      </p:sp>
      <p:sp>
        <p:nvSpPr>
          <p:cNvPr id="76" name="TextBox 75"/>
          <p:cNvSpPr txBox="1"/>
          <p:nvPr/>
        </p:nvSpPr>
        <p:spPr>
          <a:xfrm>
            <a:off x="914400" y="1268760"/>
            <a:ext cx="7543799" cy="369332"/>
          </a:xfrm>
          <a:prstGeom prst="rect">
            <a:avLst/>
          </a:prstGeom>
          <a:noFill/>
        </p:spPr>
        <p:txBody>
          <a:bodyPr wrap="square" rtlCol="0">
            <a:spAutoFit/>
          </a:bodyPr>
          <a:lstStyle/>
          <a:p>
            <a:pPr algn="ctr"/>
            <a:r>
              <a:rPr lang="en-ZA" b="1" dirty="0" smtClean="0"/>
              <a:t>Total investment required</a:t>
            </a:r>
            <a:endParaRPr lang="en-ZA" b="1" dirty="0"/>
          </a:p>
        </p:txBody>
      </p:sp>
      <p:sp>
        <p:nvSpPr>
          <p:cNvPr id="78" name="Rounded Rectangular Callout 77"/>
          <p:cNvSpPr/>
          <p:nvPr/>
        </p:nvSpPr>
        <p:spPr>
          <a:xfrm>
            <a:off x="1924841" y="3202383"/>
            <a:ext cx="2429007" cy="618914"/>
          </a:xfrm>
          <a:prstGeom prst="wedgeRoundRectCallout">
            <a:avLst>
              <a:gd name="adj1" fmla="val -39656"/>
              <a:gd name="adj2" fmla="val -13162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Currently, est. 80% of patients present late stage</a:t>
            </a:r>
            <a:endParaRPr lang="en-ZA" sz="1400" dirty="0">
              <a:solidFill>
                <a:schemeClr val="tx1"/>
              </a:solidFill>
            </a:endParaRPr>
          </a:p>
        </p:txBody>
      </p:sp>
      <p:sp>
        <p:nvSpPr>
          <p:cNvPr id="83" name="TextBox 82"/>
          <p:cNvSpPr txBox="1"/>
          <p:nvPr/>
        </p:nvSpPr>
        <p:spPr>
          <a:xfrm>
            <a:off x="5794775" y="1707247"/>
            <a:ext cx="1342626" cy="369332"/>
          </a:xfrm>
          <a:prstGeom prst="rect">
            <a:avLst/>
          </a:prstGeom>
          <a:solidFill>
            <a:schemeClr val="accent1">
              <a:lumMod val="10000"/>
              <a:lumOff val="90000"/>
            </a:schemeClr>
          </a:solidFill>
          <a:ln w="12700">
            <a:solidFill>
              <a:schemeClr val="tx2"/>
            </a:solidFill>
          </a:ln>
        </p:spPr>
        <p:txBody>
          <a:bodyPr wrap="square" rtlCol="0">
            <a:spAutoFit/>
          </a:bodyPr>
          <a:lstStyle/>
          <a:p>
            <a:pPr algn="ctr"/>
            <a:r>
              <a:rPr lang="en-ZA" b="1" dirty="0" smtClean="0"/>
              <a:t>Total 1.6B</a:t>
            </a:r>
            <a:endParaRPr lang="en-ZA" b="1" dirty="0"/>
          </a:p>
        </p:txBody>
      </p:sp>
      <p:sp>
        <p:nvSpPr>
          <p:cNvPr id="84" name="Rectangle 83"/>
          <p:cNvSpPr/>
          <p:nvPr/>
        </p:nvSpPr>
        <p:spPr>
          <a:xfrm>
            <a:off x="6543675" y="1118154"/>
            <a:ext cx="2449312" cy="2286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For Discussion</a:t>
            </a:r>
            <a:endParaRPr lang="en-ZA" dirty="0">
              <a:solidFill>
                <a:schemeClr val="tx1"/>
              </a:solidFill>
            </a:endParaRPr>
          </a:p>
        </p:txBody>
      </p:sp>
    </p:spTree>
    <p:extLst>
      <p:ext uri="{BB962C8B-B14F-4D97-AF65-F5344CB8AC3E}">
        <p14:creationId xmlns:p14="http://schemas.microsoft.com/office/powerpoint/2010/main" val="76973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Executive Summary</a:t>
            </a:r>
            <a:endParaRPr lang="en-ZA" dirty="0"/>
          </a:p>
        </p:txBody>
      </p:sp>
      <p:sp>
        <p:nvSpPr>
          <p:cNvPr id="3" name="Content Placeholder 2"/>
          <p:cNvSpPr>
            <a:spLocks noGrp="1"/>
          </p:cNvSpPr>
          <p:nvPr>
            <p:ph idx="1"/>
          </p:nvPr>
        </p:nvSpPr>
        <p:spPr>
          <a:xfrm>
            <a:off x="250825" y="1124744"/>
            <a:ext cx="8590915" cy="5688632"/>
          </a:xfrm>
          <a:solidFill>
            <a:schemeClr val="bg1"/>
          </a:solidFill>
        </p:spPr>
        <p:txBody>
          <a:bodyPr>
            <a:normAutofit/>
          </a:bodyPr>
          <a:lstStyle/>
          <a:p>
            <a:r>
              <a:rPr lang="en-ZA" sz="1800" dirty="0" smtClean="0"/>
              <a:t>This investment case is a follow-up to the National Cancer Strategic Framework and National Audit in 2017 completed by facility clinical managers </a:t>
            </a:r>
          </a:p>
          <a:p>
            <a:r>
              <a:rPr lang="en-ZA" sz="1800" dirty="0" smtClean="0"/>
              <a:t>The limitations to radiation oncology treatment are unacceptable waiting times, non-functional equipment, and inadequate staffing at cancer treatment centres. </a:t>
            </a:r>
          </a:p>
          <a:p>
            <a:r>
              <a:rPr lang="en-ZA" sz="1800" dirty="0"/>
              <a:t>While it is important to strengthen services across the spectrum of cancer care, particular focus on the strengthening of the treatment facilities is needed in order to cope with existing unmet demand as well as increased demand created by the improved services at all levels. </a:t>
            </a:r>
          </a:p>
          <a:p>
            <a:r>
              <a:rPr lang="en-ZA" sz="1800" dirty="0" smtClean="0"/>
              <a:t>We also </a:t>
            </a:r>
            <a:r>
              <a:rPr lang="en-ZA" sz="1800" dirty="0"/>
              <a:t>acknowledge that radiation oncology </a:t>
            </a:r>
            <a:r>
              <a:rPr lang="en-ZA" sz="1800" dirty="0" smtClean="0"/>
              <a:t> is not the only sole treatment for cancer.  WHO reports radiation </a:t>
            </a:r>
            <a:r>
              <a:rPr lang="en-ZA" sz="1800" dirty="0"/>
              <a:t>oncology  comprises 40% of treatment, where as surgery as medical oncology is 11% and surgery is 49%</a:t>
            </a:r>
          </a:p>
          <a:p>
            <a:r>
              <a:rPr lang="en-ZA" sz="1800" dirty="0" smtClean="0"/>
              <a:t>With </a:t>
            </a:r>
            <a:r>
              <a:rPr lang="en-ZA" sz="1800" dirty="0"/>
              <a:t>the current crisis in cancer treatment in some provinces, it is important to act quickly to implement </a:t>
            </a:r>
            <a:r>
              <a:rPr lang="en-ZA" sz="1800" dirty="0" smtClean="0"/>
              <a:t>immediate and long-term measures </a:t>
            </a:r>
            <a:r>
              <a:rPr lang="en-ZA" sz="1800" dirty="0"/>
              <a:t>to address the needs of patients </a:t>
            </a:r>
            <a:r>
              <a:rPr lang="en-ZA" sz="1800" dirty="0" smtClean="0"/>
              <a:t>who require radiotherapy.  Limitations for the other areas will be further interrogated at a later stage. </a:t>
            </a:r>
          </a:p>
          <a:p>
            <a:r>
              <a:rPr lang="en-ZA" sz="1800" dirty="0" smtClean="0"/>
              <a:t>This investment case outlines the demand for radiation oncology services, the supply constraints at-present, the cost burden and compromise on </a:t>
            </a:r>
            <a:r>
              <a:rPr lang="en-ZA" sz="1800" dirty="0"/>
              <a:t>care </a:t>
            </a:r>
            <a:r>
              <a:rPr lang="en-ZA" sz="1800" dirty="0" smtClean="0"/>
              <a:t>as a result of  delayed treatment, the gaps in human resource and equipment capabilities, and recommendations for financing. </a:t>
            </a:r>
          </a:p>
        </p:txBody>
      </p:sp>
      <p:sp>
        <p:nvSpPr>
          <p:cNvPr id="6" name="Slide Number Placeholder 5"/>
          <p:cNvSpPr>
            <a:spLocks noGrp="1"/>
          </p:cNvSpPr>
          <p:nvPr>
            <p:ph type="sldNum" sz="quarter" idx="12"/>
          </p:nvPr>
        </p:nvSpPr>
        <p:spPr/>
        <p:txBody>
          <a:bodyPr/>
          <a:lstStyle/>
          <a:p>
            <a:fld id="{2F2C248C-0A5B-4798-827F-569D09ED1622}" type="slidenum">
              <a:rPr lang="en-ZA" smtClean="0"/>
              <a:pPr/>
              <a:t>3</a:t>
            </a:fld>
            <a:endParaRPr lang="en-ZA" dirty="0"/>
          </a:p>
        </p:txBody>
      </p:sp>
    </p:spTree>
    <p:extLst>
      <p:ext uri="{BB962C8B-B14F-4D97-AF65-F5344CB8AC3E}">
        <p14:creationId xmlns:p14="http://schemas.microsoft.com/office/powerpoint/2010/main" val="3148296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8116539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57" name="think-cell Slide" r:id="rId142" imgW="270" imgH="270" progId="TCLayout.ActiveDocument.1">
                  <p:embed/>
                </p:oleObj>
              </mc:Choice>
              <mc:Fallback>
                <p:oleObj name="think-cell Slide" r:id="rId142" imgW="270" imgH="270" progId="TCLayout.ActiveDocument.1">
                  <p:embed/>
                  <p:pic>
                    <p:nvPicPr>
                      <p:cNvPr id="0" name=""/>
                      <p:cNvPicPr/>
                      <p:nvPr/>
                    </p:nvPicPr>
                    <p:blipFill>
                      <a:blip r:embed="rId143"/>
                      <a:stretch>
                        <a:fillRect/>
                      </a:stretch>
                    </p:blipFill>
                    <p:spPr>
                      <a:xfrm>
                        <a:off x="1588" y="1588"/>
                        <a:ext cx="1587" cy="1587"/>
                      </a:xfrm>
                      <a:prstGeom prst="rect">
                        <a:avLst/>
                      </a:prstGeom>
                    </p:spPr>
                  </p:pic>
                </p:oleObj>
              </mc:Fallback>
            </mc:AlternateContent>
          </a:graphicData>
        </a:graphic>
      </p:graphicFrame>
      <p:sp>
        <p:nvSpPr>
          <p:cNvPr id="9" name="Rectangle 8"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1400" dirty="0">
              <a:latin typeface="Arial"/>
              <a:sym typeface="+mn-lt"/>
            </a:endParaRPr>
          </a:p>
        </p:txBody>
      </p:sp>
      <p:sp>
        <p:nvSpPr>
          <p:cNvPr id="2" name="Title 1"/>
          <p:cNvSpPr>
            <a:spLocks noGrp="1"/>
          </p:cNvSpPr>
          <p:nvPr>
            <p:ph type="title"/>
          </p:nvPr>
        </p:nvSpPr>
        <p:spPr/>
        <p:txBody>
          <a:bodyPr/>
          <a:lstStyle/>
          <a:p>
            <a:r>
              <a:rPr lang="en-ZA" dirty="0" smtClean="0"/>
              <a:t>The 2017 National Audit noted an increasing demand of patients at cancer treatment centres over a 3-yr period  (</a:t>
            </a:r>
            <a:r>
              <a:rPr lang="en-ZA" dirty="0" err="1" smtClean="0"/>
              <a:t>i</a:t>
            </a:r>
            <a:r>
              <a:rPr lang="en-ZA" dirty="0" smtClean="0"/>
              <a:t>)</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4</a:t>
            </a:fld>
            <a:endParaRPr lang="en-ZA" dirty="0"/>
          </a:p>
        </p:txBody>
      </p:sp>
      <p:cxnSp>
        <p:nvCxnSpPr>
          <p:cNvPr id="95" name="Straight Connector 94"/>
          <p:cNvCxnSpPr/>
          <p:nvPr>
            <p:custDataLst>
              <p:tags r:id="rId4"/>
            </p:custDataLst>
          </p:nvPr>
        </p:nvCxnSpPr>
        <p:spPr bwMode="auto">
          <a:xfrm>
            <a:off x="5762625" y="4095750"/>
            <a:ext cx="1114425" cy="285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5"/>
            </p:custDataLst>
          </p:nvPr>
        </p:nvCxnSpPr>
        <p:spPr bwMode="auto">
          <a:xfrm flipV="1">
            <a:off x="3238500" y="2105025"/>
            <a:ext cx="1114425" cy="285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6"/>
            </p:custDataLst>
          </p:nvPr>
        </p:nvCxnSpPr>
        <p:spPr bwMode="auto">
          <a:xfrm flipV="1">
            <a:off x="3238500" y="2390775"/>
            <a:ext cx="1114425"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7"/>
            </p:custDataLst>
          </p:nvPr>
        </p:nvCxnSpPr>
        <p:spPr bwMode="auto">
          <a:xfrm flipV="1">
            <a:off x="5762625" y="2076450"/>
            <a:ext cx="1114425" cy="3143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8"/>
            </p:custDataLst>
          </p:nvPr>
        </p:nvCxnSpPr>
        <p:spPr bwMode="auto">
          <a:xfrm flipV="1">
            <a:off x="3238500" y="4095750"/>
            <a:ext cx="1114425" cy="476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9"/>
            </p:custDataLst>
          </p:nvPr>
        </p:nvCxnSpPr>
        <p:spPr bwMode="auto">
          <a:xfrm flipV="1">
            <a:off x="3238500" y="3686175"/>
            <a:ext cx="1114425" cy="476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10"/>
            </p:custDataLst>
          </p:nvPr>
        </p:nvCxnSpPr>
        <p:spPr bwMode="auto">
          <a:xfrm flipV="1">
            <a:off x="3238500" y="3619500"/>
            <a:ext cx="1114425" cy="476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1"/>
            </p:custDataLst>
          </p:nvPr>
        </p:nvCxnSpPr>
        <p:spPr bwMode="auto">
          <a:xfrm>
            <a:off x="3238500" y="3219450"/>
            <a:ext cx="1114425"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12"/>
            </p:custDataLst>
          </p:nvPr>
        </p:nvCxnSpPr>
        <p:spPr bwMode="auto">
          <a:xfrm flipV="1">
            <a:off x="5762625" y="2324100"/>
            <a:ext cx="1114425" cy="3143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3"/>
            </p:custDataLst>
          </p:nvPr>
        </p:nvCxnSpPr>
        <p:spPr bwMode="auto">
          <a:xfrm flipV="1">
            <a:off x="3238500" y="3438525"/>
            <a:ext cx="1114425" cy="571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14"/>
            </p:custDataLst>
          </p:nvPr>
        </p:nvCxnSpPr>
        <p:spPr bwMode="auto">
          <a:xfrm flipV="1">
            <a:off x="5762625" y="1781175"/>
            <a:ext cx="1114425" cy="3238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15"/>
            </p:custDataLst>
          </p:nvPr>
        </p:nvCxnSpPr>
        <p:spPr bwMode="auto">
          <a:xfrm>
            <a:off x="3238500" y="3038475"/>
            <a:ext cx="1114425" cy="381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16"/>
            </p:custDataLst>
          </p:nvPr>
        </p:nvCxnSpPr>
        <p:spPr bwMode="auto">
          <a:xfrm>
            <a:off x="3238500" y="2876550"/>
            <a:ext cx="1114425" cy="1143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17"/>
            </p:custDataLst>
          </p:nvPr>
        </p:nvCxnSpPr>
        <p:spPr bwMode="auto">
          <a:xfrm>
            <a:off x="3238500" y="2876550"/>
            <a:ext cx="1114425" cy="1143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18"/>
            </p:custDataLst>
          </p:nvPr>
        </p:nvCxnSpPr>
        <p:spPr bwMode="auto">
          <a:xfrm>
            <a:off x="3238500" y="2514600"/>
            <a:ext cx="1114425" cy="1238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custDataLst>
              <p:tags r:id="rId19"/>
            </p:custDataLst>
          </p:nvPr>
        </p:nvCxnSpPr>
        <p:spPr bwMode="auto">
          <a:xfrm>
            <a:off x="5762625" y="3686175"/>
            <a:ext cx="1114425" cy="190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custDataLst>
              <p:tags r:id="rId20"/>
            </p:custDataLst>
          </p:nvPr>
        </p:nvCxnSpPr>
        <p:spPr bwMode="auto">
          <a:xfrm>
            <a:off x="5762625" y="3619500"/>
            <a:ext cx="1114425" cy="190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21"/>
            </p:custDataLst>
          </p:nvPr>
        </p:nvCxnSpPr>
        <p:spPr bwMode="auto">
          <a:xfrm>
            <a:off x="5762625" y="3438525"/>
            <a:ext cx="1114425" cy="285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custDataLst>
              <p:tags r:id="rId22"/>
            </p:custDataLst>
          </p:nvPr>
        </p:nvCxnSpPr>
        <p:spPr bwMode="auto">
          <a:xfrm>
            <a:off x="5762625" y="3228975"/>
            <a:ext cx="1114425" cy="666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23"/>
            </p:custDataLst>
          </p:nvPr>
        </p:nvCxnSpPr>
        <p:spPr bwMode="auto">
          <a:xfrm>
            <a:off x="5762625" y="3076575"/>
            <a:ext cx="1114425" cy="476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24"/>
            </p:custDataLst>
          </p:nvPr>
        </p:nvCxnSpPr>
        <p:spPr bwMode="auto">
          <a:xfrm>
            <a:off x="5762625" y="2990850"/>
            <a:ext cx="1114425" cy="762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25"/>
            </p:custDataLst>
          </p:nvPr>
        </p:nvCxnSpPr>
        <p:spPr bwMode="auto">
          <a:xfrm flipV="1">
            <a:off x="5762625" y="2638425"/>
            <a:ext cx="1114425" cy="3524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p:cNvGraphicFramePr>
          <p:nvPr>
            <p:custDataLst>
              <p:tags r:id="rId26"/>
            </p:custDataLst>
            <p:extLst>
              <p:ext uri="{D42A27DB-BD31-4B8C-83A1-F6EECF244321}">
                <p14:modId xmlns:p14="http://schemas.microsoft.com/office/powerpoint/2010/main" val="1756388312"/>
              </p:ext>
            </p:extLst>
          </p:nvPr>
        </p:nvGraphicFramePr>
        <p:xfrm>
          <a:off x="495300" y="1219200"/>
          <a:ext cx="8448799" cy="3543210"/>
        </p:xfrm>
        <a:graphic>
          <a:graphicData uri="http://schemas.openxmlformats.org/presentationml/2006/ole">
            <mc:AlternateContent xmlns:mc="http://schemas.openxmlformats.org/markup-compatibility/2006">
              <mc:Choice xmlns:v="urn:schemas-microsoft-com:vml" Requires="v">
                <p:oleObj spid="_x0000_s61558" name="Chart" r:id="rId144" imgW="8448799" imgH="3543210" progId="MSGraph.Chart.8">
                  <p:embed followColorScheme="full"/>
                </p:oleObj>
              </mc:Choice>
              <mc:Fallback>
                <p:oleObj name="Chart" r:id="rId144" imgW="8448799" imgH="3543210" progId="MSGraph.Chart.8">
                  <p:embed followColorScheme="full"/>
                  <p:pic>
                    <p:nvPicPr>
                      <p:cNvPr id="0" name=""/>
                      <p:cNvPicPr/>
                      <p:nvPr/>
                    </p:nvPicPr>
                    <p:blipFill>
                      <a:blip r:embed="rId145"/>
                      <a:stretch>
                        <a:fillRect/>
                      </a:stretch>
                    </p:blipFill>
                    <p:spPr>
                      <a:xfrm>
                        <a:off x="495300" y="1219200"/>
                        <a:ext cx="8448799" cy="3543210"/>
                      </a:xfrm>
                      <a:prstGeom prst="rect">
                        <a:avLst/>
                      </a:prstGeom>
                    </p:spPr>
                  </p:pic>
                </p:oleObj>
              </mc:Fallback>
            </mc:AlternateContent>
          </a:graphicData>
        </a:graphic>
      </p:graphicFrame>
      <p:cxnSp>
        <p:nvCxnSpPr>
          <p:cNvPr id="152" name="Straight Connector 151"/>
          <p:cNvCxnSpPr/>
          <p:nvPr>
            <p:custDataLst>
              <p:tags r:id="rId27"/>
            </p:custDataLst>
          </p:nvPr>
        </p:nvCxnSpPr>
        <p:spPr bwMode="auto">
          <a:xfrm>
            <a:off x="6877050" y="4124325"/>
            <a:ext cx="0" cy="31908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28"/>
            </p:custDataLst>
          </p:nvPr>
        </p:nvCxnSpPr>
        <p:spPr bwMode="auto">
          <a:xfrm>
            <a:off x="8277225" y="4124325"/>
            <a:ext cx="0" cy="31908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29"/>
            </p:custDataLst>
          </p:nvPr>
        </p:nvCxnSpPr>
        <p:spPr bwMode="auto">
          <a:xfrm>
            <a:off x="6877050" y="4124325"/>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30"/>
            </p:custDataLst>
          </p:nvPr>
        </p:nvCxnSpPr>
        <p:spPr bwMode="auto">
          <a:xfrm>
            <a:off x="8277225" y="3705225"/>
            <a:ext cx="0" cy="4191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31"/>
            </p:custDataLst>
          </p:nvPr>
        </p:nvCxnSpPr>
        <p:spPr bwMode="auto">
          <a:xfrm>
            <a:off x="6877050" y="3705225"/>
            <a:ext cx="0" cy="4191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32"/>
            </p:custDataLst>
          </p:nvPr>
        </p:nvCxnSpPr>
        <p:spPr bwMode="auto">
          <a:xfrm>
            <a:off x="6877050" y="3705225"/>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custDataLst>
              <p:tags r:id="rId33"/>
            </p:custDataLst>
          </p:nvPr>
        </p:nvCxnSpPr>
        <p:spPr bwMode="auto">
          <a:xfrm>
            <a:off x="6877050" y="3638550"/>
            <a:ext cx="0" cy="666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custDataLst>
              <p:tags r:id="rId34"/>
            </p:custDataLst>
          </p:nvPr>
        </p:nvCxnSpPr>
        <p:spPr bwMode="auto">
          <a:xfrm>
            <a:off x="8277225" y="3638550"/>
            <a:ext cx="0" cy="666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35"/>
            </p:custDataLst>
          </p:nvPr>
        </p:nvCxnSpPr>
        <p:spPr bwMode="auto">
          <a:xfrm>
            <a:off x="6877050" y="3467100"/>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custDataLst>
              <p:tags r:id="rId36"/>
            </p:custDataLst>
          </p:nvPr>
        </p:nvCxnSpPr>
        <p:spPr bwMode="auto">
          <a:xfrm>
            <a:off x="8277225" y="3467100"/>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custDataLst>
              <p:tags r:id="rId37"/>
            </p:custDataLst>
          </p:nvPr>
        </p:nvCxnSpPr>
        <p:spPr bwMode="auto">
          <a:xfrm>
            <a:off x="6877050" y="363855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38"/>
            </p:custDataLst>
          </p:nvPr>
        </p:nvCxnSpPr>
        <p:spPr bwMode="auto">
          <a:xfrm>
            <a:off x="6877050" y="3295650"/>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39"/>
            </p:custDataLst>
          </p:nvPr>
        </p:nvCxnSpPr>
        <p:spPr bwMode="auto">
          <a:xfrm>
            <a:off x="8277225" y="3295650"/>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40"/>
            </p:custDataLst>
          </p:nvPr>
        </p:nvCxnSpPr>
        <p:spPr bwMode="auto">
          <a:xfrm>
            <a:off x="6877050" y="346710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custDataLst>
              <p:tags r:id="rId41"/>
            </p:custDataLst>
          </p:nvPr>
        </p:nvCxnSpPr>
        <p:spPr bwMode="auto">
          <a:xfrm>
            <a:off x="8277225" y="3124200"/>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custDataLst>
              <p:tags r:id="rId42"/>
            </p:custDataLst>
          </p:nvPr>
        </p:nvCxnSpPr>
        <p:spPr bwMode="auto">
          <a:xfrm>
            <a:off x="6877050" y="329565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custDataLst>
              <p:tags r:id="rId43"/>
            </p:custDataLst>
          </p:nvPr>
        </p:nvCxnSpPr>
        <p:spPr bwMode="auto">
          <a:xfrm>
            <a:off x="6877050" y="3124200"/>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custDataLst>
              <p:tags r:id="rId44"/>
            </p:custDataLst>
          </p:nvPr>
        </p:nvCxnSpPr>
        <p:spPr bwMode="auto">
          <a:xfrm>
            <a:off x="8277225" y="3067050"/>
            <a:ext cx="0" cy="571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custDataLst>
              <p:tags r:id="rId45"/>
            </p:custDataLst>
          </p:nvPr>
        </p:nvCxnSpPr>
        <p:spPr bwMode="auto">
          <a:xfrm>
            <a:off x="6877050" y="3067050"/>
            <a:ext cx="0" cy="571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46"/>
            </p:custDataLst>
          </p:nvPr>
        </p:nvCxnSpPr>
        <p:spPr bwMode="auto">
          <a:xfrm>
            <a:off x="6877050" y="312420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custDataLst>
              <p:tags r:id="rId47"/>
            </p:custDataLst>
          </p:nvPr>
        </p:nvCxnSpPr>
        <p:spPr bwMode="auto">
          <a:xfrm>
            <a:off x="6877050" y="2638425"/>
            <a:ext cx="0" cy="4286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custDataLst>
              <p:tags r:id="rId48"/>
            </p:custDataLst>
          </p:nvPr>
        </p:nvCxnSpPr>
        <p:spPr bwMode="auto">
          <a:xfrm>
            <a:off x="8277225" y="2638425"/>
            <a:ext cx="0" cy="4286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custDataLst>
              <p:tags r:id="rId49"/>
            </p:custDataLst>
          </p:nvPr>
        </p:nvCxnSpPr>
        <p:spPr bwMode="auto">
          <a:xfrm>
            <a:off x="6877050" y="306705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custDataLst>
              <p:tags r:id="rId50"/>
            </p:custDataLst>
          </p:nvPr>
        </p:nvCxnSpPr>
        <p:spPr bwMode="auto">
          <a:xfrm>
            <a:off x="6877050" y="2324100"/>
            <a:ext cx="0" cy="3143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bwMode="auto">
          <a:xfrm>
            <a:off x="8277225" y="2324100"/>
            <a:ext cx="0" cy="3143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52"/>
            </p:custDataLst>
          </p:nvPr>
        </p:nvCxnSpPr>
        <p:spPr bwMode="auto">
          <a:xfrm>
            <a:off x="6877050" y="2638425"/>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custDataLst>
              <p:tags r:id="rId53"/>
            </p:custDataLst>
          </p:nvPr>
        </p:nvCxnSpPr>
        <p:spPr bwMode="auto">
          <a:xfrm>
            <a:off x="6877050" y="2076450"/>
            <a:ext cx="0" cy="2476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54"/>
            </p:custDataLst>
          </p:nvPr>
        </p:nvCxnSpPr>
        <p:spPr bwMode="auto">
          <a:xfrm>
            <a:off x="8277225" y="2076450"/>
            <a:ext cx="0" cy="2476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custDataLst>
              <p:tags r:id="rId55"/>
            </p:custDataLst>
          </p:nvPr>
        </p:nvCxnSpPr>
        <p:spPr bwMode="auto">
          <a:xfrm>
            <a:off x="6877050" y="232410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1" name="Rectangle 180"/>
          <p:cNvSpPr/>
          <p:nvPr>
            <p:custDataLst>
              <p:tags r:id="rId56"/>
            </p:custDataLst>
          </p:nvPr>
        </p:nvSpPr>
        <p:spPr bwMode="auto">
          <a:xfrm>
            <a:off x="6877050" y="1781175"/>
            <a:ext cx="1400175" cy="295275"/>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6" name="Straight Connector 125"/>
          <p:cNvCxnSpPr/>
          <p:nvPr>
            <p:custDataLst>
              <p:tags r:id="rId57"/>
            </p:custDataLst>
          </p:nvPr>
        </p:nvCxnSpPr>
        <p:spPr bwMode="auto">
          <a:xfrm>
            <a:off x="5762625" y="4095750"/>
            <a:ext cx="0" cy="34766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custDataLst>
              <p:tags r:id="rId58"/>
            </p:custDataLst>
          </p:nvPr>
        </p:nvCxnSpPr>
        <p:spPr bwMode="auto">
          <a:xfrm>
            <a:off x="4352925" y="4095750"/>
            <a:ext cx="0" cy="34766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custDataLst>
              <p:tags r:id="rId59"/>
            </p:custDataLst>
          </p:nvPr>
        </p:nvCxnSpPr>
        <p:spPr bwMode="auto">
          <a:xfrm>
            <a:off x="5762625" y="3686175"/>
            <a:ext cx="0" cy="4095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custDataLst>
              <p:tags r:id="rId60"/>
            </p:custDataLst>
          </p:nvPr>
        </p:nvCxnSpPr>
        <p:spPr bwMode="auto">
          <a:xfrm>
            <a:off x="4352925" y="4095750"/>
            <a:ext cx="14097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custDataLst>
              <p:tags r:id="rId61"/>
            </p:custDataLst>
          </p:nvPr>
        </p:nvCxnSpPr>
        <p:spPr bwMode="auto">
          <a:xfrm>
            <a:off x="4352925" y="3686175"/>
            <a:ext cx="0" cy="4095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custDataLst>
              <p:tags r:id="rId62"/>
            </p:custDataLst>
          </p:nvPr>
        </p:nvCxnSpPr>
        <p:spPr bwMode="auto">
          <a:xfrm>
            <a:off x="4352925" y="3619500"/>
            <a:ext cx="0" cy="666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custDataLst>
              <p:tags r:id="rId63"/>
            </p:custDataLst>
          </p:nvPr>
        </p:nvCxnSpPr>
        <p:spPr bwMode="auto">
          <a:xfrm>
            <a:off x="5762625" y="3619500"/>
            <a:ext cx="0" cy="666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custDataLst>
              <p:tags r:id="rId64"/>
            </p:custDataLst>
          </p:nvPr>
        </p:nvCxnSpPr>
        <p:spPr bwMode="auto">
          <a:xfrm>
            <a:off x="4352925" y="3686175"/>
            <a:ext cx="14097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custDataLst>
              <p:tags r:id="rId65"/>
            </p:custDataLst>
          </p:nvPr>
        </p:nvCxnSpPr>
        <p:spPr bwMode="auto">
          <a:xfrm>
            <a:off x="4352925" y="3438525"/>
            <a:ext cx="0" cy="1809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custDataLst>
              <p:tags r:id="rId66"/>
            </p:custDataLst>
          </p:nvPr>
        </p:nvCxnSpPr>
        <p:spPr bwMode="auto">
          <a:xfrm>
            <a:off x="5762625" y="3438525"/>
            <a:ext cx="0" cy="1809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custDataLst>
              <p:tags r:id="rId67"/>
            </p:custDataLst>
          </p:nvPr>
        </p:nvCxnSpPr>
        <p:spPr bwMode="auto">
          <a:xfrm>
            <a:off x="4352925" y="3619500"/>
            <a:ext cx="14097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custDataLst>
              <p:tags r:id="rId68"/>
            </p:custDataLst>
          </p:nvPr>
        </p:nvCxnSpPr>
        <p:spPr bwMode="auto">
          <a:xfrm>
            <a:off x="4352925" y="3228975"/>
            <a:ext cx="0" cy="2095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custDataLst>
              <p:tags r:id="rId69"/>
            </p:custDataLst>
          </p:nvPr>
        </p:nvCxnSpPr>
        <p:spPr bwMode="auto">
          <a:xfrm>
            <a:off x="5762625" y="3228975"/>
            <a:ext cx="0" cy="2095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custDataLst>
              <p:tags r:id="rId70"/>
            </p:custDataLst>
          </p:nvPr>
        </p:nvCxnSpPr>
        <p:spPr bwMode="auto">
          <a:xfrm>
            <a:off x="4352925" y="3438525"/>
            <a:ext cx="14097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custDataLst>
              <p:tags r:id="rId71"/>
            </p:custDataLst>
          </p:nvPr>
        </p:nvCxnSpPr>
        <p:spPr bwMode="auto">
          <a:xfrm>
            <a:off x="5762625" y="3076575"/>
            <a:ext cx="0" cy="152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custDataLst>
              <p:tags r:id="rId72"/>
            </p:custDataLst>
          </p:nvPr>
        </p:nvCxnSpPr>
        <p:spPr bwMode="auto">
          <a:xfrm>
            <a:off x="4352925" y="3228975"/>
            <a:ext cx="14097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custDataLst>
              <p:tags r:id="rId73"/>
            </p:custDataLst>
          </p:nvPr>
        </p:nvCxnSpPr>
        <p:spPr bwMode="auto">
          <a:xfrm>
            <a:off x="4352925" y="3076575"/>
            <a:ext cx="0" cy="152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74"/>
            </p:custDataLst>
          </p:nvPr>
        </p:nvCxnSpPr>
        <p:spPr bwMode="auto">
          <a:xfrm>
            <a:off x="4352925" y="2990850"/>
            <a:ext cx="0" cy="857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custDataLst>
              <p:tags r:id="rId75"/>
            </p:custDataLst>
          </p:nvPr>
        </p:nvCxnSpPr>
        <p:spPr bwMode="auto">
          <a:xfrm>
            <a:off x="5762625" y="2990850"/>
            <a:ext cx="0" cy="857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custDataLst>
              <p:tags r:id="rId76"/>
            </p:custDataLst>
          </p:nvPr>
        </p:nvCxnSpPr>
        <p:spPr bwMode="auto">
          <a:xfrm>
            <a:off x="4352925" y="3076575"/>
            <a:ext cx="14097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77"/>
            </p:custDataLst>
          </p:nvPr>
        </p:nvCxnSpPr>
        <p:spPr bwMode="auto">
          <a:xfrm>
            <a:off x="4352925" y="2638425"/>
            <a:ext cx="0" cy="3524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custDataLst>
              <p:tags r:id="rId78"/>
            </p:custDataLst>
          </p:nvPr>
        </p:nvCxnSpPr>
        <p:spPr bwMode="auto">
          <a:xfrm>
            <a:off x="5762625" y="2638425"/>
            <a:ext cx="0" cy="3524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custDataLst>
              <p:tags r:id="rId79"/>
            </p:custDataLst>
          </p:nvPr>
        </p:nvCxnSpPr>
        <p:spPr bwMode="auto">
          <a:xfrm>
            <a:off x="4352925" y="2990850"/>
            <a:ext cx="14097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80"/>
            </p:custDataLst>
          </p:nvPr>
        </p:nvCxnSpPr>
        <p:spPr bwMode="auto">
          <a:xfrm>
            <a:off x="4352925" y="2390775"/>
            <a:ext cx="0" cy="2476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81"/>
            </p:custDataLst>
          </p:nvPr>
        </p:nvCxnSpPr>
        <p:spPr bwMode="auto">
          <a:xfrm>
            <a:off x="5762625" y="2390775"/>
            <a:ext cx="0" cy="2476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82"/>
            </p:custDataLst>
          </p:nvPr>
        </p:nvCxnSpPr>
        <p:spPr bwMode="auto">
          <a:xfrm>
            <a:off x="4352925" y="2638425"/>
            <a:ext cx="14097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1" name="Rectangle 150"/>
          <p:cNvSpPr/>
          <p:nvPr>
            <p:custDataLst>
              <p:tags r:id="rId83"/>
            </p:custDataLst>
          </p:nvPr>
        </p:nvSpPr>
        <p:spPr bwMode="auto">
          <a:xfrm>
            <a:off x="4352925" y="2105025"/>
            <a:ext cx="1409700" cy="28575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99" name="Straight Connector 98"/>
          <p:cNvCxnSpPr/>
          <p:nvPr>
            <p:custDataLst>
              <p:tags r:id="rId84"/>
            </p:custDataLst>
          </p:nvPr>
        </p:nvCxnSpPr>
        <p:spPr bwMode="auto">
          <a:xfrm>
            <a:off x="3238500" y="4143375"/>
            <a:ext cx="0" cy="3000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custDataLst>
              <p:tags r:id="rId85"/>
            </p:custDataLst>
          </p:nvPr>
        </p:nvCxnSpPr>
        <p:spPr bwMode="auto">
          <a:xfrm>
            <a:off x="1838325" y="4143375"/>
            <a:ext cx="0" cy="3000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custDataLst>
              <p:tags r:id="rId86"/>
            </p:custDataLst>
          </p:nvPr>
        </p:nvCxnSpPr>
        <p:spPr bwMode="auto">
          <a:xfrm>
            <a:off x="3238500" y="3733800"/>
            <a:ext cx="0" cy="4095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custDataLst>
              <p:tags r:id="rId87"/>
            </p:custDataLst>
          </p:nvPr>
        </p:nvCxnSpPr>
        <p:spPr bwMode="auto">
          <a:xfrm>
            <a:off x="1838325" y="3733800"/>
            <a:ext cx="0" cy="4095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88"/>
            </p:custDataLst>
          </p:nvPr>
        </p:nvCxnSpPr>
        <p:spPr bwMode="auto">
          <a:xfrm>
            <a:off x="1838325" y="4143375"/>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custDataLst>
              <p:tags r:id="rId89"/>
            </p:custDataLst>
          </p:nvPr>
        </p:nvCxnSpPr>
        <p:spPr bwMode="auto">
          <a:xfrm>
            <a:off x="3238500" y="3667125"/>
            <a:ext cx="0" cy="666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custDataLst>
              <p:tags r:id="rId90"/>
            </p:custDataLst>
          </p:nvPr>
        </p:nvCxnSpPr>
        <p:spPr bwMode="auto">
          <a:xfrm>
            <a:off x="1838325" y="3667125"/>
            <a:ext cx="0" cy="666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custDataLst>
              <p:tags r:id="rId91"/>
            </p:custDataLst>
          </p:nvPr>
        </p:nvCxnSpPr>
        <p:spPr bwMode="auto">
          <a:xfrm>
            <a:off x="1838325" y="373380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92"/>
            </p:custDataLst>
          </p:nvPr>
        </p:nvCxnSpPr>
        <p:spPr bwMode="auto">
          <a:xfrm>
            <a:off x="3238500" y="3495675"/>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custDataLst>
              <p:tags r:id="rId93"/>
            </p:custDataLst>
          </p:nvPr>
        </p:nvCxnSpPr>
        <p:spPr bwMode="auto">
          <a:xfrm>
            <a:off x="1838325" y="3667125"/>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custDataLst>
              <p:tags r:id="rId94"/>
            </p:custDataLst>
          </p:nvPr>
        </p:nvCxnSpPr>
        <p:spPr bwMode="auto">
          <a:xfrm>
            <a:off x="1838325" y="3495675"/>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custDataLst>
              <p:tags r:id="rId95"/>
            </p:custDataLst>
          </p:nvPr>
        </p:nvCxnSpPr>
        <p:spPr bwMode="auto">
          <a:xfrm>
            <a:off x="1838325" y="3495675"/>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custDataLst>
              <p:tags r:id="rId96"/>
            </p:custDataLst>
          </p:nvPr>
        </p:nvCxnSpPr>
        <p:spPr bwMode="auto">
          <a:xfrm>
            <a:off x="3238500" y="3219450"/>
            <a:ext cx="0" cy="2762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custDataLst>
              <p:tags r:id="rId97"/>
            </p:custDataLst>
          </p:nvPr>
        </p:nvCxnSpPr>
        <p:spPr bwMode="auto">
          <a:xfrm>
            <a:off x="1838325" y="3219450"/>
            <a:ext cx="0" cy="2762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custDataLst>
              <p:tags r:id="rId98"/>
            </p:custDataLst>
          </p:nvPr>
        </p:nvCxnSpPr>
        <p:spPr bwMode="auto">
          <a:xfrm>
            <a:off x="3238500" y="3038475"/>
            <a:ext cx="0" cy="1809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custDataLst>
              <p:tags r:id="rId99"/>
            </p:custDataLst>
          </p:nvPr>
        </p:nvCxnSpPr>
        <p:spPr bwMode="auto">
          <a:xfrm>
            <a:off x="1838325" y="321945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custDataLst>
              <p:tags r:id="rId100"/>
            </p:custDataLst>
          </p:nvPr>
        </p:nvCxnSpPr>
        <p:spPr bwMode="auto">
          <a:xfrm>
            <a:off x="1838325" y="3038475"/>
            <a:ext cx="0" cy="1809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custDataLst>
              <p:tags r:id="rId101"/>
            </p:custDataLst>
          </p:nvPr>
        </p:nvCxnSpPr>
        <p:spPr bwMode="auto">
          <a:xfrm>
            <a:off x="1838325" y="3038475"/>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custDataLst>
              <p:tags r:id="rId102"/>
            </p:custDataLst>
          </p:nvPr>
        </p:nvCxnSpPr>
        <p:spPr bwMode="auto">
          <a:xfrm>
            <a:off x="3238500" y="2876550"/>
            <a:ext cx="0" cy="1619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103"/>
            </p:custDataLst>
          </p:nvPr>
        </p:nvCxnSpPr>
        <p:spPr bwMode="auto">
          <a:xfrm>
            <a:off x="1838325" y="2876550"/>
            <a:ext cx="0" cy="1619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custDataLst>
              <p:tags r:id="rId104"/>
            </p:custDataLst>
          </p:nvPr>
        </p:nvCxnSpPr>
        <p:spPr bwMode="auto">
          <a:xfrm>
            <a:off x="1838325" y="2514600"/>
            <a:ext cx="0" cy="3619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custDataLst>
              <p:tags r:id="rId105"/>
            </p:custDataLst>
          </p:nvPr>
        </p:nvCxnSpPr>
        <p:spPr bwMode="auto">
          <a:xfrm>
            <a:off x="1838325" y="287655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custDataLst>
              <p:tags r:id="rId106"/>
            </p:custDataLst>
          </p:nvPr>
        </p:nvCxnSpPr>
        <p:spPr bwMode="auto">
          <a:xfrm>
            <a:off x="3238500" y="2514600"/>
            <a:ext cx="0" cy="3619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custDataLst>
              <p:tags r:id="rId107"/>
            </p:custDataLst>
          </p:nvPr>
        </p:nvCxnSpPr>
        <p:spPr bwMode="auto">
          <a:xfrm>
            <a:off x="1838325" y="2514600"/>
            <a:ext cx="14001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custDataLst>
              <p:tags r:id="rId108"/>
            </p:custDataLst>
          </p:nvPr>
        </p:nvCxnSpPr>
        <p:spPr bwMode="auto">
          <a:xfrm>
            <a:off x="1838325" y="2400300"/>
            <a:ext cx="0" cy="1143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custDataLst>
              <p:tags r:id="rId109"/>
            </p:custDataLst>
          </p:nvPr>
        </p:nvCxnSpPr>
        <p:spPr bwMode="auto">
          <a:xfrm>
            <a:off x="3238500" y="2400300"/>
            <a:ext cx="0" cy="1143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4" name="Rectangle 123"/>
          <p:cNvSpPr/>
          <p:nvPr>
            <p:custDataLst>
              <p:tags r:id="rId110"/>
            </p:custDataLst>
          </p:nvPr>
        </p:nvSpPr>
        <p:spPr bwMode="auto">
          <a:xfrm>
            <a:off x="1838325" y="2133600"/>
            <a:ext cx="1400175" cy="2667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 Placeholder 2"/>
          <p:cNvSpPr>
            <a:spLocks noGrp="1"/>
          </p:cNvSpPr>
          <p:nvPr>
            <p:custDataLst>
              <p:tags r:id="rId111"/>
            </p:custDataLst>
          </p:nvPr>
        </p:nvSpPr>
        <p:spPr bwMode="gray">
          <a:xfrm>
            <a:off x="2243138" y="1895475"/>
            <a:ext cx="592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01E556B-0EA2-43B7-A5C2-A2435E50909F}" type="datetime'1''''''''''''6'''''''''''''''' ''''''''04''''''''8'''''">
              <a:rPr lang="en-ZA" altLang="en-US" sz="1400"/>
              <a:pPr/>
              <a:t>16 048</a:t>
            </a:fld>
            <a:endParaRPr lang="en-ZA" sz="1400" dirty="0">
              <a:latin typeface="Arial"/>
              <a:cs typeface="Arial"/>
              <a:sym typeface="Arial"/>
            </a:endParaRPr>
          </a:p>
        </p:txBody>
      </p:sp>
      <p:sp>
        <p:nvSpPr>
          <p:cNvPr id="17" name="Text Placeholder 2"/>
          <p:cNvSpPr>
            <a:spLocks noGrp="1"/>
          </p:cNvSpPr>
          <p:nvPr>
            <p:custDataLst>
              <p:tags r:id="rId112"/>
            </p:custDataLst>
          </p:nvPr>
        </p:nvSpPr>
        <p:spPr bwMode="gray">
          <a:xfrm>
            <a:off x="7281863" y="1543050"/>
            <a:ext cx="592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8D8DAD6-7780-4080-9B1E-FEFC08AECAEA}" type="datetime'''''''''''''1''''''''8'' ''''''46''''''''''''''4'''">
              <a:rPr lang="en-ZA" altLang="en-US" sz="1400"/>
              <a:pPr/>
              <a:t>18 464</a:t>
            </a:fld>
            <a:endParaRPr lang="en-ZA" sz="1400" dirty="0">
              <a:latin typeface="Arial"/>
              <a:cs typeface="Arial"/>
              <a:sym typeface="Arial"/>
            </a:endParaRPr>
          </a:p>
        </p:txBody>
      </p:sp>
      <p:sp>
        <p:nvSpPr>
          <p:cNvPr id="16" name="Text Placeholder 2"/>
          <p:cNvSpPr>
            <a:spLocks noGrp="1"/>
          </p:cNvSpPr>
          <p:nvPr>
            <p:custDataLst>
              <p:tags r:id="rId113"/>
            </p:custDataLst>
          </p:nvPr>
        </p:nvSpPr>
        <p:spPr bwMode="gray">
          <a:xfrm>
            <a:off x="4762500" y="1866900"/>
            <a:ext cx="592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4815A7F-40B3-49BA-963B-FF773653D74C}" type="datetime'''''''1''6 ''''''''''''''2''17'''''''''''''''''">
              <a:rPr lang="en-ZA" altLang="en-US" sz="1400"/>
              <a:pPr/>
              <a:t>16 217</a:t>
            </a:fld>
            <a:endParaRPr lang="en-ZA" sz="1400" dirty="0">
              <a:latin typeface="Arial"/>
              <a:cs typeface="Arial"/>
              <a:sym typeface="Arial"/>
            </a:endParaRPr>
          </a:p>
        </p:txBody>
      </p:sp>
      <p:sp>
        <p:nvSpPr>
          <p:cNvPr id="8" name="Text Placeholder 2"/>
          <p:cNvSpPr>
            <a:spLocks noGrp="1"/>
          </p:cNvSpPr>
          <p:nvPr>
            <p:custDataLst>
              <p:tags r:id="rId114"/>
            </p:custDataLst>
          </p:nvPr>
        </p:nvSpPr>
        <p:spPr bwMode="auto">
          <a:xfrm>
            <a:off x="2212975" y="4551363"/>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F3E05DE-2C29-4696-A453-6EE0DC1A0665}" type="datetime'''''''''201''''''3''''''''''''''/1''''''''''''4'''''''">
              <a:rPr lang="en-ZA" altLang="en-US" sz="1400"/>
              <a:pPr/>
              <a:t>2013/14</a:t>
            </a:fld>
            <a:endParaRPr lang="en-ZA" sz="1400" dirty="0">
              <a:latin typeface="Arial"/>
              <a:cs typeface="Arial"/>
              <a:sym typeface="Arial"/>
            </a:endParaRPr>
          </a:p>
        </p:txBody>
      </p:sp>
      <p:sp>
        <p:nvSpPr>
          <p:cNvPr id="20" name="Text Placeholder 2"/>
          <p:cNvSpPr>
            <a:spLocks noGrp="1"/>
          </p:cNvSpPr>
          <p:nvPr>
            <p:custDataLst>
              <p:tags r:id="rId115"/>
            </p:custDataLst>
          </p:nvPr>
        </p:nvSpPr>
        <p:spPr bwMode="auto">
          <a:xfrm>
            <a:off x="7216775" y="4551363"/>
            <a:ext cx="72231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AC73772-2E65-421D-B671-A786B69480E4}" type="datetime'''2''''''''''''''''01''''''''5/''''1''''''''''''''''''''6''*'">
              <a:rPr lang="en-ZA" altLang="en-US" sz="1400"/>
              <a:pPr/>
              <a:t>2015/16*</a:t>
            </a:fld>
            <a:endParaRPr lang="en-ZA" sz="1400" dirty="0">
              <a:latin typeface="Arial"/>
              <a:cs typeface="Arial"/>
              <a:sym typeface="Arial"/>
            </a:endParaRPr>
          </a:p>
        </p:txBody>
      </p:sp>
      <p:sp>
        <p:nvSpPr>
          <p:cNvPr id="19" name="Text Placeholder 2"/>
          <p:cNvSpPr>
            <a:spLocks noGrp="1"/>
          </p:cNvSpPr>
          <p:nvPr>
            <p:custDataLst>
              <p:tags r:id="rId116"/>
            </p:custDataLst>
          </p:nvPr>
        </p:nvSpPr>
        <p:spPr bwMode="auto">
          <a:xfrm>
            <a:off x="4732338" y="4551363"/>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8AFA7CF-6696-4BEF-B2FF-787DF04FF555}" type="datetime'''2''''''''''''''''''''''''0''14''/''1''''''''5'''''''''">
              <a:rPr lang="en-ZA" altLang="en-US" sz="1400"/>
              <a:pPr/>
              <a:t>2014/15</a:t>
            </a:fld>
            <a:endParaRPr lang="en-ZA" sz="1400" dirty="0">
              <a:latin typeface="Arial"/>
              <a:cs typeface="Arial"/>
              <a:sym typeface="Arial"/>
            </a:endParaRPr>
          </a:p>
        </p:txBody>
      </p:sp>
      <p:sp>
        <p:nvSpPr>
          <p:cNvPr id="96" name="Text Placeholder 2"/>
          <p:cNvSpPr>
            <a:spLocks noGrp="1"/>
          </p:cNvSpPr>
          <p:nvPr>
            <p:custDataLst>
              <p:tags r:id="rId117"/>
            </p:custDataLst>
          </p:nvPr>
        </p:nvSpPr>
        <p:spPr bwMode="auto">
          <a:xfrm flipV="1">
            <a:off x="249238" y="1555750"/>
            <a:ext cx="212725" cy="28987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ZA" altLang="en-US" sz="1400" dirty="0" smtClean="0">
                <a:latin typeface="Arial"/>
                <a:cs typeface="Arial"/>
                <a:sym typeface="Arial"/>
              </a:rPr>
              <a:t>New Patients for Radiation Oncology</a:t>
            </a:r>
            <a:endParaRPr lang="en-ZA" sz="1400" dirty="0">
              <a:latin typeface="Arial"/>
              <a:cs typeface="Arial"/>
              <a:sym typeface="Arial"/>
            </a:endParaRPr>
          </a:p>
        </p:txBody>
      </p:sp>
      <p:sp>
        <p:nvSpPr>
          <p:cNvPr id="97" name="Rectangle 96"/>
          <p:cNvSpPr/>
          <p:nvPr>
            <p:custDataLst>
              <p:tags r:id="rId118"/>
            </p:custDataLst>
          </p:nvPr>
        </p:nvSpPr>
        <p:spPr bwMode="auto">
          <a:xfrm>
            <a:off x="1238250" y="4868863"/>
            <a:ext cx="7448550" cy="619125"/>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p:cNvSpPr/>
          <p:nvPr>
            <p:custDataLst>
              <p:tags r:id="rId119"/>
            </p:custDataLst>
          </p:nvPr>
        </p:nvSpPr>
        <p:spPr bwMode="auto">
          <a:xfrm>
            <a:off x="2511425" y="4945063"/>
            <a:ext cx="250825" cy="187325"/>
          </a:xfrm>
          <a:prstGeom prst="rect">
            <a:avLst/>
          </a:prstGeom>
          <a:solidFill>
            <a:schemeClr val="accent3"/>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2" name="Rectangle 71"/>
          <p:cNvSpPr/>
          <p:nvPr>
            <p:custDataLst>
              <p:tags r:id="rId120"/>
            </p:custDataLst>
          </p:nvPr>
        </p:nvSpPr>
        <p:spPr bwMode="auto">
          <a:xfrm>
            <a:off x="7516813" y="4945063"/>
            <a:ext cx="250825" cy="187325"/>
          </a:xfrm>
          <a:prstGeom prst="rect">
            <a:avLst/>
          </a:prstGeom>
          <a:pattFill prst="wdUpDiag">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Rectangle 62"/>
          <p:cNvSpPr/>
          <p:nvPr>
            <p:custDataLst>
              <p:tags r:id="rId121"/>
            </p:custDataLst>
          </p:nvPr>
        </p:nvSpPr>
        <p:spPr bwMode="auto">
          <a:xfrm>
            <a:off x="1309688" y="5208588"/>
            <a:ext cx="250825" cy="187325"/>
          </a:xfrm>
          <a:prstGeom prst="rect">
            <a:avLst/>
          </a:prstGeom>
          <a:solidFill>
            <a:schemeClr val="accent2"/>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ectangle 64"/>
          <p:cNvSpPr/>
          <p:nvPr>
            <p:custDataLst>
              <p:tags r:id="rId122"/>
            </p:custDataLst>
          </p:nvPr>
        </p:nvSpPr>
        <p:spPr bwMode="auto">
          <a:xfrm>
            <a:off x="2511425" y="5208588"/>
            <a:ext cx="250825" cy="187325"/>
          </a:xfrm>
          <a:prstGeom prst="rect">
            <a:avLst/>
          </a:prstGeom>
          <a:solidFill>
            <a:schemeClr val="accent4"/>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65"/>
          <p:cNvSpPr/>
          <p:nvPr>
            <p:custDataLst>
              <p:tags r:id="rId123"/>
            </p:custDataLst>
          </p:nvPr>
        </p:nvSpPr>
        <p:spPr bwMode="auto">
          <a:xfrm>
            <a:off x="3792538" y="4945063"/>
            <a:ext cx="250825" cy="187325"/>
          </a:xfrm>
          <a:prstGeom prst="rect">
            <a:avLst/>
          </a:prstGeom>
          <a:solidFill>
            <a:schemeClr val="accent5"/>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66"/>
          <p:cNvSpPr/>
          <p:nvPr>
            <p:custDataLst>
              <p:tags r:id="rId124"/>
            </p:custDataLst>
          </p:nvPr>
        </p:nvSpPr>
        <p:spPr bwMode="auto">
          <a:xfrm>
            <a:off x="3792538" y="5208588"/>
            <a:ext cx="250825" cy="187325"/>
          </a:xfrm>
          <a:prstGeom prst="rect">
            <a:avLst/>
          </a:prstGeom>
          <a:solidFill>
            <a:schemeClr val="accent6"/>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Rectangle 67"/>
          <p:cNvSpPr/>
          <p:nvPr>
            <p:custDataLst>
              <p:tags r:id="rId125"/>
            </p:custDataLst>
          </p:nvPr>
        </p:nvSpPr>
        <p:spPr bwMode="auto">
          <a:xfrm>
            <a:off x="4994275" y="4945063"/>
            <a:ext cx="250825" cy="187325"/>
          </a:xfrm>
          <a:prstGeom prst="rect">
            <a:avLst/>
          </a:prstGeom>
          <a:pattFill prst="pct10">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Rectangle 68"/>
          <p:cNvSpPr/>
          <p:nvPr>
            <p:custDataLst>
              <p:tags r:id="rId126"/>
            </p:custDataLst>
          </p:nvPr>
        </p:nvSpPr>
        <p:spPr bwMode="auto">
          <a:xfrm>
            <a:off x="4994275" y="5208588"/>
            <a:ext cx="250825" cy="187325"/>
          </a:xfrm>
          <a:prstGeom prst="rect">
            <a:avLst/>
          </a:prstGeom>
          <a:pattFill prst="pct50">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ectangle 69"/>
          <p:cNvSpPr/>
          <p:nvPr>
            <p:custDataLst>
              <p:tags r:id="rId127"/>
            </p:custDataLst>
          </p:nvPr>
        </p:nvSpPr>
        <p:spPr bwMode="auto">
          <a:xfrm>
            <a:off x="6265863" y="4945063"/>
            <a:ext cx="250825" cy="187325"/>
          </a:xfrm>
          <a:prstGeom prst="rect">
            <a:avLst/>
          </a:prstGeom>
          <a:pattFill prst="pct75">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ectangle 70"/>
          <p:cNvSpPr/>
          <p:nvPr>
            <p:custDataLst>
              <p:tags r:id="rId128"/>
            </p:custDataLst>
          </p:nvPr>
        </p:nvSpPr>
        <p:spPr bwMode="auto">
          <a:xfrm>
            <a:off x="6265863" y="5208588"/>
            <a:ext cx="250825" cy="187325"/>
          </a:xfrm>
          <a:prstGeom prst="rect">
            <a:avLst/>
          </a:prstGeom>
          <a:pattFill prst="ltDnDiag">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Rectangle 61"/>
          <p:cNvSpPr/>
          <p:nvPr>
            <p:custDataLst>
              <p:tags r:id="rId129"/>
            </p:custDataLst>
          </p:nvPr>
        </p:nvSpPr>
        <p:spPr bwMode="auto">
          <a:xfrm>
            <a:off x="1309688" y="4945063"/>
            <a:ext cx="250825" cy="187325"/>
          </a:xfrm>
          <a:prstGeom prst="rect">
            <a:avLst/>
          </a:prstGeom>
          <a:solidFill>
            <a:schemeClr val="accent1"/>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Text Placeholder 2"/>
          <p:cNvSpPr>
            <a:spLocks noGrp="1"/>
          </p:cNvSpPr>
          <p:nvPr>
            <p:custDataLst>
              <p:tags r:id="rId130"/>
            </p:custDataLst>
          </p:nvPr>
        </p:nvSpPr>
        <p:spPr bwMode="auto">
          <a:xfrm>
            <a:off x="7818438" y="4940300"/>
            <a:ext cx="7969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881D831-5202-455C-8B51-D5C6DEEB67BF}" type="datetime'Tyg''''''''e''rb''''''''''''''e''''r''''g'''''''''''''">
              <a:rPr lang="en-ZA" altLang="en-US" sz="1400">
                <a:latin typeface="Arial"/>
                <a:cs typeface="Arial"/>
                <a:sym typeface="Arial"/>
              </a:rPr>
              <a:pPr marL="0" indent="0">
                <a:spcBef>
                  <a:spcPct val="0"/>
                </a:spcBef>
                <a:spcAft>
                  <a:spcPct val="0"/>
                </a:spcAft>
                <a:buNone/>
              </a:pPr>
              <a:t>Tygerberg</a:t>
            </a:fld>
            <a:endParaRPr lang="en-ZA" sz="1400" dirty="0">
              <a:latin typeface="Arial"/>
              <a:cs typeface="Arial"/>
              <a:sym typeface="Arial"/>
            </a:endParaRPr>
          </a:p>
        </p:txBody>
      </p:sp>
      <p:sp>
        <p:nvSpPr>
          <p:cNvPr id="45" name="Text Placeholder 2"/>
          <p:cNvSpPr>
            <a:spLocks noGrp="1"/>
          </p:cNvSpPr>
          <p:nvPr>
            <p:custDataLst>
              <p:tags r:id="rId131"/>
            </p:custDataLst>
          </p:nvPr>
        </p:nvSpPr>
        <p:spPr bwMode="auto">
          <a:xfrm>
            <a:off x="6567488" y="5203825"/>
            <a:ext cx="3857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0E31709-039D-4404-91B1-FC33DC0C3A8B}" type="datetime'''''''''''''G''''''''S''''''''''''''H'''''''">
              <a:rPr lang="en-ZA" altLang="en-US" sz="1400">
                <a:latin typeface="Arial"/>
                <a:cs typeface="Arial"/>
                <a:sym typeface="Arial"/>
              </a:rPr>
              <a:pPr marL="0" indent="0">
                <a:spcBef>
                  <a:spcPct val="0"/>
                </a:spcBef>
                <a:spcAft>
                  <a:spcPct val="0"/>
                </a:spcAft>
                <a:buNone/>
              </a:pPr>
              <a:t>GSH</a:t>
            </a:fld>
            <a:endParaRPr lang="en-ZA" sz="1400" dirty="0">
              <a:latin typeface="Arial"/>
              <a:cs typeface="Arial"/>
              <a:sym typeface="Arial"/>
            </a:endParaRPr>
          </a:p>
        </p:txBody>
      </p:sp>
      <p:sp>
        <p:nvSpPr>
          <p:cNvPr id="44" name="Text Placeholder 2"/>
          <p:cNvSpPr>
            <a:spLocks noGrp="1"/>
          </p:cNvSpPr>
          <p:nvPr>
            <p:custDataLst>
              <p:tags r:id="rId132"/>
            </p:custDataLst>
          </p:nvPr>
        </p:nvSpPr>
        <p:spPr bwMode="auto">
          <a:xfrm>
            <a:off x="6567488" y="4940300"/>
            <a:ext cx="8477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FD30D95-DB1B-4050-96B6-47388619A2A5}" type="datetime'K''le''''r''''''''''''''''''k''sd''''''''''o''''r''''p'''''">
              <a:rPr lang="en-ZA" altLang="en-US" sz="1400">
                <a:latin typeface="Arial"/>
                <a:cs typeface="Arial"/>
                <a:sym typeface="Arial"/>
              </a:rPr>
              <a:pPr marL="0" indent="0">
                <a:spcBef>
                  <a:spcPct val="0"/>
                </a:spcBef>
                <a:spcAft>
                  <a:spcPct val="0"/>
                </a:spcAft>
                <a:buNone/>
              </a:pPr>
              <a:t>Klerksdorp</a:t>
            </a:fld>
            <a:endParaRPr lang="en-ZA" sz="1400" dirty="0">
              <a:latin typeface="Arial"/>
              <a:cs typeface="Arial"/>
              <a:sym typeface="Arial"/>
            </a:endParaRPr>
          </a:p>
        </p:txBody>
      </p:sp>
      <p:sp>
        <p:nvSpPr>
          <p:cNvPr id="40" name="Text Placeholder 2"/>
          <p:cNvSpPr>
            <a:spLocks noGrp="1"/>
          </p:cNvSpPr>
          <p:nvPr>
            <p:custDataLst>
              <p:tags r:id="rId133"/>
            </p:custDataLst>
          </p:nvPr>
        </p:nvSpPr>
        <p:spPr bwMode="auto">
          <a:xfrm>
            <a:off x="5295900" y="4940300"/>
            <a:ext cx="5238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43289B2-F785-41E2-BA0B-A431D79B44E1}" type="datetime'''''''''''''''''''IA''''''''''''''L''C''H'''''''">
              <a:rPr lang="en-ZA" altLang="en-US" sz="1400">
                <a:latin typeface="Arial"/>
                <a:cs typeface="Arial"/>
                <a:sym typeface="Arial"/>
              </a:rPr>
              <a:pPr marL="0" indent="0">
                <a:spcBef>
                  <a:spcPct val="0"/>
                </a:spcBef>
                <a:spcAft>
                  <a:spcPct val="0"/>
                </a:spcAft>
                <a:buNone/>
              </a:pPr>
              <a:t>IALCH</a:t>
            </a:fld>
            <a:endParaRPr lang="en-ZA" sz="1400" dirty="0">
              <a:latin typeface="Arial"/>
              <a:cs typeface="Arial"/>
              <a:sym typeface="Arial"/>
            </a:endParaRPr>
          </a:p>
        </p:txBody>
      </p:sp>
      <p:sp>
        <p:nvSpPr>
          <p:cNvPr id="41" name="Text Placeholder 2"/>
          <p:cNvSpPr>
            <a:spLocks noGrp="1"/>
          </p:cNvSpPr>
          <p:nvPr>
            <p:custDataLst>
              <p:tags r:id="rId134"/>
            </p:custDataLst>
          </p:nvPr>
        </p:nvSpPr>
        <p:spPr bwMode="auto">
          <a:xfrm>
            <a:off x="5295900" y="5203825"/>
            <a:ext cx="8683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89A3104-F598-493F-82D9-4D50FB1457A9}" type="datetime'''''P''''''''''''o''l''''okw''''''''''''''''''''''ane'''''''">
              <a:rPr lang="en-ZA" altLang="en-US" sz="1400">
                <a:latin typeface="Arial"/>
                <a:cs typeface="Arial"/>
                <a:sym typeface="Arial"/>
              </a:rPr>
              <a:pPr marL="0" indent="0">
                <a:spcBef>
                  <a:spcPct val="0"/>
                </a:spcBef>
                <a:spcAft>
                  <a:spcPct val="0"/>
                </a:spcAft>
                <a:buNone/>
              </a:pPr>
              <a:t>Polokwane</a:t>
            </a:fld>
            <a:endParaRPr lang="en-ZA" sz="1400" dirty="0">
              <a:latin typeface="Arial"/>
              <a:cs typeface="Arial"/>
              <a:sym typeface="Arial"/>
            </a:endParaRPr>
          </a:p>
        </p:txBody>
      </p:sp>
      <p:sp>
        <p:nvSpPr>
          <p:cNvPr id="39" name="Text Placeholder 2"/>
          <p:cNvSpPr>
            <a:spLocks noGrp="1"/>
          </p:cNvSpPr>
          <p:nvPr>
            <p:custDataLst>
              <p:tags r:id="rId135"/>
            </p:custDataLst>
          </p:nvPr>
        </p:nvSpPr>
        <p:spPr bwMode="auto">
          <a:xfrm>
            <a:off x="4094163" y="5203825"/>
            <a:ext cx="522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61BE4D7-9A1E-480A-B86D-DBCF61BF86FC}" type="datetime'''''''''''''''''G''r''e''y''s'''''''''''''''''''''''''' '''">
              <a:rPr lang="en-ZA" altLang="en-US" sz="1400">
                <a:latin typeface="Arial"/>
                <a:cs typeface="Arial"/>
                <a:sym typeface="Arial"/>
              </a:rPr>
              <a:pPr marL="0" indent="0">
                <a:spcBef>
                  <a:spcPct val="0"/>
                </a:spcBef>
                <a:spcAft>
                  <a:spcPct val="0"/>
                </a:spcAft>
                <a:buNone/>
              </a:pPr>
              <a:t>Greys </a:t>
            </a:fld>
            <a:endParaRPr lang="en-ZA" sz="1400" dirty="0">
              <a:latin typeface="Arial"/>
              <a:cs typeface="Arial"/>
              <a:sym typeface="Arial"/>
            </a:endParaRPr>
          </a:p>
        </p:txBody>
      </p:sp>
      <p:sp>
        <p:nvSpPr>
          <p:cNvPr id="38" name="Text Placeholder 2"/>
          <p:cNvSpPr>
            <a:spLocks noGrp="1"/>
          </p:cNvSpPr>
          <p:nvPr>
            <p:custDataLst>
              <p:tags r:id="rId136"/>
            </p:custDataLst>
          </p:nvPr>
        </p:nvSpPr>
        <p:spPr bwMode="auto">
          <a:xfrm>
            <a:off x="4094163" y="4940300"/>
            <a:ext cx="7985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E93CFBF-5E1B-428E-9442-5CEF4A13B1D0}" type="datetime'''A''''''''''''''''d''''''di''''ng''t''''''''''o''''n'''''''''">
              <a:rPr lang="en-ZA" altLang="en-US" sz="1400">
                <a:latin typeface="Arial"/>
                <a:cs typeface="Arial"/>
                <a:sym typeface="Arial"/>
              </a:rPr>
              <a:pPr marL="0" indent="0">
                <a:spcBef>
                  <a:spcPct val="0"/>
                </a:spcBef>
                <a:spcAft>
                  <a:spcPct val="0"/>
                </a:spcAft>
                <a:buNone/>
              </a:pPr>
              <a:t>Addington</a:t>
            </a:fld>
            <a:endParaRPr lang="en-ZA" sz="1400" dirty="0">
              <a:latin typeface="Arial"/>
              <a:cs typeface="Arial"/>
              <a:sym typeface="Arial"/>
            </a:endParaRPr>
          </a:p>
        </p:txBody>
      </p:sp>
      <p:sp>
        <p:nvSpPr>
          <p:cNvPr id="21" name="Text Placeholder 2"/>
          <p:cNvSpPr>
            <a:spLocks noGrp="1"/>
          </p:cNvSpPr>
          <p:nvPr>
            <p:custDataLst>
              <p:tags r:id="rId137"/>
            </p:custDataLst>
          </p:nvPr>
        </p:nvSpPr>
        <p:spPr bwMode="auto">
          <a:xfrm>
            <a:off x="2813050" y="5203825"/>
            <a:ext cx="8493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D61D8F9-8669-41B5-86CA-2B0734A9E822}" type="datetime'''''''''S''''''te''''v''''''''''''e ''B''i''ko'''''''''''">
              <a:rPr lang="en-ZA" altLang="en-US" sz="1400">
                <a:latin typeface="Arial"/>
                <a:cs typeface="Arial"/>
                <a:sym typeface="Arial"/>
              </a:rPr>
              <a:pPr marL="0" indent="0">
                <a:spcBef>
                  <a:spcPct val="0"/>
                </a:spcBef>
                <a:spcAft>
                  <a:spcPct val="0"/>
                </a:spcAft>
                <a:buNone/>
              </a:pPr>
              <a:t>Steve Biko</a:t>
            </a:fld>
            <a:endParaRPr lang="en-ZA" sz="1400" dirty="0">
              <a:latin typeface="Arial"/>
              <a:cs typeface="Arial"/>
              <a:sym typeface="Arial"/>
            </a:endParaRPr>
          </a:p>
        </p:txBody>
      </p:sp>
      <p:sp>
        <p:nvSpPr>
          <p:cNvPr id="14" name="Text Placeholder 2"/>
          <p:cNvSpPr>
            <a:spLocks noGrp="1"/>
          </p:cNvSpPr>
          <p:nvPr>
            <p:custDataLst>
              <p:tags r:id="rId138"/>
            </p:custDataLst>
          </p:nvPr>
        </p:nvSpPr>
        <p:spPr bwMode="auto">
          <a:xfrm>
            <a:off x="2813050" y="4940300"/>
            <a:ext cx="8778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A60A95F-2C9A-4B37-A5CF-FCF8C5E54F81}" type="datetime'U''ni''''v''e''r''''''s''''''''''''''i''''''t''as'''''''''''">
              <a:rPr lang="en-ZA" altLang="en-US" sz="1400"/>
              <a:pPr marL="0" indent="0">
                <a:spcBef>
                  <a:spcPct val="0"/>
                </a:spcBef>
                <a:spcAft>
                  <a:spcPct val="0"/>
                </a:spcAft>
                <a:buNone/>
              </a:pPr>
              <a:t>Universitas</a:t>
            </a:fld>
            <a:endParaRPr lang="en-ZA" sz="1400" dirty="0">
              <a:latin typeface="Arial"/>
              <a:cs typeface="Arial"/>
              <a:sym typeface="Arial"/>
            </a:endParaRPr>
          </a:p>
        </p:txBody>
      </p:sp>
      <p:sp>
        <p:nvSpPr>
          <p:cNvPr id="13" name="Text Placeholder 2"/>
          <p:cNvSpPr>
            <a:spLocks noGrp="1"/>
          </p:cNvSpPr>
          <p:nvPr>
            <p:custDataLst>
              <p:tags r:id="rId139"/>
            </p:custDataLst>
          </p:nvPr>
        </p:nvSpPr>
        <p:spPr bwMode="auto">
          <a:xfrm>
            <a:off x="1611313" y="5203825"/>
            <a:ext cx="7985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A60FAB0-7C69-4607-BF13-A1F56C3944A3}" type="datetime'''''''''''''''Li''''''''vi''n''''g''''''s''to''''n'''''''">
              <a:rPr lang="en-ZA" altLang="en-US" sz="1400">
                <a:latin typeface="Arial"/>
                <a:cs typeface="Arial"/>
                <a:sym typeface="Arial"/>
              </a:rPr>
              <a:pPr marL="0" indent="0">
                <a:spcBef>
                  <a:spcPct val="0"/>
                </a:spcBef>
                <a:spcAft>
                  <a:spcPct val="0"/>
                </a:spcAft>
                <a:buNone/>
              </a:pPr>
              <a:t>Livingston</a:t>
            </a:fld>
            <a:endParaRPr lang="en-ZA" sz="1400" dirty="0">
              <a:latin typeface="Arial"/>
              <a:cs typeface="Arial"/>
              <a:sym typeface="Arial"/>
            </a:endParaRPr>
          </a:p>
        </p:txBody>
      </p:sp>
      <p:sp>
        <p:nvSpPr>
          <p:cNvPr id="12" name="Text Placeholder 2"/>
          <p:cNvSpPr>
            <a:spLocks noGrp="1"/>
          </p:cNvSpPr>
          <p:nvPr>
            <p:custDataLst>
              <p:tags r:id="rId140"/>
            </p:custDataLst>
          </p:nvPr>
        </p:nvSpPr>
        <p:spPr bwMode="auto">
          <a:xfrm>
            <a:off x="1611313" y="4940300"/>
            <a:ext cx="4714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306BBCC-D293-4E5A-A227-925144E5372E}" type="datetime'''''''''F''''''''''''''''r''''''''''e''''r''''''e'''''' '">
              <a:rPr lang="en-ZA" altLang="en-US" sz="1400">
                <a:latin typeface="Arial"/>
                <a:cs typeface="Arial"/>
                <a:sym typeface="Arial"/>
              </a:rPr>
              <a:pPr marL="0" indent="0">
                <a:spcBef>
                  <a:spcPct val="0"/>
                </a:spcBef>
                <a:spcAft>
                  <a:spcPct val="0"/>
                </a:spcAft>
                <a:buNone/>
              </a:pPr>
              <a:t>Frere </a:t>
            </a:fld>
            <a:endParaRPr lang="en-ZA" sz="1400" dirty="0">
              <a:latin typeface="Arial"/>
              <a:cs typeface="Arial"/>
              <a:sym typeface="Arial"/>
            </a:endParaRPr>
          </a:p>
        </p:txBody>
      </p:sp>
      <p:sp>
        <p:nvSpPr>
          <p:cNvPr id="182" name="Rectangle 181"/>
          <p:cNvSpPr/>
          <p:nvPr/>
        </p:nvSpPr>
        <p:spPr>
          <a:xfrm>
            <a:off x="250825" y="5589240"/>
            <a:ext cx="8642350" cy="86409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Source: National Audit 2017</a:t>
            </a:r>
          </a:p>
          <a:p>
            <a:r>
              <a:rPr lang="en-ZA" sz="1400" dirty="0" smtClean="0">
                <a:solidFill>
                  <a:schemeClr val="tx1"/>
                </a:solidFill>
              </a:rPr>
              <a:t>*Charlotte Maxeke Johannesburg Academic Hospital (CMJAH) did not complete the National Audit form for Radiation Oncology.  Steve Biko Academic Hospital only reported stats for 2016/17.  </a:t>
            </a:r>
          </a:p>
          <a:p>
            <a:r>
              <a:rPr lang="en-ZA" sz="1400" dirty="0" smtClean="0">
                <a:solidFill>
                  <a:schemeClr val="tx1"/>
                </a:solidFill>
              </a:rPr>
              <a:t>** Other than for facilities in W. Cape and Gauteng, stats reported here are for Clinical Oncology Depts. </a:t>
            </a:r>
            <a:endParaRPr lang="en-ZA" sz="1400" dirty="0">
              <a:solidFill>
                <a:schemeClr val="tx1"/>
              </a:solidFill>
            </a:endParaRPr>
          </a:p>
        </p:txBody>
      </p:sp>
      <p:sp>
        <p:nvSpPr>
          <p:cNvPr id="183" name="TextBox 182"/>
          <p:cNvSpPr txBox="1"/>
          <p:nvPr/>
        </p:nvSpPr>
        <p:spPr>
          <a:xfrm>
            <a:off x="2124472" y="1125538"/>
            <a:ext cx="4895056" cy="369332"/>
          </a:xfrm>
          <a:prstGeom prst="rect">
            <a:avLst/>
          </a:prstGeom>
          <a:noFill/>
        </p:spPr>
        <p:txBody>
          <a:bodyPr wrap="square" rtlCol="0">
            <a:spAutoFit/>
          </a:bodyPr>
          <a:lstStyle/>
          <a:p>
            <a:r>
              <a:rPr lang="en-ZA" b="1" dirty="0" smtClean="0"/>
              <a:t>New Patients for Clinical (Radiation**) Oncology</a:t>
            </a:r>
            <a:endParaRPr lang="en-ZA" b="1" dirty="0"/>
          </a:p>
        </p:txBody>
      </p:sp>
    </p:spTree>
    <p:extLst>
      <p:ext uri="{BB962C8B-B14F-4D97-AF65-F5344CB8AC3E}">
        <p14:creationId xmlns:p14="http://schemas.microsoft.com/office/powerpoint/2010/main" val="212513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28528439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75" name="think-cell Slide" r:id="rId139" imgW="270" imgH="270" progId="TCLayout.ActiveDocument.1">
                  <p:embed/>
                </p:oleObj>
              </mc:Choice>
              <mc:Fallback>
                <p:oleObj name="think-cell Slide" r:id="rId139" imgW="270" imgH="270" progId="TCLayout.ActiveDocument.1">
                  <p:embed/>
                  <p:pic>
                    <p:nvPicPr>
                      <p:cNvPr id="0" name=""/>
                      <p:cNvPicPr/>
                      <p:nvPr/>
                    </p:nvPicPr>
                    <p:blipFill>
                      <a:blip r:embed="rId140"/>
                      <a:stretch>
                        <a:fillRect/>
                      </a:stretch>
                    </p:blipFill>
                    <p:spPr>
                      <a:xfrm>
                        <a:off x="1588" y="1588"/>
                        <a:ext cx="1587" cy="1587"/>
                      </a:xfrm>
                      <a:prstGeom prst="rect">
                        <a:avLst/>
                      </a:prstGeom>
                    </p:spPr>
                  </p:pic>
                </p:oleObj>
              </mc:Fallback>
            </mc:AlternateContent>
          </a:graphicData>
        </a:graphic>
      </p:graphicFrame>
      <p:sp>
        <p:nvSpPr>
          <p:cNvPr id="9" name="Rectangle 8"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1400" dirty="0">
              <a:latin typeface="Arial"/>
              <a:sym typeface="+mn-lt"/>
            </a:endParaRPr>
          </a:p>
        </p:txBody>
      </p:sp>
      <p:sp>
        <p:nvSpPr>
          <p:cNvPr id="2" name="Title 1"/>
          <p:cNvSpPr>
            <a:spLocks noGrp="1"/>
          </p:cNvSpPr>
          <p:nvPr>
            <p:ph type="title"/>
          </p:nvPr>
        </p:nvSpPr>
        <p:spPr/>
        <p:txBody>
          <a:bodyPr/>
          <a:lstStyle/>
          <a:p>
            <a:r>
              <a:rPr lang="en-ZA" dirty="0" smtClean="0"/>
              <a:t>The 2017 National Audit noted an increasing demand of patients at cancer treatment centres over a 3-yr period  (ii)</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5</a:t>
            </a:fld>
            <a:endParaRPr lang="en-ZA" dirty="0"/>
          </a:p>
        </p:txBody>
      </p:sp>
      <p:cxnSp>
        <p:nvCxnSpPr>
          <p:cNvPr id="79" name="Straight Connector 78"/>
          <p:cNvCxnSpPr/>
          <p:nvPr>
            <p:custDataLst>
              <p:tags r:id="rId4"/>
            </p:custDataLst>
          </p:nvPr>
        </p:nvCxnSpPr>
        <p:spPr bwMode="auto">
          <a:xfrm flipV="1">
            <a:off x="3295650" y="2838450"/>
            <a:ext cx="1104900" cy="4476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5"/>
            </p:custDataLst>
          </p:nvPr>
        </p:nvCxnSpPr>
        <p:spPr bwMode="auto">
          <a:xfrm flipV="1">
            <a:off x="3295650" y="2085975"/>
            <a:ext cx="1104900" cy="5524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6"/>
            </p:custDataLst>
          </p:nvPr>
        </p:nvCxnSpPr>
        <p:spPr bwMode="auto">
          <a:xfrm flipV="1">
            <a:off x="3295650" y="2286000"/>
            <a:ext cx="1104900" cy="542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7"/>
            </p:custDataLst>
          </p:nvPr>
        </p:nvCxnSpPr>
        <p:spPr bwMode="auto">
          <a:xfrm flipV="1">
            <a:off x="3295650" y="2486025"/>
            <a:ext cx="1104900" cy="4476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8"/>
            </p:custDataLst>
          </p:nvPr>
        </p:nvCxnSpPr>
        <p:spPr bwMode="auto">
          <a:xfrm flipV="1">
            <a:off x="3295650" y="2724150"/>
            <a:ext cx="1104900" cy="4476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9"/>
            </p:custDataLst>
          </p:nvPr>
        </p:nvCxnSpPr>
        <p:spPr bwMode="auto">
          <a:xfrm flipV="1">
            <a:off x="3295650" y="2724150"/>
            <a:ext cx="1104900" cy="4476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10"/>
            </p:custDataLst>
          </p:nvPr>
        </p:nvCxnSpPr>
        <p:spPr bwMode="auto">
          <a:xfrm flipV="1">
            <a:off x="3295650" y="3676650"/>
            <a:ext cx="1104900" cy="3524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custDataLst>
              <p:tags r:id="rId11"/>
            </p:custDataLst>
          </p:nvPr>
        </p:nvCxnSpPr>
        <p:spPr bwMode="auto">
          <a:xfrm flipV="1">
            <a:off x="3295650" y="2924175"/>
            <a:ext cx="1104900" cy="4095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12"/>
            </p:custDataLst>
          </p:nvPr>
        </p:nvCxnSpPr>
        <p:spPr bwMode="auto">
          <a:xfrm>
            <a:off x="5791200" y="4095750"/>
            <a:ext cx="1104900"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3"/>
            </p:custDataLst>
          </p:nvPr>
        </p:nvCxnSpPr>
        <p:spPr bwMode="auto">
          <a:xfrm>
            <a:off x="5791200" y="3676650"/>
            <a:ext cx="1104900"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14"/>
            </p:custDataLst>
          </p:nvPr>
        </p:nvCxnSpPr>
        <p:spPr bwMode="auto">
          <a:xfrm>
            <a:off x="5791200" y="2724150"/>
            <a:ext cx="1104900" cy="190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15"/>
            </p:custDataLst>
          </p:nvPr>
        </p:nvCxnSpPr>
        <p:spPr bwMode="auto">
          <a:xfrm flipV="1">
            <a:off x="3295650" y="4095750"/>
            <a:ext cx="1104900" cy="3524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6"/>
            </p:custDataLst>
          </p:nvPr>
        </p:nvCxnSpPr>
        <p:spPr bwMode="auto">
          <a:xfrm flipV="1">
            <a:off x="3295650" y="3371850"/>
            <a:ext cx="1104900" cy="3714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7"/>
            </p:custDataLst>
          </p:nvPr>
        </p:nvCxnSpPr>
        <p:spPr bwMode="auto">
          <a:xfrm>
            <a:off x="5791200" y="3533775"/>
            <a:ext cx="11049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18"/>
            </p:custDataLst>
          </p:nvPr>
        </p:nvCxnSpPr>
        <p:spPr bwMode="auto">
          <a:xfrm flipV="1">
            <a:off x="5791200" y="1981200"/>
            <a:ext cx="1104900" cy="1047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19"/>
            </p:custDataLst>
          </p:nvPr>
        </p:nvCxnSpPr>
        <p:spPr bwMode="auto">
          <a:xfrm flipV="1">
            <a:off x="5791200" y="2171700"/>
            <a:ext cx="1104900" cy="1143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20"/>
            </p:custDataLst>
          </p:nvPr>
        </p:nvCxnSpPr>
        <p:spPr bwMode="auto">
          <a:xfrm flipV="1">
            <a:off x="5791200" y="2400300"/>
            <a:ext cx="1104900" cy="857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21"/>
            </p:custDataLst>
          </p:nvPr>
        </p:nvCxnSpPr>
        <p:spPr bwMode="auto">
          <a:xfrm flipV="1">
            <a:off x="5791200" y="3362325"/>
            <a:ext cx="1104900"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22"/>
            </p:custDataLst>
          </p:nvPr>
        </p:nvCxnSpPr>
        <p:spPr bwMode="auto">
          <a:xfrm flipV="1">
            <a:off x="5791200" y="2600325"/>
            <a:ext cx="1104900" cy="1238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23"/>
            </p:custDataLst>
          </p:nvPr>
        </p:nvCxnSpPr>
        <p:spPr bwMode="auto">
          <a:xfrm>
            <a:off x="5791200" y="2838450"/>
            <a:ext cx="1104900"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24"/>
            </p:custDataLst>
          </p:nvPr>
        </p:nvCxnSpPr>
        <p:spPr bwMode="auto">
          <a:xfrm flipV="1">
            <a:off x="3295650" y="3533775"/>
            <a:ext cx="1104900" cy="3714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custDataLst>
              <p:tags r:id="rId25"/>
            </p:custDataLst>
          </p:nvPr>
        </p:nvCxnSpPr>
        <p:spPr bwMode="auto">
          <a:xfrm>
            <a:off x="5791200" y="2924175"/>
            <a:ext cx="1104900"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p:cNvGraphicFramePr>
          <p:nvPr>
            <p:custDataLst>
              <p:tags r:id="rId26"/>
            </p:custDataLst>
            <p:extLst>
              <p:ext uri="{D42A27DB-BD31-4B8C-83A1-F6EECF244321}">
                <p14:modId xmlns:p14="http://schemas.microsoft.com/office/powerpoint/2010/main" val="4004267867"/>
              </p:ext>
            </p:extLst>
          </p:nvPr>
        </p:nvGraphicFramePr>
        <p:xfrm>
          <a:off x="457199" y="1219200"/>
          <a:ext cx="8486874" cy="3543210"/>
        </p:xfrm>
        <a:graphic>
          <a:graphicData uri="http://schemas.openxmlformats.org/presentationml/2006/ole">
            <mc:AlternateContent xmlns:mc="http://schemas.openxmlformats.org/markup-compatibility/2006">
              <mc:Choice xmlns:v="urn:schemas-microsoft-com:vml" Requires="v">
                <p:oleObj spid="_x0000_s62576" name="Chart" r:id="rId141" imgW="8486874" imgH="3543210" progId="MSGraph.Chart.8">
                  <p:embed followColorScheme="full"/>
                </p:oleObj>
              </mc:Choice>
              <mc:Fallback>
                <p:oleObj name="Chart" r:id="rId141" imgW="8486874" imgH="3543210" progId="MSGraph.Chart.8">
                  <p:embed followColorScheme="full"/>
                  <p:pic>
                    <p:nvPicPr>
                      <p:cNvPr id="0" name=""/>
                      <p:cNvPicPr/>
                      <p:nvPr/>
                    </p:nvPicPr>
                    <p:blipFill>
                      <a:blip r:embed="rId142"/>
                      <a:stretch>
                        <a:fillRect/>
                      </a:stretch>
                    </p:blipFill>
                    <p:spPr>
                      <a:xfrm>
                        <a:off x="457199" y="1219200"/>
                        <a:ext cx="8486874" cy="3543210"/>
                      </a:xfrm>
                      <a:prstGeom prst="rect">
                        <a:avLst/>
                      </a:prstGeom>
                    </p:spPr>
                  </p:pic>
                </p:oleObj>
              </mc:Fallback>
            </mc:AlternateContent>
          </a:graphicData>
        </a:graphic>
      </p:graphicFrame>
      <p:cxnSp>
        <p:nvCxnSpPr>
          <p:cNvPr id="153" name="Straight Connector 152"/>
          <p:cNvCxnSpPr/>
          <p:nvPr>
            <p:custDataLst>
              <p:tags r:id="rId27"/>
            </p:custDataLst>
          </p:nvPr>
        </p:nvCxnSpPr>
        <p:spPr bwMode="auto">
          <a:xfrm>
            <a:off x="8286750" y="4105275"/>
            <a:ext cx="0" cy="3381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28"/>
            </p:custDataLst>
          </p:nvPr>
        </p:nvCxnSpPr>
        <p:spPr bwMode="auto">
          <a:xfrm>
            <a:off x="6896100" y="4105275"/>
            <a:ext cx="0" cy="3381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29"/>
            </p:custDataLst>
          </p:nvPr>
        </p:nvCxnSpPr>
        <p:spPr bwMode="auto">
          <a:xfrm>
            <a:off x="8286750" y="3686175"/>
            <a:ext cx="0" cy="4191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30"/>
            </p:custDataLst>
          </p:nvPr>
        </p:nvCxnSpPr>
        <p:spPr bwMode="auto">
          <a:xfrm>
            <a:off x="6896100" y="410527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31"/>
            </p:custDataLst>
          </p:nvPr>
        </p:nvCxnSpPr>
        <p:spPr bwMode="auto">
          <a:xfrm>
            <a:off x="6896100" y="3686175"/>
            <a:ext cx="0" cy="4191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32"/>
            </p:custDataLst>
          </p:nvPr>
        </p:nvCxnSpPr>
        <p:spPr bwMode="auto">
          <a:xfrm>
            <a:off x="6896100" y="368617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custDataLst>
              <p:tags r:id="rId33"/>
            </p:custDataLst>
          </p:nvPr>
        </p:nvCxnSpPr>
        <p:spPr bwMode="auto">
          <a:xfrm>
            <a:off x="6896100" y="3533775"/>
            <a:ext cx="0" cy="152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custDataLst>
              <p:tags r:id="rId34"/>
            </p:custDataLst>
          </p:nvPr>
        </p:nvCxnSpPr>
        <p:spPr bwMode="auto">
          <a:xfrm>
            <a:off x="8286750" y="3533775"/>
            <a:ext cx="0" cy="152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custDataLst>
              <p:tags r:id="rId35"/>
            </p:custDataLst>
          </p:nvPr>
        </p:nvCxnSpPr>
        <p:spPr bwMode="auto">
          <a:xfrm>
            <a:off x="6896100" y="353377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custDataLst>
              <p:tags r:id="rId36"/>
            </p:custDataLst>
          </p:nvPr>
        </p:nvCxnSpPr>
        <p:spPr bwMode="auto">
          <a:xfrm>
            <a:off x="8286750" y="3362325"/>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37"/>
            </p:custDataLst>
          </p:nvPr>
        </p:nvCxnSpPr>
        <p:spPr bwMode="auto">
          <a:xfrm>
            <a:off x="6896100" y="3362325"/>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38"/>
            </p:custDataLst>
          </p:nvPr>
        </p:nvCxnSpPr>
        <p:spPr bwMode="auto">
          <a:xfrm>
            <a:off x="6896100" y="2933700"/>
            <a:ext cx="0" cy="4286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39"/>
            </p:custDataLst>
          </p:nvPr>
        </p:nvCxnSpPr>
        <p:spPr bwMode="auto">
          <a:xfrm>
            <a:off x="8286750" y="2933700"/>
            <a:ext cx="0" cy="4286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40"/>
            </p:custDataLst>
          </p:nvPr>
        </p:nvCxnSpPr>
        <p:spPr bwMode="auto">
          <a:xfrm>
            <a:off x="6896100" y="336232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custDataLst>
              <p:tags r:id="rId41"/>
            </p:custDataLst>
          </p:nvPr>
        </p:nvCxnSpPr>
        <p:spPr bwMode="auto">
          <a:xfrm>
            <a:off x="8286750" y="2847975"/>
            <a:ext cx="0" cy="857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custDataLst>
              <p:tags r:id="rId42"/>
            </p:custDataLst>
          </p:nvPr>
        </p:nvCxnSpPr>
        <p:spPr bwMode="auto">
          <a:xfrm>
            <a:off x="6896100" y="2847975"/>
            <a:ext cx="0" cy="857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custDataLst>
              <p:tags r:id="rId43"/>
            </p:custDataLst>
          </p:nvPr>
        </p:nvCxnSpPr>
        <p:spPr bwMode="auto">
          <a:xfrm>
            <a:off x="6896100" y="293370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custDataLst>
              <p:tags r:id="rId44"/>
            </p:custDataLst>
          </p:nvPr>
        </p:nvCxnSpPr>
        <p:spPr bwMode="auto">
          <a:xfrm>
            <a:off x="8286750" y="2743200"/>
            <a:ext cx="0" cy="1047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custDataLst>
              <p:tags r:id="rId45"/>
            </p:custDataLst>
          </p:nvPr>
        </p:nvCxnSpPr>
        <p:spPr bwMode="auto">
          <a:xfrm>
            <a:off x="6896100" y="2743200"/>
            <a:ext cx="0" cy="1047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46"/>
            </p:custDataLst>
          </p:nvPr>
        </p:nvCxnSpPr>
        <p:spPr bwMode="auto">
          <a:xfrm>
            <a:off x="6896100" y="284797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custDataLst>
              <p:tags r:id="rId47"/>
            </p:custDataLst>
          </p:nvPr>
        </p:nvCxnSpPr>
        <p:spPr bwMode="auto">
          <a:xfrm>
            <a:off x="8286750" y="2600325"/>
            <a:ext cx="0" cy="1428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custDataLst>
              <p:tags r:id="rId48"/>
            </p:custDataLst>
          </p:nvPr>
        </p:nvCxnSpPr>
        <p:spPr bwMode="auto">
          <a:xfrm>
            <a:off x="6896100" y="2600325"/>
            <a:ext cx="0" cy="1428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custDataLst>
              <p:tags r:id="rId49"/>
            </p:custDataLst>
          </p:nvPr>
        </p:nvCxnSpPr>
        <p:spPr bwMode="auto">
          <a:xfrm>
            <a:off x="6896100" y="274320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0"/>
            </p:custDataLst>
          </p:nvPr>
        </p:nvCxnSpPr>
        <p:spPr bwMode="auto">
          <a:xfrm>
            <a:off x="8286750" y="2400300"/>
            <a:ext cx="0" cy="2000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custDataLst>
              <p:tags r:id="rId51"/>
            </p:custDataLst>
          </p:nvPr>
        </p:nvCxnSpPr>
        <p:spPr bwMode="auto">
          <a:xfrm>
            <a:off x="6896100" y="2400300"/>
            <a:ext cx="0" cy="2000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52"/>
            </p:custDataLst>
          </p:nvPr>
        </p:nvCxnSpPr>
        <p:spPr bwMode="auto">
          <a:xfrm>
            <a:off x="6896100" y="260032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53"/>
            </p:custDataLst>
          </p:nvPr>
        </p:nvCxnSpPr>
        <p:spPr bwMode="auto">
          <a:xfrm>
            <a:off x="8286750" y="2171700"/>
            <a:ext cx="0" cy="2286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custDataLst>
              <p:tags r:id="rId54"/>
            </p:custDataLst>
          </p:nvPr>
        </p:nvCxnSpPr>
        <p:spPr bwMode="auto">
          <a:xfrm>
            <a:off x="6896100" y="240030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custDataLst>
              <p:tags r:id="rId55"/>
            </p:custDataLst>
          </p:nvPr>
        </p:nvCxnSpPr>
        <p:spPr bwMode="auto">
          <a:xfrm>
            <a:off x="6896100" y="2171700"/>
            <a:ext cx="0" cy="2286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1" name="Rectangle 180"/>
          <p:cNvSpPr/>
          <p:nvPr>
            <p:custDataLst>
              <p:tags r:id="rId56"/>
            </p:custDataLst>
          </p:nvPr>
        </p:nvSpPr>
        <p:spPr bwMode="auto">
          <a:xfrm>
            <a:off x="6896100" y="1981200"/>
            <a:ext cx="1390650" cy="1905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6" name="Straight Connector 125"/>
          <p:cNvCxnSpPr/>
          <p:nvPr>
            <p:custDataLst>
              <p:tags r:id="rId57"/>
            </p:custDataLst>
          </p:nvPr>
        </p:nvCxnSpPr>
        <p:spPr bwMode="auto">
          <a:xfrm>
            <a:off x="5791200" y="4095750"/>
            <a:ext cx="0" cy="34766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custDataLst>
              <p:tags r:id="rId58"/>
            </p:custDataLst>
          </p:nvPr>
        </p:nvCxnSpPr>
        <p:spPr bwMode="auto">
          <a:xfrm>
            <a:off x="4400550" y="4095750"/>
            <a:ext cx="0" cy="34766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custDataLst>
              <p:tags r:id="rId59"/>
            </p:custDataLst>
          </p:nvPr>
        </p:nvCxnSpPr>
        <p:spPr bwMode="auto">
          <a:xfrm>
            <a:off x="5791200" y="3676650"/>
            <a:ext cx="0" cy="4191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custDataLst>
              <p:tags r:id="rId60"/>
            </p:custDataLst>
          </p:nvPr>
        </p:nvCxnSpPr>
        <p:spPr bwMode="auto">
          <a:xfrm>
            <a:off x="4400550" y="3676650"/>
            <a:ext cx="0" cy="4191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custDataLst>
              <p:tags r:id="rId61"/>
            </p:custDataLst>
          </p:nvPr>
        </p:nvCxnSpPr>
        <p:spPr bwMode="auto">
          <a:xfrm>
            <a:off x="4400550" y="409575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custDataLst>
              <p:tags r:id="rId62"/>
            </p:custDataLst>
          </p:nvPr>
        </p:nvCxnSpPr>
        <p:spPr bwMode="auto">
          <a:xfrm>
            <a:off x="5791200" y="3533775"/>
            <a:ext cx="0" cy="1428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custDataLst>
              <p:tags r:id="rId63"/>
            </p:custDataLst>
          </p:nvPr>
        </p:nvCxnSpPr>
        <p:spPr bwMode="auto">
          <a:xfrm>
            <a:off x="4400550" y="3533775"/>
            <a:ext cx="0" cy="1428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custDataLst>
              <p:tags r:id="rId64"/>
            </p:custDataLst>
          </p:nvPr>
        </p:nvCxnSpPr>
        <p:spPr bwMode="auto">
          <a:xfrm>
            <a:off x="4400550" y="367665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custDataLst>
              <p:tags r:id="rId65"/>
            </p:custDataLst>
          </p:nvPr>
        </p:nvCxnSpPr>
        <p:spPr bwMode="auto">
          <a:xfrm>
            <a:off x="4400550" y="3371850"/>
            <a:ext cx="0" cy="1619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custDataLst>
              <p:tags r:id="rId66"/>
            </p:custDataLst>
          </p:nvPr>
        </p:nvCxnSpPr>
        <p:spPr bwMode="auto">
          <a:xfrm>
            <a:off x="5791200" y="3371850"/>
            <a:ext cx="0" cy="1619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custDataLst>
              <p:tags r:id="rId67"/>
            </p:custDataLst>
          </p:nvPr>
        </p:nvCxnSpPr>
        <p:spPr bwMode="auto">
          <a:xfrm>
            <a:off x="4400550" y="353377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custDataLst>
              <p:tags r:id="rId68"/>
            </p:custDataLst>
          </p:nvPr>
        </p:nvCxnSpPr>
        <p:spPr bwMode="auto">
          <a:xfrm>
            <a:off x="5791200" y="2924175"/>
            <a:ext cx="0" cy="4476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custDataLst>
              <p:tags r:id="rId69"/>
            </p:custDataLst>
          </p:nvPr>
        </p:nvCxnSpPr>
        <p:spPr bwMode="auto">
          <a:xfrm>
            <a:off x="4400550" y="2924175"/>
            <a:ext cx="0" cy="4476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custDataLst>
              <p:tags r:id="rId70"/>
            </p:custDataLst>
          </p:nvPr>
        </p:nvCxnSpPr>
        <p:spPr bwMode="auto">
          <a:xfrm>
            <a:off x="4400550" y="337185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custDataLst>
              <p:tags r:id="rId71"/>
            </p:custDataLst>
          </p:nvPr>
        </p:nvCxnSpPr>
        <p:spPr bwMode="auto">
          <a:xfrm>
            <a:off x="4400550" y="292417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custDataLst>
              <p:tags r:id="rId72"/>
            </p:custDataLst>
          </p:nvPr>
        </p:nvCxnSpPr>
        <p:spPr bwMode="auto">
          <a:xfrm>
            <a:off x="5791200" y="2838450"/>
            <a:ext cx="0" cy="857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custDataLst>
              <p:tags r:id="rId73"/>
            </p:custDataLst>
          </p:nvPr>
        </p:nvCxnSpPr>
        <p:spPr bwMode="auto">
          <a:xfrm>
            <a:off x="4400550" y="2838450"/>
            <a:ext cx="0" cy="857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74"/>
            </p:custDataLst>
          </p:nvPr>
        </p:nvCxnSpPr>
        <p:spPr bwMode="auto">
          <a:xfrm>
            <a:off x="4400550" y="2724150"/>
            <a:ext cx="0" cy="1143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custDataLst>
              <p:tags r:id="rId75"/>
            </p:custDataLst>
          </p:nvPr>
        </p:nvCxnSpPr>
        <p:spPr bwMode="auto">
          <a:xfrm>
            <a:off x="4400550" y="283845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custDataLst>
              <p:tags r:id="rId76"/>
            </p:custDataLst>
          </p:nvPr>
        </p:nvCxnSpPr>
        <p:spPr bwMode="auto">
          <a:xfrm>
            <a:off x="5791200" y="2724150"/>
            <a:ext cx="0" cy="1143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custDataLst>
              <p:tags r:id="rId77"/>
            </p:custDataLst>
          </p:nvPr>
        </p:nvCxnSpPr>
        <p:spPr bwMode="auto">
          <a:xfrm>
            <a:off x="5791200" y="2486025"/>
            <a:ext cx="0" cy="2381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78"/>
            </p:custDataLst>
          </p:nvPr>
        </p:nvCxnSpPr>
        <p:spPr bwMode="auto">
          <a:xfrm>
            <a:off x="4400550" y="2486025"/>
            <a:ext cx="0" cy="2381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custDataLst>
              <p:tags r:id="rId79"/>
            </p:custDataLst>
          </p:nvPr>
        </p:nvCxnSpPr>
        <p:spPr bwMode="auto">
          <a:xfrm>
            <a:off x="4400550" y="272415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80"/>
            </p:custDataLst>
          </p:nvPr>
        </p:nvCxnSpPr>
        <p:spPr bwMode="auto">
          <a:xfrm>
            <a:off x="5791200" y="2286000"/>
            <a:ext cx="0" cy="2000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81"/>
            </p:custDataLst>
          </p:nvPr>
        </p:nvCxnSpPr>
        <p:spPr bwMode="auto">
          <a:xfrm>
            <a:off x="4400550" y="248602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82"/>
            </p:custDataLst>
          </p:nvPr>
        </p:nvCxnSpPr>
        <p:spPr bwMode="auto">
          <a:xfrm>
            <a:off x="4400550" y="2286000"/>
            <a:ext cx="0" cy="2000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1" name="Rectangle 150"/>
          <p:cNvSpPr/>
          <p:nvPr>
            <p:custDataLst>
              <p:tags r:id="rId83"/>
            </p:custDataLst>
          </p:nvPr>
        </p:nvSpPr>
        <p:spPr bwMode="auto">
          <a:xfrm>
            <a:off x="4400550" y="2085975"/>
            <a:ext cx="1390650" cy="200025"/>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2" name="Straight Connector 21"/>
          <p:cNvCxnSpPr/>
          <p:nvPr>
            <p:custDataLst>
              <p:tags r:id="rId84"/>
            </p:custDataLst>
          </p:nvPr>
        </p:nvCxnSpPr>
        <p:spPr bwMode="auto">
          <a:xfrm>
            <a:off x="1905000" y="4029075"/>
            <a:ext cx="0" cy="4143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custDataLst>
              <p:tags r:id="rId85"/>
            </p:custDataLst>
          </p:nvPr>
        </p:nvCxnSpPr>
        <p:spPr bwMode="auto">
          <a:xfrm>
            <a:off x="3295650" y="4029075"/>
            <a:ext cx="0" cy="4143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custDataLst>
              <p:tags r:id="rId86"/>
            </p:custDataLst>
          </p:nvPr>
        </p:nvCxnSpPr>
        <p:spPr bwMode="auto">
          <a:xfrm>
            <a:off x="1905000" y="3905250"/>
            <a:ext cx="0" cy="1238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custDataLst>
              <p:tags r:id="rId87"/>
            </p:custDataLst>
          </p:nvPr>
        </p:nvCxnSpPr>
        <p:spPr bwMode="auto">
          <a:xfrm>
            <a:off x="3295650" y="3905250"/>
            <a:ext cx="0" cy="1238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custDataLst>
              <p:tags r:id="rId88"/>
            </p:custDataLst>
          </p:nvPr>
        </p:nvCxnSpPr>
        <p:spPr bwMode="auto">
          <a:xfrm>
            <a:off x="1905000" y="402907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89"/>
            </p:custDataLst>
          </p:nvPr>
        </p:nvCxnSpPr>
        <p:spPr bwMode="auto">
          <a:xfrm>
            <a:off x="3295650" y="3743325"/>
            <a:ext cx="0" cy="1619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custDataLst>
              <p:tags r:id="rId90"/>
            </p:custDataLst>
          </p:nvPr>
        </p:nvCxnSpPr>
        <p:spPr bwMode="auto">
          <a:xfrm>
            <a:off x="1905000" y="3743325"/>
            <a:ext cx="0" cy="1619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custDataLst>
              <p:tags r:id="rId91"/>
            </p:custDataLst>
          </p:nvPr>
        </p:nvCxnSpPr>
        <p:spPr bwMode="auto">
          <a:xfrm>
            <a:off x="1905000" y="390525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custDataLst>
              <p:tags r:id="rId92"/>
            </p:custDataLst>
          </p:nvPr>
        </p:nvCxnSpPr>
        <p:spPr bwMode="auto">
          <a:xfrm>
            <a:off x="3295650" y="3333750"/>
            <a:ext cx="0" cy="4095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custDataLst>
              <p:tags r:id="rId93"/>
            </p:custDataLst>
          </p:nvPr>
        </p:nvCxnSpPr>
        <p:spPr bwMode="auto">
          <a:xfrm>
            <a:off x="1905000" y="3333750"/>
            <a:ext cx="0" cy="4095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custDataLst>
              <p:tags r:id="rId94"/>
            </p:custDataLst>
          </p:nvPr>
        </p:nvCxnSpPr>
        <p:spPr bwMode="auto">
          <a:xfrm>
            <a:off x="1905000" y="374332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custDataLst>
              <p:tags r:id="rId95"/>
            </p:custDataLst>
          </p:nvPr>
        </p:nvCxnSpPr>
        <p:spPr bwMode="auto">
          <a:xfrm>
            <a:off x="3295650" y="3286125"/>
            <a:ext cx="0" cy="476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custDataLst>
              <p:tags r:id="rId96"/>
            </p:custDataLst>
          </p:nvPr>
        </p:nvCxnSpPr>
        <p:spPr bwMode="auto">
          <a:xfrm>
            <a:off x="1905000" y="3286125"/>
            <a:ext cx="0" cy="476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custDataLst>
              <p:tags r:id="rId97"/>
            </p:custDataLst>
          </p:nvPr>
        </p:nvCxnSpPr>
        <p:spPr bwMode="auto">
          <a:xfrm>
            <a:off x="1905000" y="333375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custDataLst>
              <p:tags r:id="rId98"/>
            </p:custDataLst>
          </p:nvPr>
        </p:nvCxnSpPr>
        <p:spPr bwMode="auto">
          <a:xfrm>
            <a:off x="1905000" y="328612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custDataLst>
              <p:tags r:id="rId99"/>
            </p:custDataLst>
          </p:nvPr>
        </p:nvCxnSpPr>
        <p:spPr bwMode="auto">
          <a:xfrm>
            <a:off x="3295650" y="3171825"/>
            <a:ext cx="0" cy="1143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100"/>
            </p:custDataLst>
          </p:nvPr>
        </p:nvCxnSpPr>
        <p:spPr bwMode="auto">
          <a:xfrm>
            <a:off x="1905000" y="3171825"/>
            <a:ext cx="0" cy="1143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custDataLst>
              <p:tags r:id="rId101"/>
            </p:custDataLst>
          </p:nvPr>
        </p:nvCxnSpPr>
        <p:spPr bwMode="auto">
          <a:xfrm>
            <a:off x="3295650" y="2933700"/>
            <a:ext cx="0" cy="2381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custDataLst>
              <p:tags r:id="rId102"/>
            </p:custDataLst>
          </p:nvPr>
        </p:nvCxnSpPr>
        <p:spPr bwMode="auto">
          <a:xfrm>
            <a:off x="1905000" y="2933700"/>
            <a:ext cx="0" cy="2381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custDataLst>
              <p:tags r:id="rId103"/>
            </p:custDataLst>
          </p:nvPr>
        </p:nvCxnSpPr>
        <p:spPr bwMode="auto">
          <a:xfrm>
            <a:off x="1905000" y="3171825"/>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custDataLst>
              <p:tags r:id="rId104"/>
            </p:custDataLst>
          </p:nvPr>
        </p:nvCxnSpPr>
        <p:spPr bwMode="auto">
          <a:xfrm>
            <a:off x="3295650" y="2828925"/>
            <a:ext cx="0" cy="1047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custDataLst>
              <p:tags r:id="rId105"/>
            </p:custDataLst>
          </p:nvPr>
        </p:nvCxnSpPr>
        <p:spPr bwMode="auto">
          <a:xfrm>
            <a:off x="1905000" y="2828925"/>
            <a:ext cx="0" cy="1047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custDataLst>
              <p:tags r:id="rId106"/>
            </p:custDataLst>
          </p:nvPr>
        </p:nvCxnSpPr>
        <p:spPr bwMode="auto">
          <a:xfrm>
            <a:off x="1905000" y="2933700"/>
            <a:ext cx="1390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4" name="Rectangle 123"/>
          <p:cNvSpPr/>
          <p:nvPr>
            <p:custDataLst>
              <p:tags r:id="rId107"/>
            </p:custDataLst>
          </p:nvPr>
        </p:nvSpPr>
        <p:spPr bwMode="auto">
          <a:xfrm>
            <a:off x="1905000" y="2638425"/>
            <a:ext cx="1390650" cy="19050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 Placeholder 2"/>
          <p:cNvSpPr>
            <a:spLocks noGrp="1"/>
          </p:cNvSpPr>
          <p:nvPr>
            <p:custDataLst>
              <p:tags r:id="rId108"/>
            </p:custDataLst>
          </p:nvPr>
        </p:nvSpPr>
        <p:spPr bwMode="auto">
          <a:xfrm>
            <a:off x="4770438" y="4551363"/>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8AFA7CF-6696-4BEF-B2FF-787DF04FF555}" type="datetime'''2''''''''''''''''''''''''0''14''/''1''''''''5'''''''''">
              <a:rPr lang="en-ZA" altLang="en-US" sz="1400"/>
              <a:pPr/>
              <a:t>2014/15</a:t>
            </a:fld>
            <a:endParaRPr lang="en-ZA" sz="1400" dirty="0">
              <a:latin typeface="Arial"/>
              <a:cs typeface="Arial"/>
              <a:sym typeface="Arial"/>
            </a:endParaRPr>
          </a:p>
        </p:txBody>
      </p:sp>
      <p:sp>
        <p:nvSpPr>
          <p:cNvPr id="96" name="Text Placeholder 2"/>
          <p:cNvSpPr>
            <a:spLocks noGrp="1"/>
          </p:cNvSpPr>
          <p:nvPr>
            <p:custDataLst>
              <p:tags r:id="rId109"/>
            </p:custDataLst>
          </p:nvPr>
        </p:nvSpPr>
        <p:spPr bwMode="auto">
          <a:xfrm flipV="1">
            <a:off x="217488" y="1349375"/>
            <a:ext cx="212725" cy="33115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ZA" altLang="en-US" sz="1400" dirty="0" smtClean="0">
                <a:latin typeface="Arial"/>
                <a:cs typeface="Arial"/>
                <a:sym typeface="Arial"/>
              </a:rPr>
              <a:t>Follow-up Patients for Radiation Oncology</a:t>
            </a:r>
            <a:endParaRPr lang="en-ZA" sz="1400" dirty="0">
              <a:latin typeface="Arial"/>
              <a:cs typeface="Arial"/>
              <a:sym typeface="Arial"/>
            </a:endParaRPr>
          </a:p>
        </p:txBody>
      </p:sp>
      <p:sp>
        <p:nvSpPr>
          <p:cNvPr id="20" name="Text Placeholder 2"/>
          <p:cNvSpPr>
            <a:spLocks noGrp="1"/>
          </p:cNvSpPr>
          <p:nvPr>
            <p:custDataLst>
              <p:tags r:id="rId110"/>
            </p:custDataLst>
          </p:nvPr>
        </p:nvSpPr>
        <p:spPr bwMode="auto">
          <a:xfrm>
            <a:off x="7231063" y="4551363"/>
            <a:ext cx="72231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AC73772-2E65-421D-B671-A786B69480E4}" type="datetime'''2''''''''''''''''01''''''''5/''''1''''''''''''''''''''6''*'">
              <a:rPr lang="en-ZA" altLang="en-US" sz="1400"/>
              <a:pPr/>
              <a:t>2015/16*</a:t>
            </a:fld>
            <a:endParaRPr lang="en-ZA" sz="1400" dirty="0">
              <a:latin typeface="Arial"/>
              <a:cs typeface="Arial"/>
              <a:sym typeface="Arial"/>
            </a:endParaRPr>
          </a:p>
        </p:txBody>
      </p:sp>
      <p:sp>
        <p:nvSpPr>
          <p:cNvPr id="17" name="Text Placeholder 2"/>
          <p:cNvSpPr>
            <a:spLocks noGrp="1"/>
          </p:cNvSpPr>
          <p:nvPr>
            <p:custDataLst>
              <p:tags r:id="rId111"/>
            </p:custDataLst>
          </p:nvPr>
        </p:nvSpPr>
        <p:spPr bwMode="gray">
          <a:xfrm>
            <a:off x="7246938" y="1743075"/>
            <a:ext cx="6905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3027A89-CF99-4640-8888-2C13904AC790}" type="datetime'''''''''''''2''''''''''''1''''''''''''4'' ''''0''''1''''7'">
              <a:rPr lang="en-ZA" altLang="en-US" sz="1400"/>
              <a:pPr/>
              <a:t>214 017</a:t>
            </a:fld>
            <a:endParaRPr lang="en-ZA" sz="1400" dirty="0">
              <a:latin typeface="Arial"/>
              <a:cs typeface="Arial"/>
              <a:sym typeface="Arial"/>
            </a:endParaRPr>
          </a:p>
        </p:txBody>
      </p:sp>
      <p:sp>
        <p:nvSpPr>
          <p:cNvPr id="16" name="Text Placeholder 2"/>
          <p:cNvSpPr>
            <a:spLocks noGrp="1"/>
          </p:cNvSpPr>
          <p:nvPr>
            <p:custDataLst>
              <p:tags r:id="rId112"/>
            </p:custDataLst>
          </p:nvPr>
        </p:nvSpPr>
        <p:spPr bwMode="gray">
          <a:xfrm>
            <a:off x="4751388" y="1847850"/>
            <a:ext cx="6905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1709B8A-8107-4719-95FE-9B4944310E0B}" type="datetime'''''''''''''''''20''''''''''4'''' ''''''''''9''''02'''">
              <a:rPr lang="en-ZA" altLang="en-US" sz="1400"/>
              <a:pPr/>
              <a:t>204 902</a:t>
            </a:fld>
            <a:endParaRPr lang="en-ZA" sz="1400" dirty="0">
              <a:latin typeface="Arial"/>
              <a:cs typeface="Arial"/>
              <a:sym typeface="Arial"/>
            </a:endParaRPr>
          </a:p>
        </p:txBody>
      </p:sp>
      <p:sp>
        <p:nvSpPr>
          <p:cNvPr id="8" name="Text Placeholder 2"/>
          <p:cNvSpPr>
            <a:spLocks noGrp="1"/>
          </p:cNvSpPr>
          <p:nvPr>
            <p:custDataLst>
              <p:tags r:id="rId113"/>
            </p:custDataLst>
          </p:nvPr>
        </p:nvSpPr>
        <p:spPr bwMode="auto">
          <a:xfrm>
            <a:off x="2274888" y="4551363"/>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F3E05DE-2C29-4696-A453-6EE0DC1A0665}" type="datetime'''''''''201''''''3''''''''''''''/1''''''''''''4'''''''">
              <a:rPr lang="en-ZA" altLang="en-US" sz="1400"/>
              <a:pPr/>
              <a:t>2013/14</a:t>
            </a:fld>
            <a:endParaRPr lang="en-ZA" sz="1400" dirty="0">
              <a:latin typeface="Arial"/>
              <a:cs typeface="Arial"/>
              <a:sym typeface="Arial"/>
            </a:endParaRPr>
          </a:p>
        </p:txBody>
      </p:sp>
      <p:sp>
        <p:nvSpPr>
          <p:cNvPr id="15" name="Text Placeholder 2"/>
          <p:cNvSpPr>
            <a:spLocks noGrp="1"/>
          </p:cNvSpPr>
          <p:nvPr>
            <p:custDataLst>
              <p:tags r:id="rId114"/>
            </p:custDataLst>
          </p:nvPr>
        </p:nvSpPr>
        <p:spPr bwMode="gray">
          <a:xfrm>
            <a:off x="2255838" y="2400300"/>
            <a:ext cx="6905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56E56C8-A592-49B2-92EB-4847522DF8B7}" type="datetime'1''''''''''''''''''''''''56'''''''' ''7''''''''''''''0''''8'">
              <a:rPr lang="en-ZA" altLang="en-US" sz="1400"/>
              <a:pPr/>
              <a:t>156 708</a:t>
            </a:fld>
            <a:endParaRPr lang="en-ZA" sz="1400" dirty="0">
              <a:latin typeface="Arial"/>
              <a:cs typeface="Arial"/>
              <a:sym typeface="Arial"/>
            </a:endParaRPr>
          </a:p>
        </p:txBody>
      </p:sp>
      <p:sp>
        <p:nvSpPr>
          <p:cNvPr id="97" name="Rectangle 96"/>
          <p:cNvSpPr/>
          <p:nvPr>
            <p:custDataLst>
              <p:tags r:id="rId115"/>
            </p:custDataLst>
          </p:nvPr>
        </p:nvSpPr>
        <p:spPr bwMode="auto">
          <a:xfrm>
            <a:off x="1238250" y="4868863"/>
            <a:ext cx="7448550" cy="619125"/>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2" name="Rectangle 71"/>
          <p:cNvSpPr/>
          <p:nvPr>
            <p:custDataLst>
              <p:tags r:id="rId116"/>
            </p:custDataLst>
          </p:nvPr>
        </p:nvSpPr>
        <p:spPr bwMode="auto">
          <a:xfrm>
            <a:off x="7516813" y="4945063"/>
            <a:ext cx="250825" cy="187325"/>
          </a:xfrm>
          <a:prstGeom prst="rect">
            <a:avLst/>
          </a:prstGeom>
          <a:pattFill prst="wdUpDiag">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ectangle 70"/>
          <p:cNvSpPr/>
          <p:nvPr>
            <p:custDataLst>
              <p:tags r:id="rId117"/>
            </p:custDataLst>
          </p:nvPr>
        </p:nvSpPr>
        <p:spPr bwMode="auto">
          <a:xfrm>
            <a:off x="6265863" y="5208588"/>
            <a:ext cx="250825" cy="187325"/>
          </a:xfrm>
          <a:prstGeom prst="rect">
            <a:avLst/>
          </a:prstGeom>
          <a:pattFill prst="ltDnDiag">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ectangle 69"/>
          <p:cNvSpPr/>
          <p:nvPr>
            <p:custDataLst>
              <p:tags r:id="rId118"/>
            </p:custDataLst>
          </p:nvPr>
        </p:nvSpPr>
        <p:spPr bwMode="auto">
          <a:xfrm>
            <a:off x="6265863" y="4945063"/>
            <a:ext cx="250825" cy="187325"/>
          </a:xfrm>
          <a:prstGeom prst="rect">
            <a:avLst/>
          </a:prstGeom>
          <a:pattFill prst="pct75">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Rectangle 68"/>
          <p:cNvSpPr/>
          <p:nvPr>
            <p:custDataLst>
              <p:tags r:id="rId119"/>
            </p:custDataLst>
          </p:nvPr>
        </p:nvSpPr>
        <p:spPr bwMode="auto">
          <a:xfrm>
            <a:off x="4994275" y="5208588"/>
            <a:ext cx="250825" cy="187325"/>
          </a:xfrm>
          <a:prstGeom prst="rect">
            <a:avLst/>
          </a:prstGeom>
          <a:pattFill prst="pct50">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Rectangle 67"/>
          <p:cNvSpPr/>
          <p:nvPr>
            <p:custDataLst>
              <p:tags r:id="rId120"/>
            </p:custDataLst>
          </p:nvPr>
        </p:nvSpPr>
        <p:spPr bwMode="auto">
          <a:xfrm>
            <a:off x="4994275" y="4945063"/>
            <a:ext cx="250825" cy="187325"/>
          </a:xfrm>
          <a:prstGeom prst="rect">
            <a:avLst/>
          </a:prstGeom>
          <a:pattFill prst="pct10">
            <a:fgClr>
              <a:schemeClr val="tx1"/>
            </a:fgClr>
            <a:bgClr>
              <a:schemeClr val="bg1"/>
            </a:bgClr>
          </a:patt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66"/>
          <p:cNvSpPr/>
          <p:nvPr>
            <p:custDataLst>
              <p:tags r:id="rId121"/>
            </p:custDataLst>
          </p:nvPr>
        </p:nvSpPr>
        <p:spPr bwMode="auto">
          <a:xfrm>
            <a:off x="3792538" y="5208588"/>
            <a:ext cx="250825" cy="187325"/>
          </a:xfrm>
          <a:prstGeom prst="rect">
            <a:avLst/>
          </a:prstGeom>
          <a:solidFill>
            <a:schemeClr val="accent6"/>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65"/>
          <p:cNvSpPr/>
          <p:nvPr>
            <p:custDataLst>
              <p:tags r:id="rId122"/>
            </p:custDataLst>
          </p:nvPr>
        </p:nvSpPr>
        <p:spPr bwMode="auto">
          <a:xfrm>
            <a:off x="3792538" y="4945063"/>
            <a:ext cx="250825" cy="187325"/>
          </a:xfrm>
          <a:prstGeom prst="rect">
            <a:avLst/>
          </a:prstGeom>
          <a:solidFill>
            <a:schemeClr val="accent5"/>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ectangle 64"/>
          <p:cNvSpPr/>
          <p:nvPr>
            <p:custDataLst>
              <p:tags r:id="rId123"/>
            </p:custDataLst>
          </p:nvPr>
        </p:nvSpPr>
        <p:spPr bwMode="auto">
          <a:xfrm>
            <a:off x="2511425" y="5208588"/>
            <a:ext cx="250825" cy="187325"/>
          </a:xfrm>
          <a:prstGeom prst="rect">
            <a:avLst/>
          </a:prstGeom>
          <a:solidFill>
            <a:schemeClr val="accent4"/>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p:cNvSpPr/>
          <p:nvPr>
            <p:custDataLst>
              <p:tags r:id="rId124"/>
            </p:custDataLst>
          </p:nvPr>
        </p:nvSpPr>
        <p:spPr bwMode="auto">
          <a:xfrm>
            <a:off x="2511425" y="4945063"/>
            <a:ext cx="250825" cy="187325"/>
          </a:xfrm>
          <a:prstGeom prst="rect">
            <a:avLst/>
          </a:prstGeom>
          <a:solidFill>
            <a:schemeClr val="accent3"/>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Rectangle 62"/>
          <p:cNvSpPr/>
          <p:nvPr>
            <p:custDataLst>
              <p:tags r:id="rId125"/>
            </p:custDataLst>
          </p:nvPr>
        </p:nvSpPr>
        <p:spPr bwMode="auto">
          <a:xfrm>
            <a:off x="1309688" y="5208588"/>
            <a:ext cx="250825" cy="187325"/>
          </a:xfrm>
          <a:prstGeom prst="rect">
            <a:avLst/>
          </a:prstGeom>
          <a:solidFill>
            <a:schemeClr val="accent2"/>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Rectangle 61"/>
          <p:cNvSpPr/>
          <p:nvPr>
            <p:custDataLst>
              <p:tags r:id="rId126"/>
            </p:custDataLst>
          </p:nvPr>
        </p:nvSpPr>
        <p:spPr bwMode="auto">
          <a:xfrm>
            <a:off x="1309688" y="4945063"/>
            <a:ext cx="250825" cy="187325"/>
          </a:xfrm>
          <a:prstGeom prst="rect">
            <a:avLst/>
          </a:prstGeom>
          <a:solidFill>
            <a:schemeClr val="accent1"/>
          </a:solidFill>
          <a:ln w="127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Text Placeholder 2"/>
          <p:cNvSpPr>
            <a:spLocks noGrp="1"/>
          </p:cNvSpPr>
          <p:nvPr>
            <p:custDataLst>
              <p:tags r:id="rId127"/>
            </p:custDataLst>
          </p:nvPr>
        </p:nvSpPr>
        <p:spPr bwMode="auto">
          <a:xfrm>
            <a:off x="5295900" y="4940300"/>
            <a:ext cx="5238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43289B2-F785-41E2-BA0B-A431D79B44E1}" type="datetime'''''''''''''''''''IA''''''''''''''L''C''H'''''''">
              <a:rPr lang="en-ZA" altLang="en-US" sz="1400">
                <a:latin typeface="Arial"/>
                <a:cs typeface="Arial"/>
                <a:sym typeface="Arial"/>
              </a:rPr>
              <a:pPr marL="0" indent="0">
                <a:spcBef>
                  <a:spcPct val="0"/>
                </a:spcBef>
                <a:spcAft>
                  <a:spcPct val="0"/>
                </a:spcAft>
                <a:buNone/>
              </a:pPr>
              <a:t>IALCH</a:t>
            </a:fld>
            <a:endParaRPr lang="en-ZA" sz="1400" dirty="0">
              <a:latin typeface="Arial"/>
              <a:cs typeface="Arial"/>
              <a:sym typeface="Arial"/>
            </a:endParaRPr>
          </a:p>
        </p:txBody>
      </p:sp>
      <p:sp>
        <p:nvSpPr>
          <p:cNvPr id="38" name="Text Placeholder 2"/>
          <p:cNvSpPr>
            <a:spLocks noGrp="1"/>
          </p:cNvSpPr>
          <p:nvPr>
            <p:custDataLst>
              <p:tags r:id="rId128"/>
            </p:custDataLst>
          </p:nvPr>
        </p:nvSpPr>
        <p:spPr bwMode="auto">
          <a:xfrm>
            <a:off x="4094163" y="4940300"/>
            <a:ext cx="7985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E93CFBF-5E1B-428E-9442-5CEF4A13B1D0}" type="datetime'''A''''''''''''''''d''''''di''''ng''t''''''''''o''''n'''''''''">
              <a:rPr lang="en-ZA" altLang="en-US" sz="1400">
                <a:latin typeface="Arial"/>
                <a:cs typeface="Arial"/>
                <a:sym typeface="Arial"/>
              </a:rPr>
              <a:pPr marL="0" indent="0">
                <a:spcBef>
                  <a:spcPct val="0"/>
                </a:spcBef>
                <a:spcAft>
                  <a:spcPct val="0"/>
                </a:spcAft>
                <a:buNone/>
              </a:pPr>
              <a:t>Addington</a:t>
            </a:fld>
            <a:endParaRPr lang="en-ZA" sz="1400" dirty="0">
              <a:latin typeface="Arial"/>
              <a:cs typeface="Arial"/>
              <a:sym typeface="Arial"/>
            </a:endParaRPr>
          </a:p>
        </p:txBody>
      </p:sp>
      <p:sp>
        <p:nvSpPr>
          <p:cNvPr id="39" name="Text Placeholder 2"/>
          <p:cNvSpPr>
            <a:spLocks noGrp="1"/>
          </p:cNvSpPr>
          <p:nvPr>
            <p:custDataLst>
              <p:tags r:id="rId129"/>
            </p:custDataLst>
          </p:nvPr>
        </p:nvSpPr>
        <p:spPr bwMode="auto">
          <a:xfrm>
            <a:off x="4094163" y="5203825"/>
            <a:ext cx="522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61BE4D7-9A1E-480A-B86D-DBCF61BF86FC}" type="datetime'''''''''''''''''G''r''e''y''s'''''''''''''''''''''''''' '''">
              <a:rPr lang="en-ZA" altLang="en-US" sz="1400">
                <a:latin typeface="Arial"/>
                <a:cs typeface="Arial"/>
                <a:sym typeface="Arial"/>
              </a:rPr>
              <a:pPr marL="0" indent="0">
                <a:spcBef>
                  <a:spcPct val="0"/>
                </a:spcBef>
                <a:spcAft>
                  <a:spcPct val="0"/>
                </a:spcAft>
                <a:buNone/>
              </a:pPr>
              <a:t>Greys </a:t>
            </a:fld>
            <a:endParaRPr lang="en-ZA" sz="1400" dirty="0">
              <a:latin typeface="Arial"/>
              <a:cs typeface="Arial"/>
              <a:sym typeface="Arial"/>
            </a:endParaRPr>
          </a:p>
        </p:txBody>
      </p:sp>
      <p:sp>
        <p:nvSpPr>
          <p:cNvPr id="46" name="Text Placeholder 2"/>
          <p:cNvSpPr>
            <a:spLocks noGrp="1"/>
          </p:cNvSpPr>
          <p:nvPr>
            <p:custDataLst>
              <p:tags r:id="rId130"/>
            </p:custDataLst>
          </p:nvPr>
        </p:nvSpPr>
        <p:spPr bwMode="auto">
          <a:xfrm>
            <a:off x="7818438" y="4940300"/>
            <a:ext cx="7969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6881D831-5202-455C-8B51-D5C6DEEB67BF}" type="datetime'Tyg''''''''e''rb''''''''''''''e''''r''''g'''''''''''''">
              <a:rPr lang="en-ZA" altLang="en-US" sz="1400">
                <a:latin typeface="Arial"/>
                <a:cs typeface="Arial"/>
                <a:sym typeface="Arial"/>
              </a:rPr>
              <a:pPr marL="0" indent="0">
                <a:spcBef>
                  <a:spcPct val="0"/>
                </a:spcBef>
                <a:spcAft>
                  <a:spcPct val="0"/>
                </a:spcAft>
                <a:buNone/>
              </a:pPr>
              <a:t>Tygerberg</a:t>
            </a:fld>
            <a:endParaRPr lang="en-ZA" sz="1400" dirty="0">
              <a:latin typeface="Arial"/>
              <a:cs typeface="Arial"/>
              <a:sym typeface="Arial"/>
            </a:endParaRPr>
          </a:p>
        </p:txBody>
      </p:sp>
      <p:sp>
        <p:nvSpPr>
          <p:cNvPr id="12" name="Text Placeholder 2"/>
          <p:cNvSpPr>
            <a:spLocks noGrp="1"/>
          </p:cNvSpPr>
          <p:nvPr>
            <p:custDataLst>
              <p:tags r:id="rId131"/>
            </p:custDataLst>
          </p:nvPr>
        </p:nvSpPr>
        <p:spPr bwMode="auto">
          <a:xfrm>
            <a:off x="1611313" y="4940300"/>
            <a:ext cx="4714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C306BBCC-D293-4E5A-A227-925144E5372E}" type="datetime'''''''''F''''''''''''''''r''''''''''e''''r''''''e'''''' '">
              <a:rPr lang="en-ZA" altLang="en-US" sz="1400">
                <a:latin typeface="Arial"/>
                <a:cs typeface="Arial"/>
                <a:sym typeface="Arial"/>
              </a:rPr>
              <a:pPr marL="0" indent="0">
                <a:spcBef>
                  <a:spcPct val="0"/>
                </a:spcBef>
                <a:spcAft>
                  <a:spcPct val="0"/>
                </a:spcAft>
                <a:buNone/>
              </a:pPr>
              <a:t>Frere </a:t>
            </a:fld>
            <a:endParaRPr lang="en-ZA" sz="1400" dirty="0">
              <a:latin typeface="Arial"/>
              <a:cs typeface="Arial"/>
              <a:sym typeface="Arial"/>
            </a:endParaRPr>
          </a:p>
        </p:txBody>
      </p:sp>
      <p:sp>
        <p:nvSpPr>
          <p:cNvPr id="45" name="Text Placeholder 2"/>
          <p:cNvSpPr>
            <a:spLocks noGrp="1"/>
          </p:cNvSpPr>
          <p:nvPr>
            <p:custDataLst>
              <p:tags r:id="rId132"/>
            </p:custDataLst>
          </p:nvPr>
        </p:nvSpPr>
        <p:spPr bwMode="auto">
          <a:xfrm>
            <a:off x="6567488" y="5203825"/>
            <a:ext cx="3857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0E31709-039D-4404-91B1-FC33DC0C3A8B}" type="datetime'''''''''''''G''''''''S''''''''''''''H'''''''">
              <a:rPr lang="en-ZA" altLang="en-US" sz="1400">
                <a:latin typeface="Arial"/>
                <a:cs typeface="Arial"/>
                <a:sym typeface="Arial"/>
              </a:rPr>
              <a:pPr marL="0" indent="0">
                <a:spcBef>
                  <a:spcPct val="0"/>
                </a:spcBef>
                <a:spcAft>
                  <a:spcPct val="0"/>
                </a:spcAft>
                <a:buNone/>
              </a:pPr>
              <a:t>GSH</a:t>
            </a:fld>
            <a:endParaRPr lang="en-ZA" sz="1400" dirty="0">
              <a:latin typeface="Arial"/>
              <a:cs typeface="Arial"/>
              <a:sym typeface="Arial"/>
            </a:endParaRPr>
          </a:p>
        </p:txBody>
      </p:sp>
      <p:sp>
        <p:nvSpPr>
          <p:cNvPr id="41" name="Text Placeholder 2"/>
          <p:cNvSpPr>
            <a:spLocks noGrp="1"/>
          </p:cNvSpPr>
          <p:nvPr>
            <p:custDataLst>
              <p:tags r:id="rId133"/>
            </p:custDataLst>
          </p:nvPr>
        </p:nvSpPr>
        <p:spPr bwMode="auto">
          <a:xfrm>
            <a:off x="5295900" y="5203825"/>
            <a:ext cx="8683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89A3104-F598-493F-82D9-4D50FB1457A9}" type="datetime'''''P''''''''''''o''l''''okw''''''''''''''''''''''ane'''''''">
              <a:rPr lang="en-ZA" altLang="en-US" sz="1400">
                <a:latin typeface="Arial"/>
                <a:cs typeface="Arial"/>
                <a:sym typeface="Arial"/>
              </a:rPr>
              <a:pPr marL="0" indent="0">
                <a:spcBef>
                  <a:spcPct val="0"/>
                </a:spcBef>
                <a:spcAft>
                  <a:spcPct val="0"/>
                </a:spcAft>
                <a:buNone/>
              </a:pPr>
              <a:t>Polokwane</a:t>
            </a:fld>
            <a:endParaRPr lang="en-ZA" sz="1400" dirty="0">
              <a:latin typeface="Arial"/>
              <a:cs typeface="Arial"/>
              <a:sym typeface="Arial"/>
            </a:endParaRPr>
          </a:p>
        </p:txBody>
      </p:sp>
      <p:sp>
        <p:nvSpPr>
          <p:cNvPr id="44" name="Text Placeholder 2"/>
          <p:cNvSpPr>
            <a:spLocks noGrp="1"/>
          </p:cNvSpPr>
          <p:nvPr>
            <p:custDataLst>
              <p:tags r:id="rId134"/>
            </p:custDataLst>
          </p:nvPr>
        </p:nvSpPr>
        <p:spPr bwMode="auto">
          <a:xfrm>
            <a:off x="6567488" y="4940300"/>
            <a:ext cx="8477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FFD30D95-DB1B-4050-96B6-47388619A2A5}" type="datetime'K''le''''r''''''''''''''''''k''sd''''''''''o''''r''''p'''''">
              <a:rPr lang="en-ZA" altLang="en-US" sz="1400">
                <a:latin typeface="Arial"/>
                <a:cs typeface="Arial"/>
                <a:sym typeface="Arial"/>
              </a:rPr>
              <a:pPr marL="0" indent="0">
                <a:spcBef>
                  <a:spcPct val="0"/>
                </a:spcBef>
                <a:spcAft>
                  <a:spcPct val="0"/>
                </a:spcAft>
                <a:buNone/>
              </a:pPr>
              <a:t>Klerksdorp</a:t>
            </a:fld>
            <a:endParaRPr lang="en-ZA" sz="1400" dirty="0">
              <a:latin typeface="Arial"/>
              <a:cs typeface="Arial"/>
              <a:sym typeface="Arial"/>
            </a:endParaRPr>
          </a:p>
        </p:txBody>
      </p:sp>
      <p:sp>
        <p:nvSpPr>
          <p:cNvPr id="13" name="Text Placeholder 2"/>
          <p:cNvSpPr>
            <a:spLocks noGrp="1"/>
          </p:cNvSpPr>
          <p:nvPr>
            <p:custDataLst>
              <p:tags r:id="rId135"/>
            </p:custDataLst>
          </p:nvPr>
        </p:nvSpPr>
        <p:spPr bwMode="auto">
          <a:xfrm>
            <a:off x="1611313" y="5203825"/>
            <a:ext cx="7985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A60FAB0-7C69-4607-BF13-A1F56C3944A3}" type="datetime'''''''''''''''Li''''''''vi''n''''g''''''s''to''''n'''''''">
              <a:rPr lang="en-ZA" altLang="en-US" sz="1400">
                <a:latin typeface="Arial"/>
                <a:cs typeface="Arial"/>
                <a:sym typeface="Arial"/>
              </a:rPr>
              <a:pPr marL="0" indent="0">
                <a:spcBef>
                  <a:spcPct val="0"/>
                </a:spcBef>
                <a:spcAft>
                  <a:spcPct val="0"/>
                </a:spcAft>
                <a:buNone/>
              </a:pPr>
              <a:t>Livingston</a:t>
            </a:fld>
            <a:endParaRPr lang="en-ZA" sz="1400" dirty="0">
              <a:latin typeface="Arial"/>
              <a:cs typeface="Arial"/>
              <a:sym typeface="Arial"/>
            </a:endParaRPr>
          </a:p>
        </p:txBody>
      </p:sp>
      <p:sp>
        <p:nvSpPr>
          <p:cNvPr id="21" name="Text Placeholder 2"/>
          <p:cNvSpPr>
            <a:spLocks noGrp="1"/>
          </p:cNvSpPr>
          <p:nvPr>
            <p:custDataLst>
              <p:tags r:id="rId136"/>
            </p:custDataLst>
          </p:nvPr>
        </p:nvSpPr>
        <p:spPr bwMode="auto">
          <a:xfrm>
            <a:off x="2813050" y="5203825"/>
            <a:ext cx="8493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D61D8F9-8669-41B5-86CA-2B0734A9E822}" type="datetime'''''''''S''''''te''''v''''''''''''e ''B''i''ko'''''''''''">
              <a:rPr lang="en-ZA" altLang="en-US" sz="1400">
                <a:latin typeface="Arial"/>
                <a:cs typeface="Arial"/>
                <a:sym typeface="Arial"/>
              </a:rPr>
              <a:pPr marL="0" indent="0">
                <a:spcBef>
                  <a:spcPct val="0"/>
                </a:spcBef>
                <a:spcAft>
                  <a:spcPct val="0"/>
                </a:spcAft>
                <a:buNone/>
              </a:pPr>
              <a:t>Steve Biko</a:t>
            </a:fld>
            <a:endParaRPr lang="en-ZA" sz="1400" dirty="0">
              <a:latin typeface="Arial"/>
              <a:cs typeface="Arial"/>
              <a:sym typeface="Arial"/>
            </a:endParaRPr>
          </a:p>
        </p:txBody>
      </p:sp>
      <p:sp>
        <p:nvSpPr>
          <p:cNvPr id="14" name="Text Placeholder 2"/>
          <p:cNvSpPr>
            <a:spLocks noGrp="1"/>
          </p:cNvSpPr>
          <p:nvPr>
            <p:custDataLst>
              <p:tags r:id="rId137"/>
            </p:custDataLst>
          </p:nvPr>
        </p:nvSpPr>
        <p:spPr bwMode="auto">
          <a:xfrm>
            <a:off x="2813050" y="4940300"/>
            <a:ext cx="8778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A60A95F-2C9A-4B37-A5CF-FCF8C5E54F81}" type="datetime'U''ni''''v''e''r''''''s''''''''''''''i''''''t''as'''''''''''">
              <a:rPr lang="en-ZA" altLang="en-US" sz="1400"/>
              <a:pPr marL="0" indent="0">
                <a:spcBef>
                  <a:spcPct val="0"/>
                </a:spcBef>
                <a:spcAft>
                  <a:spcPct val="0"/>
                </a:spcAft>
                <a:buNone/>
              </a:pPr>
              <a:t>Universitas</a:t>
            </a:fld>
            <a:endParaRPr lang="en-ZA" sz="1400" dirty="0">
              <a:latin typeface="Arial"/>
              <a:cs typeface="Arial"/>
              <a:sym typeface="Arial"/>
            </a:endParaRPr>
          </a:p>
        </p:txBody>
      </p:sp>
      <p:sp>
        <p:nvSpPr>
          <p:cNvPr id="182" name="Rectangle 181"/>
          <p:cNvSpPr/>
          <p:nvPr/>
        </p:nvSpPr>
        <p:spPr>
          <a:xfrm>
            <a:off x="250825" y="5589240"/>
            <a:ext cx="8642350" cy="10801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Source: National Audit 2017</a:t>
            </a:r>
          </a:p>
          <a:p>
            <a:r>
              <a:rPr lang="en-ZA" sz="1400" dirty="0" smtClean="0">
                <a:solidFill>
                  <a:schemeClr val="tx1"/>
                </a:solidFill>
              </a:rPr>
              <a:t>* Charlotte Maxeke Johannesburg Academic Hospital (CMJAH) did not complete the National Audit form for Radiation Oncology. Tygerberg Hospital did not report stats for follow-up patients in 2013/14. Steve Biko Academic Hospital only reported stats for 2016/17.  </a:t>
            </a:r>
          </a:p>
          <a:p>
            <a:r>
              <a:rPr lang="en-ZA" sz="1400" dirty="0" smtClean="0">
                <a:solidFill>
                  <a:schemeClr val="tx1"/>
                </a:solidFill>
              </a:rPr>
              <a:t>** Other than for facilities in W. Cape and Gauteng, stats reported here are for Clinical Oncology Depts. </a:t>
            </a:r>
            <a:endParaRPr lang="en-ZA" sz="1400" dirty="0">
              <a:solidFill>
                <a:schemeClr val="tx1"/>
              </a:solidFill>
            </a:endParaRPr>
          </a:p>
        </p:txBody>
      </p:sp>
      <p:sp>
        <p:nvSpPr>
          <p:cNvPr id="183" name="TextBox 182"/>
          <p:cNvSpPr txBox="1"/>
          <p:nvPr/>
        </p:nvSpPr>
        <p:spPr>
          <a:xfrm>
            <a:off x="1846821" y="1125538"/>
            <a:ext cx="5450359" cy="369332"/>
          </a:xfrm>
          <a:prstGeom prst="rect">
            <a:avLst/>
          </a:prstGeom>
          <a:noFill/>
        </p:spPr>
        <p:txBody>
          <a:bodyPr wrap="square" rtlCol="0">
            <a:spAutoFit/>
          </a:bodyPr>
          <a:lstStyle/>
          <a:p>
            <a:r>
              <a:rPr lang="en-ZA" b="1" dirty="0" smtClean="0"/>
              <a:t>Follow-up Patients for Clinical (Radiation**) Oncology</a:t>
            </a:r>
            <a:endParaRPr lang="en-ZA" b="1" dirty="0"/>
          </a:p>
        </p:txBody>
      </p:sp>
    </p:spTree>
    <p:extLst>
      <p:ext uri="{BB962C8B-B14F-4D97-AF65-F5344CB8AC3E}">
        <p14:creationId xmlns:p14="http://schemas.microsoft.com/office/powerpoint/2010/main" val="283226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literature shows that prolonged waiting times has negative effects on the quality of care and health outcomes (</a:t>
            </a:r>
            <a:r>
              <a:rPr lang="en-ZA" dirty="0" err="1" smtClean="0"/>
              <a:t>i</a:t>
            </a:r>
            <a:r>
              <a:rPr lang="en-ZA" dirty="0" smtClean="0"/>
              <a:t>)</a:t>
            </a:r>
            <a:endParaRPr lang="en-ZA" dirty="0"/>
          </a:p>
        </p:txBody>
      </p:sp>
      <p:sp>
        <p:nvSpPr>
          <p:cNvPr id="3" name="Content Placeholder 2"/>
          <p:cNvSpPr>
            <a:spLocks noGrp="1"/>
          </p:cNvSpPr>
          <p:nvPr>
            <p:ph idx="1"/>
          </p:nvPr>
        </p:nvSpPr>
        <p:spPr/>
        <p:txBody>
          <a:bodyPr>
            <a:normAutofit lnSpcReduction="10000"/>
          </a:bodyPr>
          <a:lstStyle/>
          <a:p>
            <a:r>
              <a:rPr lang="en-US" sz="1400" b="1" dirty="0" smtClean="0"/>
              <a:t>Non-small cell lung cancer: </a:t>
            </a:r>
            <a:r>
              <a:rPr lang="en-US" sz="1400" dirty="0" smtClean="0"/>
              <a:t>In </a:t>
            </a:r>
            <a:r>
              <a:rPr lang="en-US" sz="1400" dirty="0"/>
              <a:t>Stage 3 non-small cell carcinoma of the lung it has been demonstrated that </a:t>
            </a:r>
            <a:r>
              <a:rPr lang="en-US" sz="1400" dirty="0" smtClean="0"/>
              <a:t>a median </a:t>
            </a:r>
            <a:r>
              <a:rPr lang="en-US" sz="1400" dirty="0"/>
              <a:t>percent volume increase of 40% (range -11 to +311%) occurs during </a:t>
            </a:r>
            <a:r>
              <a:rPr lang="en-US" sz="1400" dirty="0" smtClean="0"/>
              <a:t>the delay </a:t>
            </a:r>
            <a:r>
              <a:rPr lang="en-US" sz="1400" dirty="0"/>
              <a:t>period to the start of radiation therapy. In addition the </a:t>
            </a:r>
            <a:r>
              <a:rPr lang="en-US" sz="1400" dirty="0" smtClean="0"/>
              <a:t>authors demonstrated </a:t>
            </a:r>
            <a:r>
              <a:rPr lang="en-US" sz="1400" dirty="0"/>
              <a:t>a correlation between the amount of delay and degree of </a:t>
            </a:r>
            <a:r>
              <a:rPr lang="en-US" sz="1400" dirty="0" smtClean="0"/>
              <a:t>regrowth (p </a:t>
            </a:r>
            <a:r>
              <a:rPr lang="en-US" sz="1400" dirty="0"/>
              <a:t>= 0.003). A delay greater than 21 days produced greater increases in </a:t>
            </a:r>
            <a:r>
              <a:rPr lang="en-US" sz="1400" dirty="0" smtClean="0"/>
              <a:t>percent volume </a:t>
            </a:r>
            <a:r>
              <a:rPr lang="en-US" sz="1400" dirty="0"/>
              <a:t>change (p = 0.002) and percent diameter (p = 0.055) than lesser </a:t>
            </a:r>
            <a:r>
              <a:rPr lang="en-US" sz="1400" dirty="0" smtClean="0"/>
              <a:t>delays.</a:t>
            </a:r>
          </a:p>
          <a:p>
            <a:r>
              <a:rPr lang="en-US" sz="1400" b="1" dirty="0" smtClean="0"/>
              <a:t>Head </a:t>
            </a:r>
            <a:r>
              <a:rPr lang="en-US" sz="1400" b="1" dirty="0"/>
              <a:t>and neck </a:t>
            </a:r>
            <a:r>
              <a:rPr lang="en-US" sz="1400" b="1" dirty="0" smtClean="0"/>
              <a:t>cancer: </a:t>
            </a:r>
            <a:r>
              <a:rPr lang="en-US" sz="1400" dirty="0" smtClean="0"/>
              <a:t>For </a:t>
            </a:r>
            <a:r>
              <a:rPr lang="en-US" sz="1400" dirty="0"/>
              <a:t>patients with squamous cell carcinoma of the head and neck, Jensen et </a:t>
            </a:r>
            <a:r>
              <a:rPr lang="en-US" sz="1400" dirty="0" smtClean="0"/>
              <a:t>al measured </a:t>
            </a:r>
            <a:r>
              <a:rPr lang="en-US" sz="1400" dirty="0"/>
              <a:t>the interval from staging CT scan to planning CT Simulation (</a:t>
            </a:r>
            <a:r>
              <a:rPr lang="en-US" sz="1400" dirty="0" smtClean="0"/>
              <a:t>median interval </a:t>
            </a:r>
            <a:r>
              <a:rPr lang="en-US" sz="1400" dirty="0"/>
              <a:t>28 days and a range of 5-95). They demonstrated a 62% increase </a:t>
            </a:r>
            <a:r>
              <a:rPr lang="en-US" sz="1400" dirty="0" smtClean="0"/>
              <a:t>in </a:t>
            </a:r>
            <a:r>
              <a:rPr lang="en-US" sz="1400" dirty="0" err="1" smtClean="0"/>
              <a:t>tumour</a:t>
            </a:r>
            <a:r>
              <a:rPr lang="en-US" sz="1400" dirty="0" smtClean="0"/>
              <a:t> </a:t>
            </a:r>
            <a:r>
              <a:rPr lang="en-US" sz="1400" dirty="0"/>
              <a:t>volume over the interval (median increase 46% and a range of 6-495</a:t>
            </a:r>
            <a:r>
              <a:rPr lang="en-US" sz="1400" dirty="0" smtClean="0"/>
              <a:t>%). 20</a:t>
            </a:r>
            <a:r>
              <a:rPr lang="en-US" sz="1400" dirty="0"/>
              <a:t>% of patients developed new nodal metastases and 16% progressed in their </a:t>
            </a:r>
            <a:r>
              <a:rPr lang="en-US" sz="1400" dirty="0" err="1"/>
              <a:t>Tstage</a:t>
            </a:r>
            <a:r>
              <a:rPr lang="en-US" sz="1400" dirty="0"/>
              <a:t>. The authors were able to demonstrate a clear impact of waiting </a:t>
            </a:r>
            <a:r>
              <a:rPr lang="en-US" sz="1400" dirty="0" smtClean="0"/>
              <a:t>times. The </a:t>
            </a:r>
            <a:r>
              <a:rPr lang="en-US" sz="1400" dirty="0"/>
              <a:t>majority of patients showed </a:t>
            </a:r>
            <a:r>
              <a:rPr lang="en-US" sz="1400" dirty="0" err="1"/>
              <a:t>tumour</a:t>
            </a:r>
            <a:r>
              <a:rPr lang="en-US" sz="1400" dirty="0"/>
              <a:t> progression within a 4 week </a:t>
            </a:r>
            <a:r>
              <a:rPr lang="en-US" sz="1400" dirty="0" smtClean="0"/>
              <a:t>waiting times. </a:t>
            </a:r>
            <a:r>
              <a:rPr lang="en-US" sz="1400" dirty="0"/>
              <a:t>Mackillop and colleagues modelled the effect of delay using </a:t>
            </a:r>
            <a:r>
              <a:rPr lang="en-US" sz="1400" dirty="0" smtClean="0"/>
              <a:t>Monte Carlo simulation </a:t>
            </a:r>
            <a:r>
              <a:rPr lang="en-US" sz="1400" dirty="0"/>
              <a:t>techniques and known </a:t>
            </a:r>
            <a:r>
              <a:rPr lang="en-US" sz="1400" dirty="0" err="1"/>
              <a:t>tumour</a:t>
            </a:r>
            <a:r>
              <a:rPr lang="en-US" sz="1400" dirty="0"/>
              <a:t> kinetics from tonsillar </a:t>
            </a:r>
            <a:r>
              <a:rPr lang="en-US" sz="1400" dirty="0" smtClean="0"/>
              <a:t>cancers. They </a:t>
            </a:r>
            <a:r>
              <a:rPr lang="en-US" sz="1400" dirty="0"/>
              <a:t>demonstrated that the probability of local control decreased sharply over </a:t>
            </a:r>
            <a:r>
              <a:rPr lang="en-US" sz="1400" dirty="0" smtClean="0"/>
              <a:t>a relatively </a:t>
            </a:r>
            <a:r>
              <a:rPr lang="en-US" sz="1400" dirty="0"/>
              <a:t>short time period (~10% per </a:t>
            </a:r>
            <a:r>
              <a:rPr lang="en-US" sz="1400" dirty="0" smtClean="0"/>
              <a:t>month).</a:t>
            </a:r>
          </a:p>
          <a:p>
            <a:r>
              <a:rPr lang="en-ZA" sz="1400" b="1" dirty="0" smtClean="0"/>
              <a:t>Small cell lung cancer:</a:t>
            </a:r>
            <a:r>
              <a:rPr lang="en-US" sz="1400" b="1" dirty="0"/>
              <a:t> </a:t>
            </a:r>
            <a:r>
              <a:rPr lang="en-US" sz="1400" dirty="0" smtClean="0"/>
              <a:t>In </a:t>
            </a:r>
            <a:r>
              <a:rPr lang="en-US" sz="1400" dirty="0"/>
              <a:t>limited stage small cell lung cancer (Concurrent Chemotherapy </a:t>
            </a:r>
            <a:r>
              <a:rPr lang="en-US" sz="1400" dirty="0" smtClean="0"/>
              <a:t>and Radiation</a:t>
            </a:r>
            <a:r>
              <a:rPr lang="en-US" sz="1400" dirty="0"/>
              <a:t>, if complete response (CR) or near-CR for prophylactic </a:t>
            </a:r>
            <a:r>
              <a:rPr lang="en-US" sz="1400" dirty="0" smtClean="0"/>
              <a:t>cranial radiation</a:t>
            </a:r>
            <a:r>
              <a:rPr lang="en-US" sz="1400" dirty="0"/>
              <a:t>) the time from start of any treatment to the end of thoracic radiation </a:t>
            </a:r>
            <a:r>
              <a:rPr lang="en-US" sz="1400" dirty="0" smtClean="0"/>
              <a:t>is deemed </a:t>
            </a:r>
            <a:r>
              <a:rPr lang="en-US" sz="1400" dirty="0"/>
              <a:t>to be important in </a:t>
            </a:r>
            <a:r>
              <a:rPr lang="en-US" sz="1400" dirty="0" smtClean="0"/>
              <a:t>survival. </a:t>
            </a:r>
            <a:r>
              <a:rPr lang="en-US" sz="1400" dirty="0"/>
              <a:t>Data is more compelling for </a:t>
            </a:r>
            <a:r>
              <a:rPr lang="en-US" sz="1400" dirty="0" smtClean="0"/>
              <a:t>squamous cell </a:t>
            </a:r>
            <a:r>
              <a:rPr lang="en-US" sz="1400" dirty="0"/>
              <a:t>carcinomas and has been demonstrated in carcinomas of the </a:t>
            </a:r>
            <a:r>
              <a:rPr lang="en-US" sz="1400" dirty="0" smtClean="0"/>
              <a:t>uterine cervix. </a:t>
            </a:r>
            <a:r>
              <a:rPr lang="en-US" sz="1400" dirty="0"/>
              <a:t>Similar findings exist in other </a:t>
            </a:r>
            <a:r>
              <a:rPr lang="en-US" sz="1400" dirty="0" err="1"/>
              <a:t>tumour</a:t>
            </a:r>
            <a:r>
              <a:rPr lang="en-US" sz="1400" dirty="0"/>
              <a:t> sites however the evidence </a:t>
            </a:r>
            <a:r>
              <a:rPr lang="en-US" sz="1400" dirty="0" smtClean="0"/>
              <a:t>is weak </a:t>
            </a:r>
            <a:r>
              <a:rPr lang="en-US" sz="1400" dirty="0"/>
              <a:t>and indeterminate in several </a:t>
            </a:r>
            <a:r>
              <a:rPr lang="en-US" sz="1400" dirty="0" smtClean="0"/>
              <a:t>areas.</a:t>
            </a:r>
            <a:r>
              <a:rPr lang="en-US" sz="1400" dirty="0"/>
              <a:t/>
            </a:r>
            <a:br>
              <a:rPr lang="en-US" sz="1400" dirty="0"/>
            </a:br>
            <a:endParaRPr lang="en-ZA" sz="1400"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6</a:t>
            </a:fld>
            <a:endParaRPr lang="en-ZA" dirty="0"/>
          </a:p>
        </p:txBody>
      </p:sp>
    </p:spTree>
    <p:extLst>
      <p:ext uri="{BB962C8B-B14F-4D97-AF65-F5344CB8AC3E}">
        <p14:creationId xmlns:p14="http://schemas.microsoft.com/office/powerpoint/2010/main" val="297300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literature shows that prolonged waiting times has negative effects on the quality of care and health </a:t>
            </a:r>
            <a:r>
              <a:rPr lang="en-ZA" dirty="0" smtClean="0"/>
              <a:t>outcomes (iii)</a:t>
            </a:r>
            <a:endParaRPr lang="en-ZA" dirty="0"/>
          </a:p>
        </p:txBody>
      </p:sp>
      <p:sp>
        <p:nvSpPr>
          <p:cNvPr id="3" name="Content Placeholder 2"/>
          <p:cNvSpPr>
            <a:spLocks noGrp="1"/>
          </p:cNvSpPr>
          <p:nvPr>
            <p:ph idx="1"/>
          </p:nvPr>
        </p:nvSpPr>
        <p:spPr/>
        <p:txBody>
          <a:bodyPr>
            <a:normAutofit lnSpcReduction="10000"/>
          </a:bodyPr>
          <a:lstStyle/>
          <a:p>
            <a:r>
              <a:rPr lang="en-US" sz="1400" b="1" dirty="0"/>
              <a:t>Cervical </a:t>
            </a:r>
            <a:r>
              <a:rPr lang="en-US" sz="1400" b="1" dirty="0" smtClean="0"/>
              <a:t>cancer:</a:t>
            </a:r>
            <a:r>
              <a:rPr lang="en-US" sz="1400" dirty="0" smtClean="0"/>
              <a:t> </a:t>
            </a:r>
            <a:r>
              <a:rPr lang="en-US" sz="1400" dirty="0" err="1" smtClean="0"/>
              <a:t>Dahrouge</a:t>
            </a:r>
            <a:r>
              <a:rPr lang="en-US" sz="1400" dirty="0" smtClean="0"/>
              <a:t> </a:t>
            </a:r>
            <a:r>
              <a:rPr lang="en-US" sz="1400" dirty="0"/>
              <a:t>reported on 195 patients treated between 1990 and 2001 at the </a:t>
            </a:r>
            <a:r>
              <a:rPr lang="en-US" sz="1400" dirty="0" smtClean="0"/>
              <a:t>Ottawa Regional </a:t>
            </a:r>
            <a:r>
              <a:rPr lang="en-US" sz="1400" dirty="0"/>
              <a:t>Cancer Centre for cancer of the cervix. On average, delays </a:t>
            </a:r>
            <a:r>
              <a:rPr lang="en-US" sz="1400" dirty="0" smtClean="0"/>
              <a:t>between initial </a:t>
            </a:r>
            <a:r>
              <a:rPr lang="en-US" sz="1400" dirty="0"/>
              <a:t>biopsy and treatment start were greater for older patients (p = 0.025) (</a:t>
            </a:r>
            <a:r>
              <a:rPr lang="en-US" sz="1400" dirty="0" smtClean="0"/>
              <a:t>5.8 weeks </a:t>
            </a:r>
            <a:r>
              <a:rPr lang="en-US" sz="1400" dirty="0"/>
              <a:t>for &lt;40 years old vs. 6.6 weeks for &gt;70 years old) and those with </a:t>
            </a:r>
            <a:r>
              <a:rPr lang="en-US" sz="1400" dirty="0" smtClean="0"/>
              <a:t>smaller tumours </a:t>
            </a:r>
            <a:r>
              <a:rPr lang="en-US" sz="1400" dirty="0"/>
              <a:t>(p &lt; 0.001) (5.0 weeks for &gt;4 cm vs. 6.3 weeks for &lt; or =4 cm</a:t>
            </a:r>
            <a:r>
              <a:rPr lang="en-US" sz="1400" dirty="0" smtClean="0"/>
              <a:t>). Multivariate </a:t>
            </a:r>
            <a:r>
              <a:rPr lang="en-US" sz="1400" dirty="0"/>
              <a:t>analysis revealed an adverse effect of treatment delay on </a:t>
            </a:r>
            <a:r>
              <a:rPr lang="en-US" sz="1400" dirty="0" smtClean="0"/>
              <a:t>survival outcomes.</a:t>
            </a:r>
          </a:p>
          <a:p>
            <a:r>
              <a:rPr lang="en-US" sz="1400" b="1" dirty="0" smtClean="0"/>
              <a:t>Brain tumours: </a:t>
            </a:r>
            <a:r>
              <a:rPr lang="en-US" sz="1400" dirty="0" smtClean="0"/>
              <a:t>In </a:t>
            </a:r>
            <a:r>
              <a:rPr lang="en-US" sz="1400" dirty="0"/>
              <a:t>2007 Irwin </a:t>
            </a:r>
            <a:r>
              <a:rPr lang="en-US" sz="1400" i="1" dirty="0"/>
              <a:t>reported </a:t>
            </a:r>
            <a:r>
              <a:rPr lang="en-US" sz="1400" dirty="0"/>
              <a:t>on 172 patients with WHO Grade 3 or 4 </a:t>
            </a:r>
            <a:r>
              <a:rPr lang="en-US" sz="1400" dirty="0" smtClean="0"/>
              <a:t>Astrocytoma. Cox </a:t>
            </a:r>
            <a:r>
              <a:rPr lang="en-US" sz="1400" dirty="0"/>
              <a:t>regression analysis showed that age, performance status, </a:t>
            </a:r>
            <a:r>
              <a:rPr lang="en-US" sz="1400" dirty="0" err="1"/>
              <a:t>tumour</a:t>
            </a:r>
            <a:r>
              <a:rPr lang="en-US" sz="1400" dirty="0"/>
              <a:t> </a:t>
            </a:r>
            <a:r>
              <a:rPr lang="en-US" sz="1400" dirty="0" smtClean="0"/>
              <a:t>grade, extent </a:t>
            </a:r>
            <a:r>
              <a:rPr lang="en-US" sz="1400" dirty="0"/>
              <a:t>of surgical resection, radiation therapy dose, and time to </a:t>
            </a:r>
            <a:r>
              <a:rPr lang="en-US" sz="1400" dirty="0" smtClean="0"/>
              <a:t>radiation therapy </a:t>
            </a:r>
            <a:r>
              <a:rPr lang="en-US" sz="1400" dirty="0"/>
              <a:t>from day of surgery all independently related to survival. They </a:t>
            </a:r>
            <a:r>
              <a:rPr lang="en-US" sz="1400" dirty="0" smtClean="0"/>
              <a:t>found that </a:t>
            </a:r>
            <a:r>
              <a:rPr lang="en-US" sz="1400" dirty="0"/>
              <a:t>every additional week of delay until the start of radiation therapy </a:t>
            </a:r>
            <a:r>
              <a:rPr lang="en-US" sz="1400" dirty="0" smtClean="0"/>
              <a:t>increases the </a:t>
            </a:r>
            <a:r>
              <a:rPr lang="en-US" sz="1400" dirty="0"/>
              <a:t>risk of death (hazard ratio) by 8.9% (95%CI 2.0%–16.1%). A 6 week </a:t>
            </a:r>
            <a:r>
              <a:rPr lang="en-US" sz="1400" dirty="0" smtClean="0"/>
              <a:t>delay in </a:t>
            </a:r>
            <a:r>
              <a:rPr lang="en-US" sz="1400" dirty="0"/>
              <a:t>starting radiation therapy (ranging from 2 weeks post-operative to 8 </a:t>
            </a:r>
            <a:r>
              <a:rPr lang="en-US" sz="1400" dirty="0" smtClean="0"/>
              <a:t>weeks) reduced </a:t>
            </a:r>
            <a:r>
              <a:rPr lang="en-US" sz="1400" dirty="0"/>
              <a:t>median survival by 11 weeks for a typical </a:t>
            </a:r>
            <a:r>
              <a:rPr lang="en-US" sz="1400" dirty="0" smtClean="0"/>
              <a:t>patient. </a:t>
            </a:r>
            <a:r>
              <a:rPr lang="en-US" sz="1400" dirty="0"/>
              <a:t>In children with </a:t>
            </a:r>
            <a:r>
              <a:rPr lang="en-US" sz="1400" dirty="0" smtClean="0"/>
              <a:t>a </a:t>
            </a:r>
            <a:r>
              <a:rPr lang="en-US" sz="1400" dirty="0" err="1" smtClean="0"/>
              <a:t>Medulloblastoma</a:t>
            </a:r>
            <a:r>
              <a:rPr lang="en-US" sz="1400" dirty="0" smtClean="0"/>
              <a:t> </a:t>
            </a:r>
            <a:r>
              <a:rPr lang="en-US" sz="1400" dirty="0" err="1"/>
              <a:t>tumour</a:t>
            </a:r>
            <a:r>
              <a:rPr lang="en-US" sz="1400" dirty="0"/>
              <a:t> the time to radiation therapy negatively impacts </a:t>
            </a:r>
            <a:r>
              <a:rPr lang="en-US" sz="1400" dirty="0" smtClean="0"/>
              <a:t>on overall </a:t>
            </a:r>
            <a:r>
              <a:rPr lang="en-US" sz="1400" dirty="0"/>
              <a:t>survival when the aim is cure as opposed to increasing median </a:t>
            </a:r>
            <a:r>
              <a:rPr lang="en-US" sz="1400" dirty="0" smtClean="0"/>
              <a:t>survival time.</a:t>
            </a:r>
          </a:p>
          <a:p>
            <a:r>
              <a:rPr lang="en-US" sz="1400" b="1" dirty="0" smtClean="0"/>
              <a:t>Prostate carcinoma: </a:t>
            </a:r>
            <a:r>
              <a:rPr lang="en-US" sz="1400" dirty="0" smtClean="0"/>
              <a:t>While </a:t>
            </a:r>
            <a:r>
              <a:rPr lang="en-US" sz="1400" dirty="0"/>
              <a:t>prostate carcinoma is not a rapidly dividing </a:t>
            </a:r>
            <a:r>
              <a:rPr lang="en-US" sz="1400" dirty="0" err="1"/>
              <a:t>tumour</a:t>
            </a:r>
            <a:r>
              <a:rPr lang="en-US" sz="1400" dirty="0"/>
              <a:t>, </a:t>
            </a:r>
            <a:r>
              <a:rPr lang="en-US" sz="1400" dirty="0" err="1"/>
              <a:t>Amico</a:t>
            </a:r>
            <a:r>
              <a:rPr lang="en-US" sz="1400" dirty="0"/>
              <a:t> et al </a:t>
            </a:r>
            <a:r>
              <a:rPr lang="en-US" sz="1400" dirty="0" smtClean="0"/>
              <a:t>have suggested </a:t>
            </a:r>
            <a:r>
              <a:rPr lang="en-US" sz="1400" dirty="0"/>
              <a:t>an impact of treatment delay in high risk </a:t>
            </a:r>
            <a:r>
              <a:rPr lang="en-US" sz="1400" dirty="0" err="1"/>
              <a:t>localised</a:t>
            </a:r>
            <a:r>
              <a:rPr lang="en-US" sz="1400" dirty="0"/>
              <a:t> prostate </a:t>
            </a:r>
            <a:r>
              <a:rPr lang="en-US" sz="1400" dirty="0" smtClean="0"/>
              <a:t>cancer. The </a:t>
            </a:r>
            <a:r>
              <a:rPr lang="en-US" sz="1400" dirty="0"/>
              <a:t>researchers showed a treatment delay independently predicted time </a:t>
            </a:r>
            <a:r>
              <a:rPr lang="en-US" sz="1400" dirty="0" smtClean="0"/>
              <a:t>to prostate </a:t>
            </a:r>
            <a:r>
              <a:rPr lang="en-US" sz="1400" dirty="0"/>
              <a:t>specific antigen (PSA) failure with a delay of 2.5 months resulting in </a:t>
            </a:r>
            <a:r>
              <a:rPr lang="en-US" sz="1400" dirty="0" smtClean="0"/>
              <a:t>a 5-year </a:t>
            </a:r>
            <a:r>
              <a:rPr lang="en-US" sz="1400" dirty="0"/>
              <a:t>estimates of PSA failure-free survival of 55% vs. 39% (p = </a:t>
            </a:r>
            <a:r>
              <a:rPr lang="en-US" sz="1400" dirty="0" smtClean="0"/>
              <a:t>0.014). In the </a:t>
            </a:r>
            <a:r>
              <a:rPr lang="en-US" sz="1400" dirty="0"/>
              <a:t>increasingly larger cohort of post-prostatectomy patients, King et </a:t>
            </a:r>
            <a:r>
              <a:rPr lang="en-US" sz="1400" dirty="0" smtClean="0"/>
              <a:t>al demonstrated </a:t>
            </a:r>
            <a:r>
              <a:rPr lang="en-US" sz="1400" dirty="0"/>
              <a:t>that initiating salvage radiation therapy at the lowest </a:t>
            </a:r>
            <a:r>
              <a:rPr lang="en-US" sz="1400" dirty="0" smtClean="0"/>
              <a:t>possible PSA </a:t>
            </a:r>
            <a:r>
              <a:rPr lang="en-US" sz="1400" dirty="0"/>
              <a:t>improved relapse free </a:t>
            </a:r>
            <a:r>
              <a:rPr lang="en-US" sz="1400" dirty="0" smtClean="0"/>
              <a:t>survival. </a:t>
            </a:r>
            <a:r>
              <a:rPr lang="en-US" sz="1400" dirty="0"/>
              <a:t>It was noted that there was an </a:t>
            </a:r>
            <a:r>
              <a:rPr lang="en-US" sz="1400" dirty="0" smtClean="0"/>
              <a:t>average 2.6</a:t>
            </a:r>
            <a:r>
              <a:rPr lang="en-US" sz="1400" dirty="0"/>
              <a:t>% loss of relapse free survival for each incremental 0.1 ng/mL PSA at </a:t>
            </a:r>
            <a:r>
              <a:rPr lang="en-US" sz="1400" dirty="0" smtClean="0"/>
              <a:t>the time </a:t>
            </a:r>
            <a:r>
              <a:rPr lang="en-US" sz="1400" dirty="0"/>
              <a:t>of salvage radiation </a:t>
            </a:r>
            <a:r>
              <a:rPr lang="en-US" sz="1400" dirty="0" smtClean="0"/>
              <a:t>therapy. </a:t>
            </a:r>
            <a:r>
              <a:rPr lang="en-US" sz="1400" dirty="0"/>
              <a:t/>
            </a:r>
            <a:br>
              <a:rPr lang="en-US" sz="1400" dirty="0"/>
            </a:br>
            <a:endParaRPr lang="en-ZA" sz="1400"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7</a:t>
            </a:fld>
            <a:endParaRPr lang="en-ZA" dirty="0"/>
          </a:p>
        </p:txBody>
      </p:sp>
    </p:spTree>
    <p:extLst>
      <p:ext uri="{BB962C8B-B14F-4D97-AF65-F5344CB8AC3E}">
        <p14:creationId xmlns:p14="http://schemas.microsoft.com/office/powerpoint/2010/main" val="324320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reported waiting times confirm that patient care is compromised, exceeding the recommended 6 – 8 weeks</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8</a:t>
            </a:fld>
            <a:endParaRPr lang="en-ZA"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0954277"/>
              </p:ext>
            </p:extLst>
          </p:nvPr>
        </p:nvGraphicFramePr>
        <p:xfrm>
          <a:off x="250130" y="1560408"/>
          <a:ext cx="8643046" cy="4175760"/>
        </p:xfrm>
        <a:graphic>
          <a:graphicData uri="http://schemas.openxmlformats.org/drawingml/2006/table">
            <a:tbl>
              <a:tblPr firstRow="1" bandRow="1">
                <a:tableStyleId>{5C22544A-7EE6-4342-B048-85BDC9FD1C3A}</a:tableStyleId>
              </a:tblPr>
              <a:tblGrid>
                <a:gridCol w="1513558"/>
                <a:gridCol w="2580694"/>
                <a:gridCol w="2274397"/>
                <a:gridCol w="2274397"/>
              </a:tblGrid>
              <a:tr h="0">
                <a:tc>
                  <a:txBody>
                    <a:bodyPr/>
                    <a:lstStyle/>
                    <a:p>
                      <a:pPr algn="ctr"/>
                      <a:r>
                        <a:rPr lang="en-ZA" sz="1400" dirty="0" smtClean="0">
                          <a:latin typeface="Arial" panose="020B0604020202020204" pitchFamily="34" charset="0"/>
                          <a:cs typeface="Arial" panose="020B0604020202020204" pitchFamily="34" charset="0"/>
                        </a:rPr>
                        <a:t>Facility</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Arial" panose="020B0604020202020204" pitchFamily="34" charset="0"/>
                          <a:cs typeface="Arial" panose="020B0604020202020204" pitchFamily="34" charset="0"/>
                        </a:rPr>
                        <a:t>MDT</a:t>
                      </a:r>
                      <a:r>
                        <a:rPr lang="en-ZA" sz="1400" baseline="0" dirty="0" smtClean="0">
                          <a:latin typeface="Arial" panose="020B0604020202020204" pitchFamily="34" charset="0"/>
                          <a:cs typeface="Arial" panose="020B0604020202020204" pitchFamily="34" charset="0"/>
                        </a:rPr>
                        <a:t> or New Patient to Start</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Arial" panose="020B0604020202020204" pitchFamily="34" charset="0"/>
                          <a:cs typeface="Arial" panose="020B0604020202020204" pitchFamily="34" charset="0"/>
                        </a:rPr>
                        <a:t>Gynaecology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Arial" panose="020B0604020202020204" pitchFamily="34" charset="0"/>
                          <a:cs typeface="Arial" panose="020B0604020202020204" pitchFamily="34" charset="0"/>
                        </a:rPr>
                        <a:t>Prostate</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ZA" sz="1400" dirty="0" smtClean="0">
                          <a:latin typeface="Arial" panose="020B0604020202020204" pitchFamily="34" charset="0"/>
                          <a:cs typeface="Arial" panose="020B0604020202020204" pitchFamily="34" charset="0"/>
                        </a:rPr>
                        <a:t>Frere</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6</a:t>
                      </a:r>
                      <a:r>
                        <a:rPr lang="en-ZA" sz="1400" baseline="0" dirty="0" smtClean="0">
                          <a:latin typeface="Arial" panose="020B0604020202020204" pitchFamily="34" charset="0"/>
                          <a:cs typeface="Arial" panose="020B0604020202020204" pitchFamily="34" charset="0"/>
                        </a:rPr>
                        <a:t> – 8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10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12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Livingston</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24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16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16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Universitas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12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10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12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CMJAH</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N/R</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12 weeks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3 years (Hormone </a:t>
                      </a:r>
                      <a:r>
                        <a:rPr lang="en-ZA" sz="1400" dirty="0" err="1" smtClean="0">
                          <a:latin typeface="Arial" panose="020B0604020202020204" pitchFamily="34" charset="0"/>
                          <a:cs typeface="Arial" panose="020B0604020202020204" pitchFamily="34" charset="0"/>
                        </a:rPr>
                        <a:t>Tx</a:t>
                      </a:r>
                      <a:r>
                        <a:rPr lang="en-ZA" sz="1400" baseline="0" dirty="0" smtClean="0">
                          <a:latin typeface="Arial" panose="020B0604020202020204" pitchFamily="34" charset="0"/>
                          <a:cs typeface="Arial" panose="020B0604020202020204" pitchFamily="34" charset="0"/>
                        </a:rPr>
                        <a:t> for</a:t>
                      </a:r>
                      <a:r>
                        <a:rPr lang="en-ZA" sz="1400" dirty="0" smtClean="0">
                          <a:latin typeface="Arial" panose="020B0604020202020204" pitchFamily="34" charset="0"/>
                          <a:cs typeface="Arial" panose="020B0604020202020204" pitchFamily="34" charset="0"/>
                        </a:rPr>
                        <a:t> 2 years</a:t>
                      </a:r>
                      <a:r>
                        <a:rPr lang="en-ZA" sz="1400" baseline="0" dirty="0" smtClean="0">
                          <a:latin typeface="Arial" panose="020B0604020202020204" pitchFamily="34" charset="0"/>
                          <a:cs typeface="Arial" panose="020B0604020202020204" pitchFamily="34" charset="0"/>
                        </a:rPr>
                        <a:t> + 1 year addt’l wait)</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SBAH</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16 weeks</a:t>
                      </a:r>
                      <a:r>
                        <a:rPr lang="en-ZA" sz="1400" baseline="0" dirty="0" smtClean="0">
                          <a:latin typeface="Arial" panose="020B0604020202020204" pitchFamily="34" charset="0"/>
                          <a:cs typeface="Arial" panose="020B0604020202020204" pitchFamily="34" charset="0"/>
                        </a:rPr>
                        <a:t> for </a:t>
                      </a:r>
                      <a:r>
                        <a:rPr lang="en-ZA" sz="1400" dirty="0" smtClean="0">
                          <a:latin typeface="Arial" panose="020B0604020202020204" pitchFamily="34" charset="0"/>
                          <a:cs typeface="Arial" panose="020B0604020202020204" pitchFamily="34" charset="0"/>
                        </a:rPr>
                        <a:t>radical</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r>
                        <a:rPr lang="en-ZA" sz="1400" dirty="0" smtClean="0">
                          <a:latin typeface="Arial" panose="020B0604020202020204" pitchFamily="34" charset="0"/>
                          <a:cs typeface="Arial" panose="020B0604020202020204" pitchFamily="34" charset="0"/>
                        </a:rPr>
                        <a:t>4 months for new referrals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Addington</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N/R</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N/R</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N/R</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Greys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 –</a:t>
                      </a:r>
                      <a:r>
                        <a:rPr lang="en-ZA" sz="1400" baseline="0" dirty="0" smtClean="0">
                          <a:latin typeface="Arial" panose="020B0604020202020204" pitchFamily="34" charset="0"/>
                          <a:cs typeface="Arial" panose="020B0604020202020204" pitchFamily="34" charset="0"/>
                        </a:rPr>
                        <a:t> 36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28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36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IALCH</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24 – 26 weeks for radical</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8 – 12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8 – 12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Polokwane</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48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48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48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Klerksdorp</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 – 4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4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4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GSH</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N/R</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8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12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r>
                        <a:rPr lang="en-ZA" sz="1400" dirty="0" smtClean="0">
                          <a:latin typeface="Arial" panose="020B0604020202020204" pitchFamily="34" charset="0"/>
                          <a:cs typeface="Arial" panose="020B0604020202020204" pitchFamily="34" charset="0"/>
                        </a:rPr>
                        <a:t>Tygerberg</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N/R</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6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latin typeface="Arial" panose="020B0604020202020204" pitchFamily="34" charset="0"/>
                          <a:cs typeface="Arial" panose="020B0604020202020204" pitchFamily="34" charset="0"/>
                        </a:rPr>
                        <a:t>6 weeks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250825" y="1125538"/>
            <a:ext cx="8642349" cy="369332"/>
          </a:xfrm>
          <a:prstGeom prst="rect">
            <a:avLst/>
          </a:prstGeom>
          <a:noFill/>
        </p:spPr>
        <p:txBody>
          <a:bodyPr wrap="square" rtlCol="0">
            <a:spAutoFit/>
          </a:bodyPr>
          <a:lstStyle/>
          <a:p>
            <a:pPr algn="ctr"/>
            <a:r>
              <a:rPr lang="en-ZA" b="1" dirty="0" smtClean="0">
                <a:latin typeface="Arial" panose="020B0604020202020204" pitchFamily="34" charset="0"/>
                <a:cs typeface="Arial" panose="020B0604020202020204" pitchFamily="34" charset="0"/>
              </a:rPr>
              <a:t>Waiting Times for Radiation Oncology </a:t>
            </a:r>
            <a:endParaRPr lang="en-ZA" b="1" dirty="0">
              <a:latin typeface="Arial" panose="020B0604020202020204" pitchFamily="34" charset="0"/>
              <a:cs typeface="Arial" panose="020B0604020202020204" pitchFamily="34" charset="0"/>
            </a:endParaRPr>
          </a:p>
        </p:txBody>
      </p:sp>
      <p:sp>
        <p:nvSpPr>
          <p:cNvPr id="11" name="Rectangle 10"/>
          <p:cNvSpPr/>
          <p:nvPr/>
        </p:nvSpPr>
        <p:spPr>
          <a:xfrm>
            <a:off x="250129" y="6129412"/>
            <a:ext cx="8643045" cy="25191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Source: Ministerial Advisory Committee on Cancer Report on Radiotherapy Crisis in South Africa, National Audit 2017</a:t>
            </a:r>
          </a:p>
        </p:txBody>
      </p:sp>
    </p:spTree>
    <p:extLst>
      <p:ext uri="{BB962C8B-B14F-4D97-AF65-F5344CB8AC3E}">
        <p14:creationId xmlns:p14="http://schemas.microsoft.com/office/powerpoint/2010/main" val="371873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reported backlog (as of December 2017) is massive and only continues to grow. It requires urgent intervention.</a:t>
            </a:r>
            <a:endParaRPr lang="en-ZA" dirty="0"/>
          </a:p>
        </p:txBody>
      </p:sp>
      <p:sp>
        <p:nvSpPr>
          <p:cNvPr id="4" name="Date Placeholder 3"/>
          <p:cNvSpPr>
            <a:spLocks noGrp="1"/>
          </p:cNvSpPr>
          <p:nvPr>
            <p:ph type="dt" sz="half" idx="10"/>
          </p:nvPr>
        </p:nvSpPr>
        <p:spPr/>
        <p:txBody>
          <a:bodyPr/>
          <a:lstStyle/>
          <a:p>
            <a:r>
              <a:rPr lang="en-US" smtClean="0"/>
              <a:t>June 2018</a:t>
            </a:r>
            <a:endParaRPr lang="en-ZA" dirty="0"/>
          </a:p>
        </p:txBody>
      </p:sp>
      <p:sp>
        <p:nvSpPr>
          <p:cNvPr id="5" name="Footer Placeholder 4"/>
          <p:cNvSpPr>
            <a:spLocks noGrp="1"/>
          </p:cNvSpPr>
          <p:nvPr>
            <p:ph type="ftr" sz="quarter" idx="11"/>
          </p:nvPr>
        </p:nvSpPr>
        <p:spPr/>
        <p:txBody>
          <a:bodyPr/>
          <a:lstStyle/>
          <a:p>
            <a:r>
              <a:rPr lang="en-ZA" smtClean="0"/>
              <a:t>National Health Council </a:t>
            </a:r>
            <a:endParaRPr lang="en-ZA" dirty="0"/>
          </a:p>
        </p:txBody>
      </p:sp>
      <p:sp>
        <p:nvSpPr>
          <p:cNvPr id="6" name="Slide Number Placeholder 5"/>
          <p:cNvSpPr>
            <a:spLocks noGrp="1"/>
          </p:cNvSpPr>
          <p:nvPr>
            <p:ph type="sldNum" sz="quarter" idx="12"/>
          </p:nvPr>
        </p:nvSpPr>
        <p:spPr/>
        <p:txBody>
          <a:bodyPr/>
          <a:lstStyle/>
          <a:p>
            <a:fld id="{2F2C248C-0A5B-4798-827F-569D09ED1622}" type="slidenum">
              <a:rPr lang="en-ZA" smtClean="0"/>
              <a:pPr/>
              <a:t>9</a:t>
            </a:fld>
            <a:endParaRPr lang="en-ZA" dirty="0"/>
          </a:p>
        </p:txBody>
      </p:sp>
      <p:pic>
        <p:nvPicPr>
          <p:cNvPr id="7" name="Picture 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43" y="1124744"/>
            <a:ext cx="8641837" cy="53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31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86&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6HH93l3SQSzPftNA8tlh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BRSEA.DxTjm.OP_Qel4Co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GnPMFfXTpSbF7Dmv4OeM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0eimedHTRoOxvBJ2DfS_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rZ7aP27RStaBFJIJizpa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CZ9VUQ.dRfu9v55GNK7Xj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wtfX8W0iSJulIm7C5CjLq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p1MoQqlTRG5HxEjRIm4Z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ihjgh06QnOf2MeEV6SFK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ubyTpB5sS.WZeWswHmYbf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iqQhIsPqTQSykNJHL.7G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zfvoNgXQ7Wod.xSo6zCB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na1j99pZRxCs9AjtuDCFR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I6mzacVRpGYgIMQNB1rN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L7lWg.9QAWcFRsjaHmb9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fgTpJ.fVSCauRjMSwuhdx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_dM2eJDKQ0KLjhbSYH8hV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my0nk4d3RvmwdVGZuYVjq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b0rEKpGQNSsshi41MDZy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2hvVennR42HAT1KVlkS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5O0Te30ZT0ir4db0MMVOZ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6j.gsrK.QcOWKYceH38t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hU_nucOQzmaM9adwKeMV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_RGnNbdGTMONvIltjewk7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MdKqmVnpR82UuxWYFRLyW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y4NbJCegT9yR.IdihfORD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B1.agvaThanylwwwcDF5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UYJPIkBRM.T89DSCxoVs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p8cc.TgTESNcpQCEeYKG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g4t_KItST0GawhycLRRYC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WIUy2PwQ7uaMFvY3B0_9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3PXNmDmORkeE3dceoYX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uVUGs42TTqGKG4Eqfzt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uspH2JeRt2_Zsx.qrB74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orMkbikKS6CkJ43U_vNjY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m2vtBNPuSVmA9g9gxBChd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21VOWhUuQ_C0t788KDikw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2T9A_roRsGQ6KjOJCHgc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73LTNDXGTA.QtSddxJ8TE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FXHbz8WQU6jjO8U0_i4r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FV.Nsc8pRAKqDhZuicu2f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VHTN2gw8TDSXioi3FUBgV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5LiSbe4nRdSjS6E.ZdWjq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TYEZfatQoisSNuux._Ge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LyLEtLOS0ax115tt.mYM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3DAt4ckTraZWNv8yTH7n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nautS3NTSSysAStzRiK8j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efa68GiqSIa0d3CI0mdyI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oeNn43_oQZGR2SEEpDB9Q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soNCI3FETuqwXI6mm_Dik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q7vDvM8ZTy6PcHAmcRGki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Lq50GiB2Twq.tyXXXM3oc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c744PhBmR76YuIyObgMID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JejNHeuRQB6Kh9I0y.UlL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bc3Ul.iSBiDUjE7FaVam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gEvMRy_RySz5FNjB7rDI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WlXGNJRM66Ezrgk_blt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0hU_nucOQzmaM9adwKeMV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LnfHn4hTSKE3jVj1Nwd5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Iskr5_aFR0ycsj7rCdRt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UigYlANQ8aRcgeRe7uN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5OwrkkHWS46ypJrHShnYr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zfvoNgXQ7Wod.xSo6zCB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_23sQ_0eTamwHRvmB0Tc4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g5R79SXJRCe.lsIwbVG2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_23sQ_0eTamwHRvmB0Tc4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3ZnpPoi.R06y1qm6Gu2aF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T6HH93l3SQSzPftNA8tlh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Lbc3Ul.iSBiDUjE7FaVam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Dq6N3c36RBWWmVZmJ2UmC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iiJu0ajSWePOzG4REUCa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IWkkdNv9Qvu4L1TyZPvui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DuspH2JeRt2_Zsx.qrB74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0.26Z.eVTqW66RaaLghaZ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9v2CWahQQh2r2GaERUVe4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BJMbbs0MRsC.fjxCjMuMo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ZnpPoi.R06y1qm6Gu2aF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09Ka.qHQDyDlN0ysK3B.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7B37VGElQ3SGeFjqqLc4h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P3CHMMaTRWu7YFZLml5GZ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bGmdf3LXRvyc8COG3OCub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C5OEA8ikSZWPwtymZuAT8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fnnaKElvT8m42UnzwKBtr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9EjQe3rTTRifVsYHHPGzt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183STlsESeiUbCy.CsQse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0b9adj7PSCilgPvWaQwF4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lP5zqUSFQG63P3s3gHbng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7vDvM8ZTy6PcHAmcRGki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NrPykM8YSfKiS3Rebv_69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m0EoBlY8TDqGqF9i.pVR.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5iUVvDNgS6WEn2fO4UlsB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X0pNYFayQZqMWVZlFK7CL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DNRJ8b2GTQeEb46kIr_Hu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lP10RToHQWeWWfYuCUqII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dJCUxLgDQbu9wxflOwqFo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3zD7PASTTCQM5S4SkxUi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eNg2o75iRRKBNQ3Ev9Eod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nYbpjzENR3KFCjLH4Tm6q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gEvMRy_RySz5FNjB7rDI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AdNFkXh2TJGVUPA7CMTWU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djWjarnKQi.DtfmLyVeJU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fOauR9d6REKETb0DhQ1ne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K5vzWBCWSa.7jCMnSfrLZ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a759tQrETnWAYuZYuYety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bkXFZ2D7RoSEx8KyJ1bIn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mWRbs0K2RdqWozc0Xb2h9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gihtXH_zTumSEsj0PfoVi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X6YuMlXLQfmFRVWhuEaX5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2GLwZ453TPWWTHaCHRBV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WlXGNJRM66Ezrgk_blt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uLaWrwJ8Q2G6rhwyceM9g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jwEZ77TQRTa5N1M5ATE.r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krcC5sOQBy2EZy8a1HiG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0ZSsItPWRYKPhGS_0E9D9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I4ZIctPQDW4SCn8UCACv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yEoWR5egSRGyCtyYJ7gIt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AZQv89tMRa2gu0IsIO8vr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D.qAGv25Qm6.59JnjkRnK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e7GlJMkIRfqO5IjsMLuv1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XbmVXkdvRPStPHqP.D75z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ejNHeuRQB6Kh9I0y.UlL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I_Xl5KyWRXaj.KWV2f7Sw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eqxg07PT8yrES4LE9BZw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EtVX28lQRnqoH3g6wFy4M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FPW9bEOeSW6yFqFvmRr8M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zGzVcrSAQ0ypOP1MbGY3P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2fnXhT2pQGKWTsmLqqW92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N3nikR0qTpufg8kwzOfMv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rTzh5lLqSLaxznF5xRHtu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7oAfqLSCTEukU9sAZIuqN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WgQqizImS9W0Nu871xIw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WHsemVMS8e98OGQHTFn2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kH3EZm2DRP.iL9R5Kz9db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bws0f_AES5WDqutRypLoO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TpHnC51CTB6zCet1UZM61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NzfAH66TbmOrwDHzbbRr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SHRHiBciRmqlNfIQgyRHs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7N3nlq2PT4maq0v.hyrbh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KNS4adMgRt2H4mZKn50jH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FOhoJ_uFQcax9b.sr5PgH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B79iO3uQ56dIT._f.3AG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Mo_9KFYYQ7.HqEejxI8Iw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t0u07gVSIKgxaPyNKv7t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ZUe5T1YHTQGUOZ6zpTCmJ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1FJyeo0XTT.kPITn.ELqn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1P7apZIdT6W.xyVsDrs_x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jLzrgkyQTgWYObO0somdL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RPXWgnaaT6mRhQ3INd2Nr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BRSEA.DxTjm.OP_Qel4Co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Vi.x2jI9Q36UcaLmDgBB_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IGnPMFfXTpSbF7Dmv4OeM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rZ7aP27RStaBFJIJizpaY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0eimedHTRoOxvBJ2DfS_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q6N3c36RBWWmVZmJ2UmC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CZ9VUQ.dRfu9v55GNK7Xj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wtfX8W0iSJulIm7C5CjLq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ap1MoQqlTRG5HxEjRIm4Z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iqQhIsPqTQSykNJHL.7GG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tihjgh06QnOf2MeEV6SFK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ubyTpB5sS.WZeWswHmYbf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qL7lWg.9QAWcFRsjaHmb9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iI6mzacVRpGYgIMQNB1rN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na1j99pZRxCs9AjtuDCFR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fgTpJ.fVSCauRjMSwuhd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0.26Z.eVTqW66RaaLghaZ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6j.gsrK.QcOWKYceH38tJ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_RGnNbdGTMONvIltjewk7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5O0Te30ZT0ir4db0MMVOZ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y0nk4d3RvmwdVGZuYVjq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1b0rEKpGQNSsshi41MDZy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2hvVennR42HAT1KVlkSt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_dM2eJDKQ0KLjhbSYH8hV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MdKqmVnpR82UuxWYFRLyW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B1.agvaThanylwwwcDF5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m2vtBNPuSVmA9g9gxBCh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WkkdNv9Qvu4L1TyZPvui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orMkbikKS6CkJ43U_vNjY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AuVUGs42TTqGKG4EqfztH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3PXNmDmORkeE3dceoYXF.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bWIUy2PwQ7uaMFvY3B0_9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g4t_KItST0GawhycLRRYC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bp8cc.TgTESNcpQCEeYKG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y4NbJCegT9yR.IdihfORD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vUYJPIkBRM.T89DSCxoVs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21VOWhUuQ_C0t788KDikw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FV.Nsc8pRAKqDhZuicu2f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5OwrkkHWS46ypJrHShnYr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TYEZfatQoisSNuux._Ge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5LiSbe4nRdSjS6E.ZdWjq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n2T9A_roRsGQ6KjOJCHgc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oeNn43_oQZGR2SEEpDB9Q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73LTNDXGTA.QtSddxJ8TE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VHTN2gw8TDSXioi3FUBgV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kFXHbz8WQU6jjO8U0_i4r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efa68GiqSIa0d3CI0mdyI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3DAt4ckTraZWNv8yTH7n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nautS3NTSSysAStzRiK8j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iiJu0ajSWePOzG4REUCa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qSAGB7IQRWR7iO7S1jQz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EkQHj9ifQh6c.ywzJVTuu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NwE6ffazQJWzI5aOFWZfP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VE6eQgpgSN6RlNNVhmWrs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1hj5NpsUTAmSQ0fIh0XEa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1XpLNOAS.yMYBbsnsV0m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CPzLCan4RKGoiTTsL_nqz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5TqyqWPLT6.g7jGeLqbu0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9v2CWahQQh2r2GaERUVe4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YQhhwU2KRnmHVEsbSpduT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kOvJFdY2SnufOJKdT.Z1t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1UbH8cAnT2Kj5_x71keXY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ZrWLt.AVTB.QzHN2VON9M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6yZ3f_AbQpqP8DLp4eIJ9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oz77DOaPSQurdOqsE148u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0n.cgMnpSJKV_LVKlF2BM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4h1AZBKdSVekI.cvlq82E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CWBMNnQmQjiPuU7Ar5wA7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_J75q_bT5aB3xNh4g7d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09Ka.qHQDyDlN0ysK3B.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lGCH8UYaSR2cBfOdhPSty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x.G7LzzsTzyH53CG38C6k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c77hCvQrTL6BhRQmHe5Xy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5KZyY.MNQweyPCgf9tjPt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bFpDvEMZTTaEzA7Yw3hxm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lUjT0V2sQEaWq5qqYvOR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Z_MOd2luQW.mdkNEbNXhw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l6AiWOaKTASR1fELs0emf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SpQZoCY5QAuopPny.NLDF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FwViqZJgRzajku3mvpyBU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JMbbs0MRsC.fjxCjMuMo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wFU974z3TsCVLzDhMfEKS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cn2ZaE1cRrKnIv6.zvbu5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5D9q8PyGTx._gx4RfaJzh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vfXQEbtShixs1H6NgheF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oXyimnlLRwOjiN5Un82n6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CatRQkjlR9mj_l08fC9XX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PbBdrtWMTM.v_g0d2OVch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3CHMMaTRWu7YFZLml5G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7B37VGElQ3SGeFjqqLc4h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Gmdf3LXRvyc8COG3OCub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5OEA8ikSZWPwtymZuAT8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nnaKElvT8m42UnzwKBt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EjQe3rTTRifVsYHHPGzt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lP5zqUSFQG63P3s3gHbng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0b9adj7PSCilgPvWaQwF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183STlsESeiUbCy.CsQse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rPykM8YSfKiS3Rebv_69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m0EoBlY8TDqGqF9i.pVR.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iUVvDNgS6WEn2fO4UlsB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0pNYFayQZqMWVZlFK7CL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P10RToHQWeWWfYuCUqII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DNRJ8b2GTQeEb46kIr_Hu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JCUxLgDQbu9wxflOwqFo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3zD7PASTTCQM5S4SkxUi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Ng2o75iRRKBNQ3Ev9Eo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dNFkXh2TJGVUPA7CMTW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YbpjzENR3KFCjLH4Tm6q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jWjarnKQi.DtfmLyVeJU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5vzWBCWSa.7jCMnSfrLZ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OauR9d6REKETb0DhQ1n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759tQrETnWAYuZYuYety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ihtXH_zTumSEsj0PfoVi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bkXFZ2D7RoSEx8KyJ1bIn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WRbs0K2RdqWozc0Xb2h9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6YuMlXLQfmFRVWhuEaX5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oNCI3FETuqwXI6mm_Dik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GLwZ453TPWWTHaCHRBVx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LaWrwJ8Q2G6rhwyceM9g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jwEZ77TQRTa5N1M5ATE.r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0ZSsItPWRYKPhGS_0E9D9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PkrcC5sOQBy2EZy8a1HiG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yEoWR5egSRGyCtyYJ7gIt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dI4ZIctPQDW4SCn8UCACv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ZQv89tMRa2gu0IsIO8vr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D.qAGv25Qm6.59JnjkRnK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7GlJMkIRfqO5IjsMLuv1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5Z8y0WETza4mbfCmsPQV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bmVXkdvRPStPHqP.D75z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eqxg07PT8yrES4LE9BZw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_Xl5KyWRXaj.KWV2f7Sw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tVX28lQRnqoH3g6wFy4M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zGzVcrSAQ0ypOP1MbGY3P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PW9bEOeSW6yFqFvmRr8M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2fnXhT2pQGKWTsmLqqW92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N3nikR0qTpufg8kwzOfMv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7oAfqLSCTEukU9sAZIuqN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Tzh5lLqSLaxznF5xRHtu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q50GiB2Twq.tyXXXM3oc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H3EZm2DRP.iL9R5Kz9db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gQqizImS9W0Nu871xIwj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bws0f_AES5WDqutRypLoO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HRHiBciRmqlNfIQgyRHs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pHnC51CTB6zCet1UZM61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NzfAH66TbmOrwDHzbbRr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7N3nlq2PT4maq0v.hyrbh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8KP.SQRvmyT07hSOy3j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4aPFogICTr.Cu57gRoV3G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FOhoJ_uFQcax9b.sr5Pg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744PhBmR76YuIyObgMID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qmF.yahsT0ymMjZKhiu37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cirps6fSlibWTEKuGXly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Mo_9KFYYQ7.HqEejxI8Iw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B79iO3uQ56dIT._f.3AG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ZUe5T1YHTQGUOZ6zpTCmJ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1FJyeo0XTT.kPITn.ELq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jLzrgkyQTgWYObO0somdL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1P7apZIdT6W.xyVsDrs_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i.x2jI9Q36UcaLmDgBB_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RPXWgnaaT6mRhQ3INd2Nrw"/>
</p:tagLst>
</file>

<file path=ppt/theme/theme1.xml><?xml version="1.0" encoding="utf-8"?>
<a:theme xmlns:a="http://schemas.openxmlformats.org/drawingml/2006/main" name="National Department of Health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National Department of Health">
      <a:dk1>
        <a:srgbClr val="000000"/>
      </a:dk1>
      <a:lt1>
        <a:sysClr val="window" lastClr="FFFFFF"/>
      </a:lt1>
      <a:dk2>
        <a:srgbClr val="005A2E"/>
      </a:dk2>
      <a:lt2>
        <a:srgbClr val="C9AA6A"/>
      </a:lt2>
      <a:accent1>
        <a:srgbClr val="005A2E"/>
      </a:accent1>
      <a:accent2>
        <a:srgbClr val="6A2922"/>
      </a:accent2>
      <a:accent3>
        <a:srgbClr val="995A26"/>
      </a:accent3>
      <a:accent4>
        <a:srgbClr val="DBBE69"/>
      </a:accent4>
      <a:accent5>
        <a:srgbClr val="F07E2D"/>
      </a:accent5>
      <a:accent6>
        <a:srgbClr val="F7A52B"/>
      </a:accent6>
      <a:hlink>
        <a:srgbClr val="6A2922"/>
      </a:hlink>
      <a:folHlink>
        <a:srgbClr val="E5322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TotalTime>
  <Words>3037</Words>
  <Application>Microsoft Office PowerPoint</Application>
  <PresentationFormat>On-screen Show (4:3)</PresentationFormat>
  <Paragraphs>328</Paragraphs>
  <Slides>22</Slides>
  <Notes>0</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2</vt:i4>
      </vt:variant>
      <vt:variant>
        <vt:lpstr>Slide Titles</vt:lpstr>
      </vt:variant>
      <vt:variant>
        <vt:i4>22</vt:i4>
      </vt:variant>
    </vt:vector>
  </HeadingPairs>
  <TitlesOfParts>
    <vt:vector size="28" baseType="lpstr">
      <vt:lpstr>Arial</vt:lpstr>
      <vt:lpstr>Calibri</vt:lpstr>
      <vt:lpstr>National Department of Health 2017</vt:lpstr>
      <vt:lpstr>1_Custom Design</vt:lpstr>
      <vt:lpstr>think-cell Slide</vt:lpstr>
      <vt:lpstr>Chart</vt:lpstr>
      <vt:lpstr>PowerPoint Presentation</vt:lpstr>
      <vt:lpstr>Agenda</vt:lpstr>
      <vt:lpstr>Executive Summary</vt:lpstr>
      <vt:lpstr>The 2017 National Audit noted an increasing demand of patients at cancer treatment centres over a 3-yr period  (i)</vt:lpstr>
      <vt:lpstr>The 2017 National Audit noted an increasing demand of patients at cancer treatment centres over a 3-yr period  (ii)</vt:lpstr>
      <vt:lpstr>The literature shows that prolonged waiting times has negative effects on the quality of care and health outcomes (i)</vt:lpstr>
      <vt:lpstr>The literature shows that prolonged waiting times has negative effects on the quality of care and health outcomes (iii)</vt:lpstr>
      <vt:lpstr>The reported waiting times confirm that patient care is compromised, exceeding the recommended 6 – 8 weeks</vt:lpstr>
      <vt:lpstr>The reported backlog (as of December 2017) is massive and only continues to grow. It requires urgent intervention.</vt:lpstr>
      <vt:lpstr>The current quantity of specialists is not able to accommodate the demand for radiotherapy systems</vt:lpstr>
      <vt:lpstr>After staffing gaps indicated by hospital management are recruited, annual cost is R 240M+, excl. training and benefits</vt:lpstr>
      <vt:lpstr>The total costs for equipment gaps = R 750 M+, excl maintenance</vt:lpstr>
      <vt:lpstr>Alternative to directly funding frozen and vacant posts:  Outsourcing to the private sector</vt:lpstr>
      <vt:lpstr>Alternative to directly funding frozen and vacant posts: Recruitment of foreign radiation oncologists</vt:lpstr>
      <vt:lpstr>Alternatives to purchasing equipment:  Leasing of equipment</vt:lpstr>
      <vt:lpstr>Alternatives to purchasing equipment:  Renting space and time at private facilities after hours</vt:lpstr>
      <vt:lpstr>How to address the equipment problem: Construction of centres equitably positioned to minimise patient travel</vt:lpstr>
      <vt:lpstr>Upgrading National Cancer Registry is pivotal for surveillance, data collection, and adherence to international standards</vt:lpstr>
      <vt:lpstr>Proposed 5-year investment plan</vt:lpstr>
      <vt:lpstr>Proposed Strategy: R1.6b investment over 5 years to address backlogs and build up health system </vt:lpstr>
      <vt:lpstr>Proposed Strategy: R1.6b investment over 5 years to address backlogs and build up health system </vt:lpstr>
      <vt:lpstr>5-year investment horizon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Adams Tillus</dc:creator>
  <cp:lastModifiedBy>Lauren Silén</cp:lastModifiedBy>
  <cp:revision>86</cp:revision>
  <cp:lastPrinted>2017-08-17T09:45:46Z</cp:lastPrinted>
  <dcterms:created xsi:type="dcterms:W3CDTF">2018-06-05T04:42:35Z</dcterms:created>
  <dcterms:modified xsi:type="dcterms:W3CDTF">2018-09-25T07:15:24Z</dcterms:modified>
</cp:coreProperties>
</file>