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4" r:id="rId8"/>
    <p:sldId id="262"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9" name="Rectangle 8"/>
          <p:cNvSpPr/>
          <p:nvPr/>
        </p:nvSpPr>
        <p:spPr>
          <a:xfrm>
            <a:off x="0" y="0"/>
            <a:ext cx="11520000" cy="410400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rtlCol="0" anchor="ctr"/>
          <a:lstStyle/>
          <a:p>
            <a:pPr algn="ctr"/>
            <a:endParaRPr lang="en-ZA" sz="1800" dirty="0"/>
          </a:p>
        </p:txBody>
      </p:sp>
      <p:sp>
        <p:nvSpPr>
          <p:cNvPr id="10" name="Rectangle 9"/>
          <p:cNvSpPr/>
          <p:nvPr/>
        </p:nvSpPr>
        <p:spPr>
          <a:xfrm>
            <a:off x="0" y="4104000"/>
            <a:ext cx="11520000" cy="54000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rtlCol="0" anchor="ctr"/>
          <a:lstStyle/>
          <a:p>
            <a:pPr algn="ctr"/>
            <a:r>
              <a:rPr lang="en-ZA" sz="2400" dirty="0"/>
              <a:t>Independent Police Investigative Directorate (IPID)</a:t>
            </a:r>
          </a:p>
        </p:txBody>
      </p:sp>
      <p:sp>
        <p:nvSpPr>
          <p:cNvPr id="6" name="Slide Number Placeholder 5"/>
          <p:cNvSpPr>
            <a:spLocks noGrp="1"/>
          </p:cNvSpPr>
          <p:nvPr>
            <p:ph type="sldNum" sz="quarter" idx="12"/>
          </p:nvPr>
        </p:nvSpPr>
        <p:spPr/>
        <p:txBody>
          <a:bodyPr/>
          <a:lstStyle>
            <a:lvl1pPr>
              <a:defRPr sz="1800" b="1">
                <a:solidFill>
                  <a:schemeClr val="tx1"/>
                </a:solidFill>
              </a:defRPr>
            </a:lvl1pPr>
          </a:lstStyle>
          <a:p>
            <a:fld id="{305ADCF1-DD09-4387-8F4A-D549EA9CFC90}" type="slidenum">
              <a:rPr lang="en-US" smtClean="0"/>
              <a:t>‹#›</a:t>
            </a:fld>
            <a:endParaRPr lang="en-US"/>
          </a:p>
        </p:txBody>
      </p:sp>
      <p:pic>
        <p:nvPicPr>
          <p:cNvPr id="4098" name="Picture 2" descr="image00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53150"/>
            <a:ext cx="260985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2707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sz="1800" b="1">
                <a:solidFill>
                  <a:schemeClr val="tx1"/>
                </a:solidFill>
              </a:defRPr>
            </a:lvl1pPr>
          </a:lstStyle>
          <a:p>
            <a:fld id="{305ADCF1-DD09-4387-8F4A-D549EA9CFC90}" type="slidenum">
              <a:rPr lang="en-US" smtClean="0"/>
              <a:t>‹#›</a:t>
            </a:fld>
            <a:endParaRPr lang="en-US"/>
          </a:p>
        </p:txBody>
      </p:sp>
      <p:pic>
        <p:nvPicPr>
          <p:cNvPr id="5122" name="Picture 2" descr="image00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53150"/>
            <a:ext cx="260985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2409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3"/>
            <a:ext cx="2844800" cy="365125"/>
          </a:xfrm>
          <a:prstGeom prst="rect">
            <a:avLst/>
          </a:prstGeom>
        </p:spPr>
        <p:txBody>
          <a:bodyPr lIns="92546" tIns="46273" rIns="92546" bIns="46273"/>
          <a:lstStyle/>
          <a:p>
            <a:fld id="{B3C0839C-1222-46B8-845E-974FDDEC2CB4}" type="datetimeFigureOut">
              <a:rPr lang="en-US" smtClean="0"/>
              <a:t>5/19/2020</a:t>
            </a:fld>
            <a:endParaRPr lang="en-US"/>
          </a:p>
        </p:txBody>
      </p:sp>
      <p:sp>
        <p:nvSpPr>
          <p:cNvPr id="3" name="Footer Placeholder 2"/>
          <p:cNvSpPr>
            <a:spLocks noGrp="1"/>
          </p:cNvSpPr>
          <p:nvPr>
            <p:ph type="ftr" sz="quarter" idx="11"/>
          </p:nvPr>
        </p:nvSpPr>
        <p:spPr>
          <a:xfrm>
            <a:off x="4165600" y="6356353"/>
            <a:ext cx="3860800" cy="365125"/>
          </a:xfrm>
          <a:prstGeom prst="rect">
            <a:avLst/>
          </a:prstGeom>
        </p:spPr>
        <p:txBody>
          <a:bodyPr lIns="92546" tIns="46273" rIns="92546" bIns="46273"/>
          <a:lstStyle/>
          <a:p>
            <a:endParaRPr lang="en-US"/>
          </a:p>
        </p:txBody>
      </p:sp>
      <p:sp>
        <p:nvSpPr>
          <p:cNvPr id="4" name="Slide Number Placeholder 3"/>
          <p:cNvSpPr>
            <a:spLocks noGrp="1"/>
          </p:cNvSpPr>
          <p:nvPr>
            <p:ph type="sldNum" sz="quarter" idx="12"/>
          </p:nvPr>
        </p:nvSpPr>
        <p:spPr/>
        <p:txBody>
          <a:bodyPr/>
          <a:lstStyle/>
          <a:p>
            <a:fld id="{305ADCF1-DD09-4387-8F4A-D549EA9CFC90}" type="slidenum">
              <a:rPr lang="en-US" smtClean="0"/>
              <a:t>‹#›</a:t>
            </a:fld>
            <a:endParaRPr lang="en-US"/>
          </a:p>
        </p:txBody>
      </p:sp>
    </p:spTree>
    <p:extLst>
      <p:ext uri="{BB962C8B-B14F-4D97-AF65-F5344CB8AC3E}">
        <p14:creationId xmlns:p14="http://schemas.microsoft.com/office/powerpoint/2010/main" val="2706677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C0839C-1222-46B8-845E-974FDDEC2CB4}"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ADCF1-DD09-4387-8F4A-D549EA9CFC90}" type="slidenum">
              <a:rPr lang="en-US" smtClean="0"/>
              <a:t>‹#›</a:t>
            </a:fld>
            <a:endParaRPr lang="en-US"/>
          </a:p>
        </p:txBody>
      </p:sp>
    </p:spTree>
    <p:extLst>
      <p:ext uri="{BB962C8B-B14F-4D97-AF65-F5344CB8AC3E}">
        <p14:creationId xmlns:p14="http://schemas.microsoft.com/office/powerpoint/2010/main" val="122288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3C0839C-1222-46B8-845E-974FDDEC2CB4}"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ADCF1-DD09-4387-8F4A-D549EA9CFC90}" type="slidenum">
              <a:rPr lang="en-US" smtClean="0"/>
              <a:t>‹#›</a:t>
            </a:fld>
            <a:endParaRPr lang="en-US"/>
          </a:p>
        </p:txBody>
      </p:sp>
    </p:spTree>
    <p:extLst>
      <p:ext uri="{BB962C8B-B14F-4D97-AF65-F5344CB8AC3E}">
        <p14:creationId xmlns:p14="http://schemas.microsoft.com/office/powerpoint/2010/main" val="4102261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theme" Target="../theme/theme1.xml" /><Relationship Id="rId5" Type="http://schemas.openxmlformats.org/officeDocument/2006/relationships/slideLayout" Target="../slideLayouts/slideLayout5.xml" /><Relationship Id="rId4" Type="http://schemas.openxmlformats.org/officeDocument/2006/relationships/slideLayout" Target="../slideLayouts/slideLayout4.xml"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11527385" y="0"/>
            <a:ext cx="664615" cy="685800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rtlCol="0" anchor="ctr"/>
          <a:lstStyle/>
          <a:p>
            <a:pPr algn="ctr"/>
            <a:endParaRPr lang="en-ZA" sz="1800" dirty="0"/>
          </a:p>
        </p:txBody>
      </p:sp>
      <p:sp>
        <p:nvSpPr>
          <p:cNvPr id="6" name="Slide Number Placeholder 5"/>
          <p:cNvSpPr>
            <a:spLocks noGrp="1"/>
          </p:cNvSpPr>
          <p:nvPr>
            <p:ph type="sldNum" sz="quarter" idx="4"/>
          </p:nvPr>
        </p:nvSpPr>
        <p:spPr>
          <a:xfrm>
            <a:off x="11305847" y="6498001"/>
            <a:ext cx="886154" cy="360000"/>
          </a:xfrm>
          <a:prstGeom prst="rect">
            <a:avLst/>
          </a:prstGeom>
          <a:noFill/>
          <a:ln>
            <a:noFill/>
          </a:ln>
        </p:spPr>
        <p:txBody>
          <a:bodyPr vert="horz" lIns="91427" tIns="45714" rIns="91427" bIns="45714" rtlCol="0" anchor="ctr"/>
          <a:lstStyle>
            <a:lvl1pPr algn="r">
              <a:defRPr sz="1600" b="1">
                <a:solidFill>
                  <a:schemeClr val="tx1"/>
                </a:solidFill>
              </a:defRPr>
            </a:lvl1pPr>
          </a:lstStyle>
          <a:p>
            <a:fld id="{305ADCF1-DD09-4387-8F4A-D549EA9CFC90}" type="slidenum">
              <a:rPr lang="en-US" smtClean="0"/>
              <a:t>‹#›</a:t>
            </a:fld>
            <a:endParaRPr lang="en-US"/>
          </a:p>
        </p:txBody>
      </p:sp>
      <p:sp>
        <p:nvSpPr>
          <p:cNvPr id="8" name="TextBox 7"/>
          <p:cNvSpPr txBox="1"/>
          <p:nvPr/>
        </p:nvSpPr>
        <p:spPr>
          <a:xfrm>
            <a:off x="11527386" y="539114"/>
            <a:ext cx="553972" cy="5779775"/>
          </a:xfrm>
          <a:prstGeom prst="rect">
            <a:avLst/>
          </a:prstGeom>
          <a:noFill/>
          <a:ln>
            <a:noFill/>
          </a:ln>
        </p:spPr>
        <p:txBody>
          <a:bodyPr vert="vert270" wrap="none" lIns="91427" tIns="45714" rIns="91427" bIns="45714" rtlCol="0">
            <a:spAutoFit/>
          </a:bodyPr>
          <a:lstStyle/>
          <a:p>
            <a:pPr algn="ctr"/>
            <a:r>
              <a:rPr lang="en-US" sz="2400" dirty="0">
                <a:solidFill>
                  <a:schemeClr val="tx1"/>
                </a:solidFill>
              </a:rPr>
              <a:t>Independent Police Investigative Directorate (IPID)</a:t>
            </a:r>
            <a:endParaRPr lang="en-ZA" sz="2400" dirty="0">
              <a:solidFill>
                <a:schemeClr val="tx1"/>
              </a:solidFill>
            </a:endParaRPr>
          </a:p>
        </p:txBody>
      </p:sp>
    </p:spTree>
    <p:extLst>
      <p:ext uri="{BB962C8B-B14F-4D97-AF65-F5344CB8AC3E}">
        <p14:creationId xmlns:p14="http://schemas.microsoft.com/office/powerpoint/2010/main" val="9645291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ctr" defTabSz="914266" rtl="0" eaLnBrk="1" latinLnBrk="0" hangingPunct="1">
        <a:spcBef>
          <a:spcPct val="0"/>
        </a:spcBef>
        <a:buNone/>
        <a:defRPr sz="4400" kern="1200">
          <a:solidFill>
            <a:schemeClr val="tx1"/>
          </a:solidFill>
          <a:latin typeface="+mj-lt"/>
          <a:ea typeface="+mj-ea"/>
          <a:cs typeface="+mj-cs"/>
        </a:defRPr>
      </a:lvl1pPr>
    </p:titleStyle>
    <p:bodyStyle>
      <a:lvl1pPr marL="342850" indent="-342850" algn="l" defTabSz="914266"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41" indent="-285708" algn="l" defTabSz="914266"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33" indent="-228567" algn="l" defTabSz="914266"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966"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098"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231"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65"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498"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631"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66" rtl="0" eaLnBrk="1" latinLnBrk="0" hangingPunct="1">
        <a:defRPr sz="1800" kern="1200">
          <a:solidFill>
            <a:schemeClr val="tx1"/>
          </a:solidFill>
          <a:latin typeface="+mn-lt"/>
          <a:ea typeface="+mn-ea"/>
          <a:cs typeface="+mn-cs"/>
        </a:defRPr>
      </a:lvl1pPr>
      <a:lvl2pPr marL="457133" algn="l" defTabSz="914266" rtl="0" eaLnBrk="1" latinLnBrk="0" hangingPunct="1">
        <a:defRPr sz="1800" kern="1200">
          <a:solidFill>
            <a:schemeClr val="tx1"/>
          </a:solidFill>
          <a:latin typeface="+mn-lt"/>
          <a:ea typeface="+mn-ea"/>
          <a:cs typeface="+mn-cs"/>
        </a:defRPr>
      </a:lvl2pPr>
      <a:lvl3pPr marL="914266" algn="l" defTabSz="914266" rtl="0" eaLnBrk="1" latinLnBrk="0" hangingPunct="1">
        <a:defRPr sz="1800" kern="1200">
          <a:solidFill>
            <a:schemeClr val="tx1"/>
          </a:solidFill>
          <a:latin typeface="+mn-lt"/>
          <a:ea typeface="+mn-ea"/>
          <a:cs typeface="+mn-cs"/>
        </a:defRPr>
      </a:lvl3pPr>
      <a:lvl4pPr marL="1371400" algn="l" defTabSz="914266" rtl="0" eaLnBrk="1" latinLnBrk="0" hangingPunct="1">
        <a:defRPr sz="1800" kern="1200">
          <a:solidFill>
            <a:schemeClr val="tx1"/>
          </a:solidFill>
          <a:latin typeface="+mn-lt"/>
          <a:ea typeface="+mn-ea"/>
          <a:cs typeface="+mn-cs"/>
        </a:defRPr>
      </a:lvl4pPr>
      <a:lvl5pPr marL="1828533" algn="l" defTabSz="914266" rtl="0" eaLnBrk="1" latinLnBrk="0" hangingPunct="1">
        <a:defRPr sz="1800" kern="1200">
          <a:solidFill>
            <a:schemeClr val="tx1"/>
          </a:solidFill>
          <a:latin typeface="+mn-lt"/>
          <a:ea typeface="+mn-ea"/>
          <a:cs typeface="+mn-cs"/>
        </a:defRPr>
      </a:lvl5pPr>
      <a:lvl6pPr marL="2285665" algn="l" defTabSz="914266" rtl="0" eaLnBrk="1" latinLnBrk="0" hangingPunct="1">
        <a:defRPr sz="1800" kern="1200">
          <a:solidFill>
            <a:schemeClr val="tx1"/>
          </a:solidFill>
          <a:latin typeface="+mn-lt"/>
          <a:ea typeface="+mn-ea"/>
          <a:cs typeface="+mn-cs"/>
        </a:defRPr>
      </a:lvl6pPr>
      <a:lvl7pPr marL="2742798" algn="l" defTabSz="914266" rtl="0" eaLnBrk="1" latinLnBrk="0" hangingPunct="1">
        <a:defRPr sz="1800" kern="1200">
          <a:solidFill>
            <a:schemeClr val="tx1"/>
          </a:solidFill>
          <a:latin typeface="+mn-lt"/>
          <a:ea typeface="+mn-ea"/>
          <a:cs typeface="+mn-cs"/>
        </a:defRPr>
      </a:lvl7pPr>
      <a:lvl8pPr marL="3199931" algn="l" defTabSz="914266" rtl="0" eaLnBrk="1" latinLnBrk="0" hangingPunct="1">
        <a:defRPr sz="1800" kern="1200">
          <a:solidFill>
            <a:schemeClr val="tx1"/>
          </a:solidFill>
          <a:latin typeface="+mn-lt"/>
          <a:ea typeface="+mn-ea"/>
          <a:cs typeface="+mn-cs"/>
        </a:defRPr>
      </a:lvl8pPr>
      <a:lvl9pPr marL="3657064" algn="l" defTabSz="914266"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740664" y="1193553"/>
            <a:ext cx="10479024" cy="2317743"/>
          </a:xfrm>
          <a:prstGeom prst="rect">
            <a:avLst/>
          </a:prstGeom>
        </p:spPr>
        <p:txBody>
          <a:bodyPr>
            <a:normAutofit/>
          </a:bodyPr>
          <a:lstStyle>
            <a:lvl1pPr marL="342850" indent="-342850" algn="l" defTabSz="914266"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41" indent="-285708" algn="l" defTabSz="914266"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33" indent="-228567" algn="l" defTabSz="914266"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966"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098"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231"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65"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498"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631"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3600" dirty="0"/>
              <a:t>KWA-ZULU NATAL PROVINCIAL PRESENTATION</a:t>
            </a:r>
          </a:p>
          <a:p>
            <a:pPr marL="0" indent="0" algn="ctr">
              <a:buNone/>
            </a:pPr>
            <a:r>
              <a:rPr lang="en-US" sz="3600" dirty="0"/>
              <a:t>26 MARCH 2020 </a:t>
            </a:r>
            <a:r>
              <a:rPr lang="en-US" sz="3600" dirty="0">
                <a:sym typeface="Wingdings" panose="05000000000000000000" pitchFamily="2" charset="2"/>
              </a:rPr>
              <a:t>TO 19 MAY 2020</a:t>
            </a:r>
            <a:endParaRPr lang="en-US" sz="3600" dirty="0"/>
          </a:p>
        </p:txBody>
      </p:sp>
    </p:spTree>
    <p:extLst>
      <p:ext uri="{BB962C8B-B14F-4D97-AF65-F5344CB8AC3E}">
        <p14:creationId xmlns:p14="http://schemas.microsoft.com/office/powerpoint/2010/main" val="3357187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5599" y="2721824"/>
            <a:ext cx="5534592" cy="1323439"/>
          </a:xfrm>
          <a:prstGeom prst="rect">
            <a:avLst/>
          </a:prstGeom>
        </p:spPr>
        <p:txBody>
          <a:bodyPr wrap="none">
            <a:spAutoFit/>
          </a:bodyPr>
          <a:lstStyle/>
          <a:p>
            <a:r>
              <a:rPr lang="en-US" sz="8000" dirty="0"/>
              <a:t>THANK YOU</a:t>
            </a:r>
          </a:p>
        </p:txBody>
      </p:sp>
    </p:spTree>
    <p:extLst>
      <p:ext uri="{BB962C8B-B14F-4D97-AF65-F5344CB8AC3E}">
        <p14:creationId xmlns:p14="http://schemas.microsoft.com/office/powerpoint/2010/main" val="974493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77337" y="143104"/>
            <a:ext cx="8596668" cy="1320800"/>
          </a:xfrm>
          <a:prstGeom prst="rect">
            <a:avLst/>
          </a:prstGeom>
        </p:spPr>
        <p:txBody>
          <a:bodyPr/>
          <a:lstStyle>
            <a:lvl1pPr algn="ctr" defTabSz="914266" rtl="0" eaLnBrk="1" latinLnBrk="0" hangingPunct="1">
              <a:spcBef>
                <a:spcPct val="0"/>
              </a:spcBef>
              <a:buNone/>
              <a:defRPr sz="4400" kern="1200">
                <a:solidFill>
                  <a:schemeClr val="tx1"/>
                </a:solidFill>
                <a:latin typeface="+mj-lt"/>
                <a:ea typeface="+mj-ea"/>
                <a:cs typeface="+mj-cs"/>
              </a:defRPr>
            </a:lvl1pPr>
          </a:lstStyle>
          <a:p>
            <a:r>
              <a:rPr lang="en-US"/>
              <a:t>INDEX</a:t>
            </a:r>
            <a:endParaRPr lang="en-US" dirty="0"/>
          </a:p>
        </p:txBody>
      </p:sp>
      <p:sp>
        <p:nvSpPr>
          <p:cNvPr id="3" name="Content Placeholder 2"/>
          <p:cNvSpPr txBox="1">
            <a:spLocks/>
          </p:cNvSpPr>
          <p:nvPr/>
        </p:nvSpPr>
        <p:spPr>
          <a:xfrm>
            <a:off x="677333" y="999450"/>
            <a:ext cx="9119811" cy="5648097"/>
          </a:xfrm>
          <a:prstGeom prst="rect">
            <a:avLst/>
          </a:prstGeom>
        </p:spPr>
        <p:txBody>
          <a:bodyPr>
            <a:noAutofit/>
          </a:bodyPr>
          <a:lstStyle>
            <a:lvl1pPr marL="342850" indent="-342850" algn="l" defTabSz="914266"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41" indent="-285708" algn="l" defTabSz="914266"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33" indent="-228567" algn="l" defTabSz="914266"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966"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098"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231"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65"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498"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631"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a:t>INTRODUCTION</a:t>
            </a:r>
          </a:p>
          <a:p>
            <a:r>
              <a:rPr lang="en-US" sz="2800" dirty="0"/>
              <a:t>INVESTIGATION COMPONENT REPORT</a:t>
            </a:r>
          </a:p>
          <a:p>
            <a:pPr lvl="2">
              <a:buFont typeface="Wingdings" panose="05000000000000000000" pitchFamily="2" charset="2"/>
              <a:buChar char="Ø"/>
            </a:pPr>
            <a:r>
              <a:rPr lang="en-US" dirty="0"/>
              <a:t>Resources</a:t>
            </a:r>
          </a:p>
          <a:p>
            <a:pPr lvl="2">
              <a:buFont typeface="Wingdings" panose="05000000000000000000" pitchFamily="2" charset="2"/>
              <a:buChar char="Ø"/>
            </a:pPr>
            <a:r>
              <a:rPr lang="en-US" sz="2600" dirty="0"/>
              <a:t>COVID – 19 INVESTIGATION</a:t>
            </a:r>
          </a:p>
          <a:p>
            <a:pPr lvl="2">
              <a:buFont typeface="Wingdings" panose="05000000000000000000" pitchFamily="2" charset="2"/>
              <a:buChar char="Ø"/>
            </a:pPr>
            <a:r>
              <a:rPr lang="en-US" sz="2600" dirty="0"/>
              <a:t>Sec 28(1) B  Death as result of Police Actions</a:t>
            </a:r>
          </a:p>
          <a:p>
            <a:pPr lvl="2">
              <a:buFont typeface="Wingdings" panose="05000000000000000000" pitchFamily="2" charset="2"/>
              <a:buChar char="Ø"/>
            </a:pPr>
            <a:r>
              <a:rPr lang="en-US" dirty="0"/>
              <a:t>Post Mortems </a:t>
            </a:r>
          </a:p>
          <a:p>
            <a:pPr lvl="2">
              <a:buFont typeface="Wingdings" panose="05000000000000000000" pitchFamily="2" charset="2"/>
              <a:buChar char="Ø"/>
            </a:pPr>
            <a:r>
              <a:rPr lang="en-US" dirty="0"/>
              <a:t>Gender Base Violence</a:t>
            </a:r>
          </a:p>
          <a:p>
            <a:pPr lvl="2">
              <a:buFont typeface="Wingdings" panose="05000000000000000000" pitchFamily="2" charset="2"/>
              <a:buChar char="Ø"/>
            </a:pPr>
            <a:r>
              <a:rPr lang="en-US" dirty="0"/>
              <a:t>Witnesses  </a:t>
            </a:r>
          </a:p>
          <a:p>
            <a:pPr lvl="2">
              <a:buFont typeface="Wingdings" panose="05000000000000000000" pitchFamily="2" charset="2"/>
              <a:buChar char="Ø"/>
            </a:pPr>
            <a:r>
              <a:rPr lang="en-US" dirty="0"/>
              <a:t>CONCLUSION</a:t>
            </a:r>
          </a:p>
        </p:txBody>
      </p:sp>
    </p:spTree>
    <p:extLst>
      <p:ext uri="{BB962C8B-B14F-4D97-AF65-F5344CB8AC3E}">
        <p14:creationId xmlns:p14="http://schemas.microsoft.com/office/powerpoint/2010/main" val="2285749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77338" y="420915"/>
            <a:ext cx="8596668" cy="740229"/>
          </a:xfrm>
          <a:prstGeom prst="rect">
            <a:avLst/>
          </a:prstGeom>
        </p:spPr>
        <p:txBody>
          <a:bodyPr/>
          <a:lstStyle>
            <a:lvl1pPr algn="ctr" defTabSz="914266" rtl="0" eaLnBrk="1" latinLnBrk="0" hangingPunct="1">
              <a:spcBef>
                <a:spcPct val="0"/>
              </a:spcBef>
              <a:buNone/>
              <a:defRPr sz="4400" kern="1200">
                <a:solidFill>
                  <a:schemeClr val="tx1"/>
                </a:solidFill>
                <a:latin typeface="+mj-lt"/>
                <a:ea typeface="+mj-ea"/>
                <a:cs typeface="+mj-cs"/>
              </a:defRPr>
            </a:lvl1pPr>
          </a:lstStyle>
          <a:p>
            <a:r>
              <a:rPr lang="en-US"/>
              <a:t>INTRODUCTION</a:t>
            </a:r>
            <a:endParaRPr lang="en-US" dirty="0"/>
          </a:p>
        </p:txBody>
      </p:sp>
      <p:sp>
        <p:nvSpPr>
          <p:cNvPr id="3" name="Content Placeholder 2"/>
          <p:cNvSpPr txBox="1">
            <a:spLocks/>
          </p:cNvSpPr>
          <p:nvPr/>
        </p:nvSpPr>
        <p:spPr>
          <a:xfrm>
            <a:off x="0" y="2160590"/>
            <a:ext cx="11521439" cy="3880773"/>
          </a:xfrm>
          <a:prstGeom prst="rect">
            <a:avLst/>
          </a:prstGeom>
        </p:spPr>
        <p:txBody>
          <a:bodyPr/>
          <a:lstStyle>
            <a:lvl1pPr marL="342850" indent="-342850" algn="l" defTabSz="914266"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41" indent="-285708" algn="l" defTabSz="914266"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33" indent="-228567" algn="l" defTabSz="914266"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966"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098"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231"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65"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498"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631"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4297" indent="0" algn="just">
              <a:spcAft>
                <a:spcPts val="1000"/>
              </a:spcAft>
              <a:buClr>
                <a:srgbClr val="93A299"/>
              </a:buClr>
              <a:buNone/>
            </a:pPr>
            <a:r>
              <a:rPr lang="en-ZA" dirty="0">
                <a:ea typeface="Calibri"/>
                <a:cs typeface="Times New Roman"/>
              </a:rPr>
              <a:t>The Presentation is with regards to KZN Provincial Performance on Investigations on cases received during the Covid-19 Lockdown (Level 5 and Level 4).</a:t>
            </a:r>
          </a:p>
          <a:p>
            <a:pPr marL="114297" indent="0" algn="just">
              <a:spcAft>
                <a:spcPts val="1000"/>
              </a:spcAft>
              <a:buClr>
                <a:srgbClr val="93A299"/>
              </a:buClr>
            </a:pPr>
            <a:endParaRPr lang="en-ZA" dirty="0">
              <a:ea typeface="Calibri"/>
              <a:cs typeface="Times New Roman"/>
            </a:endParaRPr>
          </a:p>
          <a:p>
            <a:pPr marL="114297" indent="0" algn="just">
              <a:spcAft>
                <a:spcPts val="1000"/>
              </a:spcAft>
              <a:buClr>
                <a:srgbClr val="93A299"/>
              </a:buClr>
            </a:pPr>
            <a:endParaRPr lang="en-ZA" dirty="0">
              <a:ea typeface="Calibri"/>
              <a:cs typeface="Times New Roman"/>
            </a:endParaRPr>
          </a:p>
        </p:txBody>
      </p:sp>
    </p:spTree>
    <p:extLst>
      <p:ext uri="{BB962C8B-B14F-4D97-AF65-F5344CB8AC3E}">
        <p14:creationId xmlns:p14="http://schemas.microsoft.com/office/powerpoint/2010/main" val="506627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77335" y="609600"/>
            <a:ext cx="8596668" cy="1320800"/>
          </a:xfrm>
          <a:prstGeom prst="rect">
            <a:avLst/>
          </a:prstGeom>
        </p:spPr>
        <p:txBody>
          <a:bodyPr/>
          <a:lstStyle>
            <a:lvl1pPr algn="ctr" defTabSz="914266" rtl="0" eaLnBrk="1" latinLnBrk="0" hangingPunct="1">
              <a:spcBef>
                <a:spcPct val="0"/>
              </a:spcBef>
              <a:buNone/>
              <a:defRPr sz="4400" kern="1200">
                <a:solidFill>
                  <a:schemeClr val="tx1"/>
                </a:solidFill>
                <a:latin typeface="+mj-lt"/>
                <a:ea typeface="+mj-ea"/>
                <a:cs typeface="+mj-cs"/>
              </a:defRPr>
            </a:lvl1pPr>
          </a:lstStyle>
          <a:p>
            <a:r>
              <a:rPr lang="en-US"/>
              <a:t>RESOURCES</a:t>
            </a:r>
            <a:endParaRPr lang="en-US" dirty="0"/>
          </a:p>
        </p:txBody>
      </p:sp>
      <p:sp>
        <p:nvSpPr>
          <p:cNvPr id="3" name="Content Placeholder 2"/>
          <p:cNvSpPr txBox="1">
            <a:spLocks/>
          </p:cNvSpPr>
          <p:nvPr/>
        </p:nvSpPr>
        <p:spPr>
          <a:xfrm>
            <a:off x="91440" y="2160590"/>
            <a:ext cx="11430000" cy="3880773"/>
          </a:xfrm>
          <a:prstGeom prst="rect">
            <a:avLst/>
          </a:prstGeom>
        </p:spPr>
        <p:txBody>
          <a:bodyPr/>
          <a:lstStyle>
            <a:lvl1pPr marL="342850" indent="-342850" algn="l" defTabSz="914266"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41" indent="-285708" algn="l" defTabSz="914266"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33" indent="-228567" algn="l" defTabSz="914266"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966"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098"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231"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65"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498"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631"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INVESTIGATING OFFICERS 	:	17</a:t>
            </a:r>
          </a:p>
          <a:p>
            <a:r>
              <a:rPr lang="en-US" dirty="0"/>
              <a:t>VEHICLES				:	9 (6 ACTIVE)</a:t>
            </a:r>
          </a:p>
          <a:p>
            <a:r>
              <a:rPr lang="en-US" dirty="0"/>
              <a:t>(3 Vehicles in active due to services and mechanical issues.)</a:t>
            </a:r>
          </a:p>
          <a:p>
            <a:r>
              <a:rPr lang="en-US" dirty="0">
                <a:solidFill>
                  <a:prstClr val="black"/>
                </a:solidFill>
                <a:latin typeface="Arial Narrow" pitchFamily="34" charset="0"/>
              </a:rPr>
              <a:t>IPID Offices : 1	(Durban)</a:t>
            </a:r>
            <a:endParaRPr lang="en-ZA" dirty="0">
              <a:solidFill>
                <a:prstClr val="black"/>
              </a:solidFill>
              <a:latin typeface="Arial Narrow" pitchFamily="34" charset="0"/>
            </a:endParaRPr>
          </a:p>
          <a:p>
            <a:endParaRPr lang="en-US" dirty="0"/>
          </a:p>
          <a:p>
            <a:pPr lvl="8"/>
            <a:endParaRPr lang="en-US" dirty="0"/>
          </a:p>
          <a:p>
            <a:pPr lvl="8"/>
            <a:endParaRPr lang="en-US" dirty="0"/>
          </a:p>
          <a:p>
            <a:endParaRPr lang="en-US" dirty="0"/>
          </a:p>
        </p:txBody>
      </p:sp>
    </p:spTree>
    <p:extLst>
      <p:ext uri="{BB962C8B-B14F-4D97-AF65-F5344CB8AC3E}">
        <p14:creationId xmlns:p14="http://schemas.microsoft.com/office/powerpoint/2010/main" val="116872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9"/>
          <p:cNvSpPr txBox="1">
            <a:spLocks/>
          </p:cNvSpPr>
          <p:nvPr/>
        </p:nvSpPr>
        <p:spPr>
          <a:xfrm>
            <a:off x="0" y="0"/>
            <a:ext cx="11521440" cy="640080"/>
          </a:xfrm>
          <a:prstGeom prst="rect">
            <a:avLst/>
          </a:prstGeom>
          <a:solidFill>
            <a:srgbClr val="C19859">
              <a:shade val="75000"/>
            </a:srgbClr>
          </a:solidFill>
          <a:ln>
            <a:solidFill>
              <a:schemeClr val="tx1"/>
            </a:solidFill>
          </a:ln>
        </p:spPr>
        <p:txBody>
          <a:bodyPr vert="horz" anchor="ctr">
            <a:noAutofit/>
          </a:bodyPr>
          <a:lstStyle>
            <a:lvl1pPr marL="0" marR="0" indent="0" algn="l" rtl="0" eaLnBrk="1" latinLnBrk="0" hangingPunct="1">
              <a:spcBef>
                <a:spcPct val="20000"/>
              </a:spcBef>
              <a:buFontTx/>
              <a:buNone/>
              <a:defRPr sz="1100" b="1">
                <a:solidFill>
                  <a:schemeClr val="bg1"/>
                </a:solidFill>
                <a:latin typeface="+mn-lt"/>
                <a:ea typeface="+mn-ea"/>
                <a:cs typeface="+mn-cs"/>
              </a:defRPr>
            </a:lvl1pPr>
            <a:lvl2pPr marL="742950" indent="-285750" algn="l" rtl="0" eaLnBrk="1" latinLnBrk="0" hangingPunct="1">
              <a:spcBef>
                <a:spcPct val="20000"/>
              </a:spcBef>
              <a:buFontTx/>
              <a:buNone/>
              <a:defRPr sz="1100">
                <a:solidFill>
                  <a:schemeClr val="tx1"/>
                </a:solidFill>
                <a:latin typeface="+mn-lt"/>
                <a:ea typeface="+mn-ea"/>
                <a:cs typeface="+mn-cs"/>
              </a:defRPr>
            </a:lvl2pPr>
            <a:lvl3pPr marL="1143000" indent="-228600" algn="l" rtl="0" eaLnBrk="1" latinLnBrk="0" hangingPunct="1">
              <a:spcBef>
                <a:spcPct val="20000"/>
              </a:spcBef>
              <a:buFontTx/>
              <a:buNone/>
              <a:defRPr sz="1100">
                <a:solidFill>
                  <a:schemeClr val="tx1"/>
                </a:solidFill>
                <a:latin typeface="+mn-lt"/>
                <a:ea typeface="+mn-ea"/>
                <a:cs typeface="+mn-cs"/>
              </a:defRPr>
            </a:lvl3pPr>
            <a:lvl4pPr marL="1600200" indent="-228600" algn="l" rtl="0" eaLnBrk="1" latinLnBrk="0" hangingPunct="1">
              <a:spcBef>
                <a:spcPct val="20000"/>
              </a:spcBef>
              <a:buFontTx/>
              <a:buNone/>
              <a:defRPr sz="1100">
                <a:solidFill>
                  <a:schemeClr val="tx1"/>
                </a:solidFill>
                <a:latin typeface="+mn-lt"/>
                <a:ea typeface="+mn-ea"/>
                <a:cs typeface="+mn-cs"/>
              </a:defRPr>
            </a:lvl4pPr>
            <a:lvl5pPr marL="2057400" indent="-228600" algn="l" rtl="0" eaLnBrk="1" latinLnBrk="0" hangingPunct="1">
              <a:spcBef>
                <a:spcPct val="20000"/>
              </a:spcBef>
              <a:buFontTx/>
              <a:buNone/>
              <a:defRPr sz="11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a:lstStyle>
          <a:p>
            <a:pPr algn="ctr">
              <a:spcBef>
                <a:spcPts val="0"/>
              </a:spcBef>
              <a:defRPr/>
            </a:pPr>
            <a:r>
              <a:rPr lang="en-ZA" sz="2000" b="0" kern="0" dirty="0">
                <a:solidFill>
                  <a:prstClr val="black"/>
                </a:solidFill>
                <a:latin typeface="Arial Narrow" pitchFamily="34" charset="0"/>
              </a:rPr>
              <a:t>THIS MAP DEPICTS THE AREA THAT COVERS THE JURISDICTION OF IPID: </a:t>
            </a:r>
          </a:p>
          <a:p>
            <a:pPr algn="ctr">
              <a:spcBef>
                <a:spcPts val="0"/>
              </a:spcBef>
              <a:defRPr/>
            </a:pPr>
            <a:r>
              <a:rPr lang="en-US" sz="2000" b="0" dirty="0">
                <a:solidFill>
                  <a:prstClr val="black"/>
                </a:solidFill>
                <a:latin typeface="Arial Narrow" pitchFamily="34" charset="0"/>
              </a:rPr>
              <a:t>KWAZULU NATAL PROVISIONAL OFFICE</a:t>
            </a:r>
          </a:p>
        </p:txBody>
      </p:sp>
      <p:pic>
        <p:nvPicPr>
          <p:cNvPr id="3"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975"/>
          <a:stretch/>
        </p:blipFill>
        <p:spPr bwMode="auto">
          <a:xfrm>
            <a:off x="5" y="644897"/>
            <a:ext cx="11521439" cy="5394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415945" y="6119340"/>
            <a:ext cx="6814687" cy="646331"/>
          </a:xfrm>
          <a:prstGeom prst="rect">
            <a:avLst/>
          </a:prstGeom>
        </p:spPr>
        <p:txBody>
          <a:bodyPr wrap="square" anchor="ctr">
            <a:spAutoFit/>
          </a:bodyPr>
          <a:lstStyle/>
          <a:p>
            <a:r>
              <a:rPr lang="en-US" sz="1200" b="1" dirty="0">
                <a:solidFill>
                  <a:prstClr val="black"/>
                </a:solidFill>
                <a:latin typeface="Arial Narrow" pitchFamily="34" charset="0"/>
              </a:rPr>
              <a:t>Capital : Pietermaritzburg</a:t>
            </a:r>
          </a:p>
          <a:p>
            <a:r>
              <a:rPr lang="en-US" sz="1200" b="1" dirty="0">
                <a:solidFill>
                  <a:prstClr val="black"/>
                </a:solidFill>
                <a:latin typeface="Arial Narrow" pitchFamily="34" charset="0"/>
              </a:rPr>
              <a:t>Population: 10.3 mil (21% of the South African population) Land Area : 94,361 km² (8% of the land area)</a:t>
            </a:r>
            <a:endParaRPr lang="en-ZA" sz="1200" b="1" dirty="0">
              <a:solidFill>
                <a:prstClr val="black"/>
              </a:solidFill>
              <a:latin typeface="Arial Narrow" pitchFamily="34" charset="0"/>
            </a:endParaRPr>
          </a:p>
          <a:p>
            <a:r>
              <a:rPr lang="en-US" sz="1200" b="1" dirty="0">
                <a:solidFill>
                  <a:prstClr val="black"/>
                </a:solidFill>
                <a:latin typeface="Arial Narrow" pitchFamily="34" charset="0"/>
              </a:rPr>
              <a:t>Police Stations and units: 214	SAPS Members: 24 155      Metro Police Departments: 1 Metro Police: 2538	</a:t>
            </a:r>
          </a:p>
        </p:txBody>
      </p:sp>
    </p:spTree>
    <p:extLst>
      <p:ext uri="{BB962C8B-B14F-4D97-AF65-F5344CB8AC3E}">
        <p14:creationId xmlns:p14="http://schemas.microsoft.com/office/powerpoint/2010/main" val="736295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77335" y="609600"/>
            <a:ext cx="8596668" cy="1320800"/>
          </a:xfrm>
          <a:prstGeom prst="rect">
            <a:avLst/>
          </a:prstGeom>
        </p:spPr>
        <p:txBody>
          <a:bodyPr/>
          <a:lstStyle>
            <a:lvl1pPr algn="ctr" defTabSz="914266" rtl="0" eaLnBrk="1" latinLnBrk="0" hangingPunct="1">
              <a:spcBef>
                <a:spcPct val="0"/>
              </a:spcBef>
              <a:buNone/>
              <a:defRPr sz="4400" kern="1200">
                <a:solidFill>
                  <a:schemeClr val="tx1"/>
                </a:solidFill>
                <a:latin typeface="+mj-lt"/>
                <a:ea typeface="+mj-ea"/>
                <a:cs typeface="+mj-cs"/>
              </a:defRPr>
            </a:lvl1pPr>
          </a:lstStyle>
          <a:p>
            <a:r>
              <a:rPr lang="en-US" dirty="0"/>
              <a:t>NEWS WORTHY CASES</a:t>
            </a:r>
          </a:p>
        </p:txBody>
      </p:sp>
      <p:sp>
        <p:nvSpPr>
          <p:cNvPr id="3" name="Content Placeholder 2"/>
          <p:cNvSpPr txBox="1">
            <a:spLocks/>
          </p:cNvSpPr>
          <p:nvPr/>
        </p:nvSpPr>
        <p:spPr>
          <a:xfrm>
            <a:off x="677334" y="2160590"/>
            <a:ext cx="10871537" cy="3880773"/>
          </a:xfrm>
          <a:prstGeom prst="rect">
            <a:avLst/>
          </a:prstGeom>
        </p:spPr>
        <p:txBody>
          <a:bodyPr/>
          <a:lstStyle>
            <a:lvl1pPr marL="342850" indent="-342850" algn="l" defTabSz="914266"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41" indent="-285708" algn="l" defTabSz="914266"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33" indent="-228567" algn="l" defTabSz="914266"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966"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098"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231"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65"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498"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631" indent="-228567" algn="l" defTabSz="914266"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ISIPINGO   CAS 97/04/2020	  	CCN  2020040097</a:t>
            </a:r>
          </a:p>
          <a:p>
            <a:r>
              <a:rPr lang="en-US" dirty="0"/>
              <a:t>FOLWENI   CAS 16/05/2020		CCN	2020040097</a:t>
            </a:r>
          </a:p>
          <a:p>
            <a:r>
              <a:rPr lang="en-US" dirty="0"/>
              <a:t>INANDA	   CAS 359/04/2020	CCN	2020040609</a:t>
            </a:r>
          </a:p>
        </p:txBody>
      </p:sp>
    </p:spTree>
    <p:extLst>
      <p:ext uri="{BB962C8B-B14F-4D97-AF65-F5344CB8AC3E}">
        <p14:creationId xmlns:p14="http://schemas.microsoft.com/office/powerpoint/2010/main" val="3865151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11530584" cy="1320800"/>
          </a:xfrm>
          <a:prstGeom prst="rect">
            <a:avLst/>
          </a:prstGeom>
        </p:spPr>
        <p:txBody>
          <a:bodyPr>
            <a:normAutofit fontScale="75000" lnSpcReduction="20000"/>
          </a:bodyPr>
          <a:lstStyle>
            <a:lvl1pPr algn="ctr" defTabSz="914266" rtl="0" eaLnBrk="1" latinLnBrk="0" hangingPunct="1">
              <a:spcBef>
                <a:spcPct val="0"/>
              </a:spcBef>
              <a:buNone/>
              <a:defRPr sz="4400" kern="1200">
                <a:solidFill>
                  <a:schemeClr val="tx1"/>
                </a:solidFill>
                <a:latin typeface="+mj-lt"/>
                <a:ea typeface="+mj-ea"/>
                <a:cs typeface="+mj-cs"/>
              </a:defRPr>
            </a:lvl1pPr>
          </a:lstStyle>
          <a:p>
            <a:r>
              <a:rPr lang="en-US" dirty="0"/>
              <a:t>COMPARISON OF STATS</a:t>
            </a:r>
            <a:br>
              <a:rPr lang="en-US" dirty="0"/>
            </a:br>
            <a:r>
              <a:rPr lang="en-US" dirty="0"/>
              <a:t>MARCH/ APRIL/ MAY 2019 TO MARCH/ APRIL/ MAY 2020</a:t>
            </a:r>
            <a:br>
              <a:rPr lang="en-US" dirty="0"/>
            </a:b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24786539"/>
              </p:ext>
            </p:extLst>
          </p:nvPr>
        </p:nvGraphicFramePr>
        <p:xfrm>
          <a:off x="349186" y="1059590"/>
          <a:ext cx="10806494" cy="4774279"/>
        </p:xfrm>
        <a:graphic>
          <a:graphicData uri="http://schemas.openxmlformats.org/drawingml/2006/table">
            <a:tbl>
              <a:tblPr firstRow="1" firstCol="1" bandRow="1">
                <a:tableStyleId>{93296810-A885-4BE3-A3E7-6D5BEEA58F35}</a:tableStyleId>
              </a:tblPr>
              <a:tblGrid>
                <a:gridCol w="1277245">
                  <a:extLst>
                    <a:ext uri="{9D8B030D-6E8A-4147-A177-3AD203B41FA5}">
                      <a16:colId xmlns:a16="http://schemas.microsoft.com/office/drawing/2014/main" val="163439517"/>
                    </a:ext>
                  </a:extLst>
                </a:gridCol>
                <a:gridCol w="768851">
                  <a:extLst>
                    <a:ext uri="{9D8B030D-6E8A-4147-A177-3AD203B41FA5}">
                      <a16:colId xmlns:a16="http://schemas.microsoft.com/office/drawing/2014/main" val="2740612464"/>
                    </a:ext>
                  </a:extLst>
                </a:gridCol>
                <a:gridCol w="959186">
                  <a:extLst>
                    <a:ext uri="{9D8B030D-6E8A-4147-A177-3AD203B41FA5}">
                      <a16:colId xmlns:a16="http://schemas.microsoft.com/office/drawing/2014/main" val="3976860996"/>
                    </a:ext>
                  </a:extLst>
                </a:gridCol>
                <a:gridCol w="1007604">
                  <a:extLst>
                    <a:ext uri="{9D8B030D-6E8A-4147-A177-3AD203B41FA5}">
                      <a16:colId xmlns:a16="http://schemas.microsoft.com/office/drawing/2014/main" val="3913656479"/>
                    </a:ext>
                  </a:extLst>
                </a:gridCol>
                <a:gridCol w="870697">
                  <a:extLst>
                    <a:ext uri="{9D8B030D-6E8A-4147-A177-3AD203B41FA5}">
                      <a16:colId xmlns:a16="http://schemas.microsoft.com/office/drawing/2014/main" val="1987611966"/>
                    </a:ext>
                  </a:extLst>
                </a:gridCol>
                <a:gridCol w="826453">
                  <a:extLst>
                    <a:ext uri="{9D8B030D-6E8A-4147-A177-3AD203B41FA5}">
                      <a16:colId xmlns:a16="http://schemas.microsoft.com/office/drawing/2014/main" val="3935477549"/>
                    </a:ext>
                  </a:extLst>
                </a:gridCol>
                <a:gridCol w="1126981">
                  <a:extLst>
                    <a:ext uri="{9D8B030D-6E8A-4147-A177-3AD203B41FA5}">
                      <a16:colId xmlns:a16="http://schemas.microsoft.com/office/drawing/2014/main" val="2046268153"/>
                    </a:ext>
                  </a:extLst>
                </a:gridCol>
                <a:gridCol w="1051849">
                  <a:extLst>
                    <a:ext uri="{9D8B030D-6E8A-4147-A177-3AD203B41FA5}">
                      <a16:colId xmlns:a16="http://schemas.microsoft.com/office/drawing/2014/main" val="3803660679"/>
                    </a:ext>
                  </a:extLst>
                </a:gridCol>
                <a:gridCol w="1352377">
                  <a:extLst>
                    <a:ext uri="{9D8B030D-6E8A-4147-A177-3AD203B41FA5}">
                      <a16:colId xmlns:a16="http://schemas.microsoft.com/office/drawing/2014/main" val="2720160834"/>
                    </a:ext>
                  </a:extLst>
                </a:gridCol>
                <a:gridCol w="1565251">
                  <a:extLst>
                    <a:ext uri="{9D8B030D-6E8A-4147-A177-3AD203B41FA5}">
                      <a16:colId xmlns:a16="http://schemas.microsoft.com/office/drawing/2014/main" val="1468128120"/>
                    </a:ext>
                  </a:extLst>
                </a:gridCol>
              </a:tblGrid>
              <a:tr h="1225228">
                <a:tc>
                  <a:txBody>
                    <a:bodyPr/>
                    <a:lstStyle/>
                    <a:p>
                      <a:pPr marL="0" marR="0" algn="ctr">
                        <a:lnSpc>
                          <a:spcPct val="107000"/>
                        </a:lnSpc>
                        <a:spcBef>
                          <a:spcPts val="0"/>
                        </a:spcBef>
                        <a:spcAft>
                          <a:spcPts val="0"/>
                        </a:spcAft>
                      </a:pPr>
                      <a:r>
                        <a:rPr lang="en-ZA" sz="1600" b="1">
                          <a:effectLst/>
                        </a:rPr>
                        <a:t> </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MARCH 2019</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MARCH 2020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INCREASE/ DECREASE</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APRIL 2019</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APRIL 2020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dirty="0">
                          <a:effectLst/>
                        </a:rPr>
                        <a:t>INCREASE/</a:t>
                      </a:r>
                      <a:endParaRPr lang="en-US" sz="1600" b="1" dirty="0">
                        <a:effectLst/>
                      </a:endParaRPr>
                    </a:p>
                    <a:p>
                      <a:pPr marL="0" marR="0" algn="ctr">
                        <a:lnSpc>
                          <a:spcPct val="107000"/>
                        </a:lnSpc>
                        <a:spcBef>
                          <a:spcPts val="0"/>
                        </a:spcBef>
                        <a:spcAft>
                          <a:spcPts val="0"/>
                        </a:spcAft>
                      </a:pPr>
                      <a:r>
                        <a:rPr lang="en-ZA" sz="1600" b="1" dirty="0">
                          <a:effectLst/>
                        </a:rPr>
                        <a:t>DECREASE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1 MAY TO 19 MAY 2019</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1 MAY TO</a:t>
                      </a:r>
                      <a:endParaRPr lang="en-US" sz="1600" b="1">
                        <a:effectLst/>
                      </a:endParaRPr>
                    </a:p>
                    <a:p>
                      <a:pPr marL="0" marR="0" algn="ctr">
                        <a:lnSpc>
                          <a:spcPct val="107000"/>
                        </a:lnSpc>
                        <a:spcBef>
                          <a:spcPts val="0"/>
                        </a:spcBef>
                        <a:spcAft>
                          <a:spcPts val="0"/>
                        </a:spcAft>
                      </a:pPr>
                      <a:r>
                        <a:rPr lang="en-ZA" sz="1600" b="1">
                          <a:effectLst/>
                        </a:rPr>
                        <a:t>19 May 2020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INCREASE/DECREASE</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9357028"/>
                  </a:ext>
                </a:extLst>
              </a:tr>
              <a:tr h="394339">
                <a:tc>
                  <a:txBody>
                    <a:bodyPr/>
                    <a:lstStyle/>
                    <a:p>
                      <a:pPr marL="0" marR="0" algn="ctr">
                        <a:lnSpc>
                          <a:spcPct val="107000"/>
                        </a:lnSpc>
                        <a:spcBef>
                          <a:spcPts val="0"/>
                        </a:spcBef>
                        <a:spcAft>
                          <a:spcPts val="0"/>
                        </a:spcAft>
                      </a:pPr>
                      <a:r>
                        <a:rPr lang="en-ZA" sz="1600" b="1">
                          <a:effectLst/>
                        </a:rPr>
                        <a:t>A</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3</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1</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marR="0" lvl="0" indent="-342900" algn="ctr">
                        <a:lnSpc>
                          <a:spcPct val="107000"/>
                        </a:lnSpc>
                        <a:spcBef>
                          <a:spcPts val="0"/>
                        </a:spcBef>
                        <a:spcAft>
                          <a:spcPts val="0"/>
                        </a:spcAft>
                        <a:buFont typeface="Calibri" panose="020F0502020204030204" pitchFamily="34" charset="0"/>
                        <a:buChar char="-"/>
                      </a:pPr>
                      <a:r>
                        <a:rPr lang="en-ZA" sz="1600" b="1">
                          <a:effectLst/>
                        </a:rPr>
                        <a:t>2</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1</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3</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+ 2</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3</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6</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+3</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51943718"/>
                  </a:ext>
                </a:extLst>
              </a:tr>
              <a:tr h="394339">
                <a:tc>
                  <a:txBody>
                    <a:bodyPr/>
                    <a:lstStyle/>
                    <a:p>
                      <a:pPr marL="0" marR="0" algn="ctr">
                        <a:lnSpc>
                          <a:spcPct val="107000"/>
                        </a:lnSpc>
                        <a:spcBef>
                          <a:spcPts val="0"/>
                        </a:spcBef>
                        <a:spcAft>
                          <a:spcPts val="0"/>
                        </a:spcAft>
                      </a:pPr>
                      <a:r>
                        <a:rPr lang="en-ZA" sz="1600" b="1">
                          <a:effectLst/>
                        </a:rPr>
                        <a:t>B</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11</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5</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marR="0" lvl="0" indent="-342900" algn="ctr">
                        <a:lnSpc>
                          <a:spcPct val="107000"/>
                        </a:lnSpc>
                        <a:spcBef>
                          <a:spcPts val="0"/>
                        </a:spcBef>
                        <a:spcAft>
                          <a:spcPts val="0"/>
                        </a:spcAft>
                        <a:buFont typeface="Calibri" panose="020F0502020204030204" pitchFamily="34" charset="0"/>
                        <a:buChar char="-"/>
                      </a:pPr>
                      <a:r>
                        <a:rPr lang="en-ZA" sz="1600" b="1">
                          <a:effectLst/>
                        </a:rPr>
                        <a:t>6</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8</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7</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+1</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21</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15</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-6</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9009052"/>
                  </a:ext>
                </a:extLst>
              </a:tr>
              <a:tr h="394339">
                <a:tc>
                  <a:txBody>
                    <a:bodyPr/>
                    <a:lstStyle/>
                    <a:p>
                      <a:pPr marL="0" marR="0" algn="ctr">
                        <a:lnSpc>
                          <a:spcPct val="107000"/>
                        </a:lnSpc>
                        <a:spcBef>
                          <a:spcPts val="0"/>
                        </a:spcBef>
                        <a:spcAft>
                          <a:spcPts val="0"/>
                        </a:spcAft>
                      </a:pPr>
                      <a:r>
                        <a:rPr lang="en-ZA" sz="1600" b="1">
                          <a:effectLst/>
                        </a:rPr>
                        <a:t>C</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8</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3</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dirty="0">
                          <a:effectLst/>
                        </a:rPr>
                        <a:t>-5</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7</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6</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-1</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10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13</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+3</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98948434"/>
                  </a:ext>
                </a:extLst>
              </a:tr>
              <a:tr h="394339">
                <a:tc>
                  <a:txBody>
                    <a:bodyPr/>
                    <a:lstStyle/>
                    <a:p>
                      <a:pPr marL="0" marR="0" algn="ctr">
                        <a:lnSpc>
                          <a:spcPct val="107000"/>
                        </a:lnSpc>
                        <a:spcBef>
                          <a:spcPts val="0"/>
                        </a:spcBef>
                        <a:spcAft>
                          <a:spcPts val="0"/>
                        </a:spcAft>
                      </a:pPr>
                      <a:r>
                        <a:rPr lang="en-ZA" sz="1600" b="1">
                          <a:effectLst/>
                        </a:rPr>
                        <a:t>D</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3</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+3</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1</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-1</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4</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-4</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64513874"/>
                  </a:ext>
                </a:extLst>
              </a:tr>
              <a:tr h="394339">
                <a:tc>
                  <a:txBody>
                    <a:bodyPr/>
                    <a:lstStyle/>
                    <a:p>
                      <a:pPr marL="0" marR="0" algn="ctr">
                        <a:lnSpc>
                          <a:spcPct val="107000"/>
                        </a:lnSpc>
                        <a:spcBef>
                          <a:spcPts val="0"/>
                        </a:spcBef>
                        <a:spcAft>
                          <a:spcPts val="0"/>
                        </a:spcAft>
                      </a:pPr>
                      <a:r>
                        <a:rPr lang="en-ZA" sz="1600" b="1">
                          <a:effectLst/>
                        </a:rPr>
                        <a:t>E</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37311212"/>
                  </a:ext>
                </a:extLst>
              </a:tr>
              <a:tr h="394339">
                <a:tc>
                  <a:txBody>
                    <a:bodyPr/>
                    <a:lstStyle/>
                    <a:p>
                      <a:pPr marL="0" marR="0" algn="ctr">
                        <a:lnSpc>
                          <a:spcPct val="107000"/>
                        </a:lnSpc>
                        <a:spcBef>
                          <a:spcPts val="0"/>
                        </a:spcBef>
                        <a:spcAft>
                          <a:spcPts val="0"/>
                        </a:spcAft>
                      </a:pPr>
                      <a:r>
                        <a:rPr lang="en-ZA" sz="1600" b="1">
                          <a:effectLst/>
                        </a:rPr>
                        <a:t>F (TORTURE)</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8</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12</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+4</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8</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4</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-4</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4</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12</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+8</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68675219"/>
                  </a:ext>
                </a:extLst>
              </a:tr>
              <a:tr h="394339">
                <a:tc>
                  <a:txBody>
                    <a:bodyPr/>
                    <a:lstStyle/>
                    <a:p>
                      <a:pPr marL="0" marR="0" algn="ctr">
                        <a:lnSpc>
                          <a:spcPct val="107000"/>
                        </a:lnSpc>
                        <a:spcBef>
                          <a:spcPts val="0"/>
                        </a:spcBef>
                        <a:spcAft>
                          <a:spcPts val="0"/>
                        </a:spcAft>
                      </a:pPr>
                      <a:r>
                        <a:rPr lang="en-ZA" sz="1600" b="1">
                          <a:effectLst/>
                        </a:rPr>
                        <a:t>F (ASSAULT)</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36</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34</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-2</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28</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48</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+20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41</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80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+39</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58989159"/>
                  </a:ext>
                </a:extLst>
              </a:tr>
              <a:tr h="394339">
                <a:tc>
                  <a:txBody>
                    <a:bodyPr/>
                    <a:lstStyle/>
                    <a:p>
                      <a:pPr marL="0" marR="0" algn="ctr">
                        <a:lnSpc>
                          <a:spcPct val="107000"/>
                        </a:lnSpc>
                        <a:spcBef>
                          <a:spcPts val="0"/>
                        </a:spcBef>
                        <a:spcAft>
                          <a:spcPts val="0"/>
                        </a:spcAft>
                      </a:pPr>
                      <a:r>
                        <a:rPr lang="en-ZA" sz="1600" b="1">
                          <a:effectLst/>
                        </a:rPr>
                        <a:t>G</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1</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+2</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2</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+2</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4</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+4</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53051442"/>
                  </a:ext>
                </a:extLst>
              </a:tr>
              <a:tr h="394339">
                <a:tc>
                  <a:txBody>
                    <a:bodyPr/>
                    <a:lstStyle/>
                    <a:p>
                      <a:pPr marL="0" marR="0" algn="ctr">
                        <a:lnSpc>
                          <a:spcPct val="107000"/>
                        </a:lnSpc>
                        <a:spcBef>
                          <a:spcPts val="0"/>
                        </a:spcBef>
                        <a:spcAft>
                          <a:spcPts val="0"/>
                        </a:spcAft>
                      </a:pPr>
                      <a:r>
                        <a:rPr lang="en-ZA" sz="1600" b="1">
                          <a:effectLst/>
                        </a:rPr>
                        <a:t>H</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 </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a:effectLst/>
                        </a:rPr>
                        <a:t>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ZA" sz="1600" b="1" dirty="0">
                          <a:effectLst/>
                        </a:rPr>
                        <a:t>0</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97998894"/>
                  </a:ext>
                </a:extLst>
              </a:tr>
            </a:tbl>
          </a:graphicData>
        </a:graphic>
      </p:graphicFrame>
    </p:spTree>
    <p:extLst>
      <p:ext uri="{BB962C8B-B14F-4D97-AF65-F5344CB8AC3E}">
        <p14:creationId xmlns:p14="http://schemas.microsoft.com/office/powerpoint/2010/main" val="3854827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338050" y="145144"/>
            <a:ext cx="8596668" cy="632779"/>
          </a:xfrm>
          <a:prstGeom prst="rect">
            <a:avLst/>
          </a:prstGeom>
        </p:spPr>
        <p:txBody>
          <a:bodyPr>
            <a:normAutofit fontScale="45000" lnSpcReduction="20000"/>
          </a:bodyPr>
          <a:lstStyle>
            <a:lvl1pPr algn="ctr" defTabSz="914266" rtl="0" eaLnBrk="1" latinLnBrk="0" hangingPunct="1">
              <a:spcBef>
                <a:spcPct val="0"/>
              </a:spcBef>
              <a:buNone/>
              <a:defRPr sz="4400" kern="1200">
                <a:solidFill>
                  <a:schemeClr val="tx1"/>
                </a:solidFill>
                <a:latin typeface="+mj-lt"/>
                <a:ea typeface="+mj-ea"/>
                <a:cs typeface="+mj-cs"/>
              </a:defRPr>
            </a:lvl1pPr>
          </a:lstStyle>
          <a:p>
            <a:r>
              <a:rPr lang="en-US" dirty="0"/>
              <a:t>SUMMERY OF CASES 2019/2020 PROVINCIAL PERFORMANCE</a:t>
            </a:r>
            <a:br>
              <a:rPr lang="en-US" dirty="0"/>
            </a:br>
            <a:r>
              <a:rPr lang="en-US" dirty="0"/>
              <a:t>LOCK DOWN</a:t>
            </a:r>
          </a:p>
        </p:txBody>
      </p:sp>
      <p:graphicFrame>
        <p:nvGraphicFramePr>
          <p:cNvPr id="4" name="Table 3"/>
          <p:cNvGraphicFramePr>
            <a:graphicFrameLocks noGrp="1"/>
          </p:cNvGraphicFramePr>
          <p:nvPr>
            <p:extLst>
              <p:ext uri="{D42A27DB-BD31-4B8C-83A1-F6EECF244321}">
                <p14:modId xmlns:p14="http://schemas.microsoft.com/office/powerpoint/2010/main" val="788456371"/>
              </p:ext>
            </p:extLst>
          </p:nvPr>
        </p:nvGraphicFramePr>
        <p:xfrm>
          <a:off x="758446" y="683736"/>
          <a:ext cx="10141201" cy="5305581"/>
        </p:xfrm>
        <a:graphic>
          <a:graphicData uri="http://schemas.openxmlformats.org/drawingml/2006/table">
            <a:tbl>
              <a:tblPr>
                <a:tableStyleId>{16D9F66E-5EB9-4882-86FB-DCBF35E3C3E4}</a:tableStyleId>
              </a:tblPr>
              <a:tblGrid>
                <a:gridCol w="1442121">
                  <a:extLst>
                    <a:ext uri="{9D8B030D-6E8A-4147-A177-3AD203B41FA5}">
                      <a16:colId xmlns:a16="http://schemas.microsoft.com/office/drawing/2014/main" val="2203498501"/>
                    </a:ext>
                  </a:extLst>
                </a:gridCol>
                <a:gridCol w="1220653">
                  <a:extLst>
                    <a:ext uri="{9D8B030D-6E8A-4147-A177-3AD203B41FA5}">
                      <a16:colId xmlns:a16="http://schemas.microsoft.com/office/drawing/2014/main" val="189033822"/>
                    </a:ext>
                  </a:extLst>
                </a:gridCol>
                <a:gridCol w="1174298">
                  <a:extLst>
                    <a:ext uri="{9D8B030D-6E8A-4147-A177-3AD203B41FA5}">
                      <a16:colId xmlns:a16="http://schemas.microsoft.com/office/drawing/2014/main" val="3413578832"/>
                    </a:ext>
                  </a:extLst>
                </a:gridCol>
                <a:gridCol w="1194901">
                  <a:extLst>
                    <a:ext uri="{9D8B030D-6E8A-4147-A177-3AD203B41FA5}">
                      <a16:colId xmlns:a16="http://schemas.microsoft.com/office/drawing/2014/main" val="2957232398"/>
                    </a:ext>
                  </a:extLst>
                </a:gridCol>
                <a:gridCol w="1277307">
                  <a:extLst>
                    <a:ext uri="{9D8B030D-6E8A-4147-A177-3AD203B41FA5}">
                      <a16:colId xmlns:a16="http://schemas.microsoft.com/office/drawing/2014/main" val="3088658247"/>
                    </a:ext>
                  </a:extLst>
                </a:gridCol>
                <a:gridCol w="1277307">
                  <a:extLst>
                    <a:ext uri="{9D8B030D-6E8A-4147-A177-3AD203B41FA5}">
                      <a16:colId xmlns:a16="http://schemas.microsoft.com/office/drawing/2014/main" val="3500538667"/>
                    </a:ext>
                  </a:extLst>
                </a:gridCol>
                <a:gridCol w="1277307">
                  <a:extLst>
                    <a:ext uri="{9D8B030D-6E8A-4147-A177-3AD203B41FA5}">
                      <a16:colId xmlns:a16="http://schemas.microsoft.com/office/drawing/2014/main" val="2484939519"/>
                    </a:ext>
                  </a:extLst>
                </a:gridCol>
                <a:gridCol w="1277307">
                  <a:extLst>
                    <a:ext uri="{9D8B030D-6E8A-4147-A177-3AD203B41FA5}">
                      <a16:colId xmlns:a16="http://schemas.microsoft.com/office/drawing/2014/main" val="209421420"/>
                    </a:ext>
                  </a:extLst>
                </a:gridCol>
              </a:tblGrid>
              <a:tr h="1269179">
                <a:tc>
                  <a:txBody>
                    <a:bodyPr/>
                    <a:lstStyle/>
                    <a:p>
                      <a:pPr algn="ctr" fontAlgn="ctr"/>
                      <a:r>
                        <a:rPr lang="en-US" sz="1600" b="1" u="sng" strike="noStrike" dirty="0">
                          <a:effectLst/>
                        </a:rPr>
                        <a:t>Section</a:t>
                      </a:r>
                      <a:endParaRPr lang="en-US" sz="1600" b="1" i="0" u="sng"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u="sng" strike="noStrike" dirty="0">
                          <a:effectLst/>
                        </a:rPr>
                        <a:t>Number of cases</a:t>
                      </a:r>
                      <a:endParaRPr lang="en-US" sz="1600" b="1" i="0" u="sng"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u="sng" strike="noStrike" dirty="0">
                          <a:effectLst/>
                        </a:rPr>
                        <a:t>Scene Attended</a:t>
                      </a:r>
                      <a:endParaRPr lang="en-US" sz="1600" b="1" i="0" u="sng"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u="sng" strike="noStrike" dirty="0">
                          <a:effectLst/>
                        </a:rPr>
                        <a:t>PM Attended</a:t>
                      </a:r>
                      <a:endParaRPr lang="en-US" sz="1600" b="1" i="0" u="sng"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u="sng" strike="noStrike" dirty="0">
                          <a:effectLst/>
                        </a:rPr>
                        <a:t>COVID-19 related</a:t>
                      </a:r>
                      <a:endParaRPr lang="en-US" sz="1600" b="1" i="0" u="sng"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u="sng" strike="noStrike" dirty="0">
                          <a:effectLst/>
                        </a:rPr>
                        <a:t>Gender Based Violence</a:t>
                      </a:r>
                      <a:endParaRPr lang="en-US" sz="1600" b="1" i="0" u="sng"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u="sng" strike="noStrike" dirty="0">
                          <a:effectLst/>
                        </a:rPr>
                        <a:t>Other</a:t>
                      </a:r>
                      <a:endParaRPr lang="en-US" sz="1600" b="1" i="0" u="sng"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u="sng" strike="noStrike" dirty="0">
                          <a:effectLst/>
                        </a:rPr>
                        <a:t>Arrests</a:t>
                      </a:r>
                      <a:endParaRPr lang="en-US" sz="1600" b="1" i="0" u="sng"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1399047"/>
                  </a:ext>
                </a:extLst>
              </a:tr>
              <a:tr h="436930">
                <a:tc>
                  <a:txBody>
                    <a:bodyPr/>
                    <a:lstStyle/>
                    <a:p>
                      <a:pPr algn="ctr" fontAlgn="ctr"/>
                      <a:r>
                        <a:rPr lang="en-US" sz="1600" u="none" strike="noStrike">
                          <a:effectLst/>
                        </a:rPr>
                        <a:t>28(1)(a)</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6</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6</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6397494"/>
                  </a:ext>
                </a:extLst>
              </a:tr>
              <a:tr h="436930">
                <a:tc>
                  <a:txBody>
                    <a:bodyPr/>
                    <a:lstStyle/>
                    <a:p>
                      <a:pPr algn="ctr" fontAlgn="ctr"/>
                      <a:r>
                        <a:rPr lang="en-US" sz="1600" u="none" strike="noStrike">
                          <a:effectLst/>
                        </a:rPr>
                        <a:t>28(1)(b)</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15</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3</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12</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3406045"/>
                  </a:ext>
                </a:extLst>
              </a:tr>
              <a:tr h="436930">
                <a:tc>
                  <a:txBody>
                    <a:bodyPr/>
                    <a:lstStyle/>
                    <a:p>
                      <a:pPr algn="ctr" fontAlgn="ctr"/>
                      <a:r>
                        <a:rPr lang="en-US" sz="1600" u="none" strike="noStrike" dirty="0">
                          <a:effectLst/>
                        </a:rPr>
                        <a:t>28(1)(C)</a:t>
                      </a:r>
                      <a:endParaRPr lang="en-US" sz="16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13</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11</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6211116"/>
                  </a:ext>
                </a:extLst>
              </a:tr>
              <a:tr h="436930">
                <a:tc>
                  <a:txBody>
                    <a:bodyPr/>
                    <a:lstStyle/>
                    <a:p>
                      <a:pPr algn="ctr" fontAlgn="ctr"/>
                      <a:r>
                        <a:rPr lang="en-US" sz="1600" u="none" strike="noStrike">
                          <a:effectLst/>
                        </a:rPr>
                        <a:t>28(1)(d)</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0356734"/>
                  </a:ext>
                </a:extLst>
              </a:tr>
              <a:tr h="436930">
                <a:tc>
                  <a:txBody>
                    <a:bodyPr/>
                    <a:lstStyle/>
                    <a:p>
                      <a:pPr algn="ctr" fontAlgn="ctr"/>
                      <a:r>
                        <a:rPr lang="en-US" sz="1600" u="none" strike="noStrike" dirty="0">
                          <a:effectLst/>
                        </a:rPr>
                        <a:t>28(1)(E)</a:t>
                      </a:r>
                      <a:endParaRPr lang="en-US" sz="16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6131602"/>
                  </a:ext>
                </a:extLst>
              </a:tr>
              <a:tr h="436930">
                <a:tc>
                  <a:txBody>
                    <a:bodyPr/>
                    <a:lstStyle/>
                    <a:p>
                      <a:pPr algn="ctr" fontAlgn="ctr"/>
                      <a:r>
                        <a:rPr lang="en-US" sz="1600" u="none" strike="noStrike">
                          <a:effectLst/>
                        </a:rPr>
                        <a:t>28(1)(f) torture</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12</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11</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0278688"/>
                  </a:ext>
                </a:extLst>
              </a:tr>
              <a:tr h="436930">
                <a:tc>
                  <a:txBody>
                    <a:bodyPr/>
                    <a:lstStyle/>
                    <a:p>
                      <a:pPr algn="ctr" fontAlgn="ctr"/>
                      <a:r>
                        <a:rPr lang="en-US" sz="1600" u="none" strike="noStrike">
                          <a:effectLst/>
                        </a:rPr>
                        <a:t>28(1)(f) Assault</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80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46</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6</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28</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22157911"/>
                  </a:ext>
                </a:extLst>
              </a:tr>
              <a:tr h="436930">
                <a:tc>
                  <a:txBody>
                    <a:bodyPr/>
                    <a:lstStyle/>
                    <a:p>
                      <a:pPr algn="ctr" fontAlgn="ctr"/>
                      <a:r>
                        <a:rPr lang="en-US" sz="1600" u="none" strike="noStrike">
                          <a:effectLst/>
                        </a:rPr>
                        <a:t>28(1)(g)</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3</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0340832"/>
                  </a:ext>
                </a:extLst>
              </a:tr>
              <a:tr h="540962">
                <a:tc>
                  <a:txBody>
                    <a:bodyPr/>
                    <a:lstStyle/>
                    <a:p>
                      <a:pPr algn="ctr" fontAlgn="ctr"/>
                      <a:r>
                        <a:rPr lang="en-US" sz="2000" u="sng" strike="noStrike">
                          <a:effectLst/>
                        </a:rPr>
                        <a:t>Total </a:t>
                      </a:r>
                      <a:endParaRPr lang="en-US" sz="2000" b="1" i="0" u="sng"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sng" strike="noStrike">
                          <a:effectLst/>
                        </a:rPr>
                        <a:t>130</a:t>
                      </a:r>
                      <a:endParaRPr lang="en-US" sz="2000" b="1" i="0" u="sng"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sng" strike="noStrike">
                          <a:effectLst/>
                        </a:rPr>
                        <a:t>0</a:t>
                      </a:r>
                      <a:endParaRPr lang="en-US" sz="2000" b="1" i="0" u="sng"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sng" strike="noStrike">
                          <a:effectLst/>
                        </a:rPr>
                        <a:t>4</a:t>
                      </a:r>
                      <a:endParaRPr lang="en-US" sz="2000" b="1" i="0" u="sng"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sng" strike="noStrike">
                          <a:effectLst/>
                        </a:rPr>
                        <a:t>52</a:t>
                      </a:r>
                      <a:endParaRPr lang="en-US" sz="2000" b="1" i="0" u="sng"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sng" strike="noStrike">
                          <a:effectLst/>
                        </a:rPr>
                        <a:t>7</a:t>
                      </a:r>
                      <a:endParaRPr lang="en-US" sz="2000" b="1" i="0" u="sng"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sng" strike="noStrike">
                          <a:effectLst/>
                        </a:rPr>
                        <a:t>71</a:t>
                      </a:r>
                      <a:endParaRPr lang="en-US" sz="2000" b="1" i="0" u="sng"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sng" strike="noStrike" dirty="0">
                          <a:effectLst/>
                        </a:rPr>
                        <a:t>0</a:t>
                      </a:r>
                      <a:endParaRPr lang="en-US" sz="2000" b="1" i="0" u="sng"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5113041"/>
                  </a:ext>
                </a:extLst>
              </a:tr>
            </a:tbl>
          </a:graphicData>
        </a:graphic>
      </p:graphicFrame>
    </p:spTree>
    <p:extLst>
      <p:ext uri="{BB962C8B-B14F-4D97-AF65-F5344CB8AC3E}">
        <p14:creationId xmlns:p14="http://schemas.microsoft.com/office/powerpoint/2010/main" val="2043057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extLst>
              <p:ext uri="{D42A27DB-BD31-4B8C-83A1-F6EECF244321}">
                <p14:modId xmlns:p14="http://schemas.microsoft.com/office/powerpoint/2010/main" val="1136364348"/>
              </p:ext>
            </p:extLst>
          </p:nvPr>
        </p:nvGraphicFramePr>
        <p:xfrm>
          <a:off x="0" y="-3"/>
          <a:ext cx="12192000" cy="6858002"/>
        </p:xfrm>
        <a:graphic>
          <a:graphicData uri="http://schemas.openxmlformats.org/drawingml/2006/table">
            <a:tbl>
              <a:tblPr firstRow="1" firstCol="1" bandRow="1">
                <a:tableStyleId>{5C22544A-7EE6-4342-B048-85BDC9FD1C3A}</a:tableStyleId>
              </a:tblPr>
              <a:tblGrid>
                <a:gridCol w="12192000">
                  <a:extLst>
                    <a:ext uri="{9D8B030D-6E8A-4147-A177-3AD203B41FA5}">
                      <a16:colId xmlns:a16="http://schemas.microsoft.com/office/drawing/2014/main" val="1597031007"/>
                    </a:ext>
                  </a:extLst>
                </a:gridCol>
              </a:tblGrid>
              <a:tr h="224514">
                <a:tc>
                  <a:txBody>
                    <a:bodyPr/>
                    <a:lstStyle/>
                    <a:p>
                      <a:pPr marL="0" marR="0" algn="just">
                        <a:lnSpc>
                          <a:spcPct val="115000"/>
                        </a:lnSpc>
                        <a:spcBef>
                          <a:spcPts val="0"/>
                        </a:spcBef>
                        <a:spcAft>
                          <a:spcPts val="0"/>
                        </a:spcAft>
                        <a:tabLst>
                          <a:tab pos="1219200" algn="l"/>
                        </a:tabLst>
                      </a:pPr>
                      <a:r>
                        <a:rPr lang="en-US" sz="1300" kern="50">
                          <a:solidFill>
                            <a:schemeClr val="tx1"/>
                          </a:solidFill>
                          <a:effectLst/>
                          <a:latin typeface="Arial Narrow" panose="020B0606020202030204" pitchFamily="34" charset="0"/>
                        </a:rPr>
                        <a:t>WORK THAT HAS BEEN DONE ON COVID 19 CASES?</a:t>
                      </a:r>
                      <a:endParaRPr lang="en-US" sz="130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3752" marR="33752" marT="0" marB="0">
                    <a:solidFill>
                      <a:schemeClr val="accent6">
                        <a:lumMod val="40000"/>
                        <a:lumOff val="60000"/>
                      </a:schemeClr>
                    </a:solidFill>
                  </a:tcPr>
                </a:tc>
                <a:extLst>
                  <a:ext uri="{0D108BD9-81ED-4DB2-BD59-A6C34878D82A}">
                    <a16:rowId xmlns:a16="http://schemas.microsoft.com/office/drawing/2014/main" val="2943598568"/>
                  </a:ext>
                </a:extLst>
              </a:tr>
              <a:tr h="789013">
                <a:tc>
                  <a:txBody>
                    <a:bodyPr/>
                    <a:lstStyle/>
                    <a:p>
                      <a:pPr marL="0" marR="0" algn="just">
                        <a:lnSpc>
                          <a:spcPct val="115000"/>
                        </a:lnSpc>
                        <a:spcBef>
                          <a:spcPts val="0"/>
                        </a:spcBef>
                        <a:spcAft>
                          <a:spcPts val="0"/>
                        </a:spcAft>
                        <a:tabLst>
                          <a:tab pos="1219200" algn="l"/>
                        </a:tabLst>
                      </a:pPr>
                      <a:r>
                        <a:rPr lang="en-US" sz="1300" b="0" kern="50" dirty="0">
                          <a:solidFill>
                            <a:schemeClr val="tx1"/>
                          </a:solidFill>
                          <a:effectLst/>
                          <a:latin typeface="Arial Narrow" panose="020B0606020202030204" pitchFamily="34" charset="0"/>
                        </a:rPr>
                        <a:t>Witness have been telephonically interviewed.  Post Mortems have been attended to on local and serious cases.  PM reports are outstanding as Pathologist focus on PM and they are no dealing with the administration with regard to completing of PM reports.</a:t>
                      </a:r>
                      <a:endParaRPr lang="en-US" sz="1300" b="0" dirty="0">
                        <a:solidFill>
                          <a:schemeClr val="tx1"/>
                        </a:solidFill>
                        <a:effectLst/>
                        <a:latin typeface="Arial Narrow" panose="020B0606020202030204" pitchFamily="34" charset="0"/>
                      </a:endParaRPr>
                    </a:p>
                    <a:p>
                      <a:pPr marL="0" marR="0" algn="just">
                        <a:lnSpc>
                          <a:spcPct val="115000"/>
                        </a:lnSpc>
                        <a:spcBef>
                          <a:spcPts val="0"/>
                        </a:spcBef>
                        <a:spcAft>
                          <a:spcPts val="0"/>
                        </a:spcAft>
                        <a:tabLst>
                          <a:tab pos="1219200" algn="l"/>
                        </a:tabLst>
                      </a:pPr>
                      <a:r>
                        <a:rPr lang="en-US" sz="1300" b="0" kern="50" dirty="0">
                          <a:solidFill>
                            <a:schemeClr val="tx1"/>
                          </a:solidFill>
                          <a:effectLst/>
                          <a:latin typeface="Arial Narrow" panose="020B0606020202030204" pitchFamily="34" charset="0"/>
                        </a:rPr>
                        <a:t>Up to date 19 May 2020, the ballistic office was closed in KZN thus outstanding ballistic report could not be obtain. </a:t>
                      </a:r>
                      <a:endParaRPr lang="en-US" sz="1300" b="0" dirty="0">
                        <a:solidFill>
                          <a:schemeClr val="tx1"/>
                        </a:solidFill>
                        <a:effectLst/>
                        <a:latin typeface="Arial Narrow" panose="020B0606020202030204" pitchFamily="34" charset="0"/>
                      </a:endParaRPr>
                    </a:p>
                  </a:txBody>
                  <a:tcPr marL="33752" marR="33752" marT="0" marB="0">
                    <a:solidFill>
                      <a:schemeClr val="accent6">
                        <a:lumMod val="40000"/>
                        <a:lumOff val="60000"/>
                      </a:schemeClr>
                    </a:solidFill>
                  </a:tcPr>
                </a:tc>
                <a:extLst>
                  <a:ext uri="{0D108BD9-81ED-4DB2-BD59-A6C34878D82A}">
                    <a16:rowId xmlns:a16="http://schemas.microsoft.com/office/drawing/2014/main" val="2571060010"/>
                  </a:ext>
                </a:extLst>
              </a:tr>
              <a:tr h="224514">
                <a:tc>
                  <a:txBody>
                    <a:bodyPr/>
                    <a:lstStyle/>
                    <a:p>
                      <a:pPr marL="0" marR="0" algn="just">
                        <a:lnSpc>
                          <a:spcPct val="115000"/>
                        </a:lnSpc>
                        <a:spcBef>
                          <a:spcPts val="0"/>
                        </a:spcBef>
                        <a:spcAft>
                          <a:spcPts val="0"/>
                        </a:spcAft>
                        <a:tabLst>
                          <a:tab pos="1219200" algn="l"/>
                        </a:tabLst>
                      </a:pPr>
                      <a:r>
                        <a:rPr lang="en-US" sz="1300" kern="50" dirty="0">
                          <a:solidFill>
                            <a:schemeClr val="tx1"/>
                          </a:solidFill>
                          <a:effectLst/>
                          <a:latin typeface="Arial Narrow" panose="020B0606020202030204" pitchFamily="34" charset="0"/>
                        </a:rPr>
                        <a:t>TURN AROUND TIME ON PM’s?</a:t>
                      </a:r>
                      <a:endParaRPr lang="en-US" sz="13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3752" marR="33752" marT="0" marB="0">
                    <a:solidFill>
                      <a:schemeClr val="accent6">
                        <a:lumMod val="40000"/>
                        <a:lumOff val="60000"/>
                      </a:schemeClr>
                    </a:solidFill>
                  </a:tcPr>
                </a:tc>
                <a:extLst>
                  <a:ext uri="{0D108BD9-81ED-4DB2-BD59-A6C34878D82A}">
                    <a16:rowId xmlns:a16="http://schemas.microsoft.com/office/drawing/2014/main" val="2635751331"/>
                  </a:ext>
                </a:extLst>
              </a:tr>
              <a:tr h="335340">
                <a:tc>
                  <a:txBody>
                    <a:bodyPr/>
                    <a:lstStyle/>
                    <a:p>
                      <a:pPr marL="0" marR="0" algn="just">
                        <a:lnSpc>
                          <a:spcPct val="115000"/>
                        </a:lnSpc>
                        <a:spcBef>
                          <a:spcPts val="0"/>
                        </a:spcBef>
                        <a:spcAft>
                          <a:spcPts val="0"/>
                        </a:spcAft>
                        <a:tabLst>
                          <a:tab pos="1219200" algn="l"/>
                        </a:tabLst>
                      </a:pPr>
                      <a:r>
                        <a:rPr lang="en-US" sz="1300" b="0" kern="50" dirty="0">
                          <a:solidFill>
                            <a:schemeClr val="tx1"/>
                          </a:solidFill>
                          <a:effectLst/>
                          <a:latin typeface="Arial Narrow" panose="020B0606020202030204" pitchFamily="34" charset="0"/>
                        </a:rPr>
                        <a:t>The Department of Health at the mortuaries have been focusing on the actual conducting of the PM.  Reports have not been received during the lockdown although IPID daily operations has scaled down. </a:t>
                      </a:r>
                      <a:endParaRPr lang="en-US" sz="1300" b="0" dirty="0">
                        <a:solidFill>
                          <a:schemeClr val="tx1"/>
                        </a:solidFill>
                        <a:effectLst/>
                        <a:latin typeface="Arial Narrow" panose="020B0606020202030204" pitchFamily="34" charset="0"/>
                      </a:endParaRPr>
                    </a:p>
                  </a:txBody>
                  <a:tcPr marL="33752" marR="33752" marT="0" marB="0">
                    <a:solidFill>
                      <a:schemeClr val="accent6">
                        <a:lumMod val="40000"/>
                        <a:lumOff val="60000"/>
                      </a:schemeClr>
                    </a:solidFill>
                  </a:tcPr>
                </a:tc>
                <a:extLst>
                  <a:ext uri="{0D108BD9-81ED-4DB2-BD59-A6C34878D82A}">
                    <a16:rowId xmlns:a16="http://schemas.microsoft.com/office/drawing/2014/main" val="557692292"/>
                  </a:ext>
                </a:extLst>
              </a:tr>
              <a:tr h="224514">
                <a:tc>
                  <a:txBody>
                    <a:bodyPr/>
                    <a:lstStyle/>
                    <a:p>
                      <a:pPr marL="0" marR="0" algn="just">
                        <a:lnSpc>
                          <a:spcPct val="115000"/>
                        </a:lnSpc>
                        <a:spcBef>
                          <a:spcPts val="0"/>
                        </a:spcBef>
                        <a:spcAft>
                          <a:spcPts val="0"/>
                        </a:spcAft>
                        <a:tabLst>
                          <a:tab pos="1219200" algn="l"/>
                        </a:tabLst>
                      </a:pPr>
                      <a:r>
                        <a:rPr lang="en-US" sz="1300" kern="50" dirty="0">
                          <a:solidFill>
                            <a:schemeClr val="tx1"/>
                          </a:solidFill>
                          <a:effectLst/>
                          <a:latin typeface="Arial Narrow" panose="020B0606020202030204" pitchFamily="34" charset="0"/>
                        </a:rPr>
                        <a:t>TURNAROUND TIME ON BACKLOG CASES?</a:t>
                      </a:r>
                      <a:endParaRPr lang="en-US" sz="13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3752" marR="33752" marT="0" marB="0">
                    <a:solidFill>
                      <a:schemeClr val="accent6">
                        <a:lumMod val="40000"/>
                        <a:lumOff val="60000"/>
                      </a:schemeClr>
                    </a:solidFill>
                  </a:tcPr>
                </a:tc>
                <a:extLst>
                  <a:ext uri="{0D108BD9-81ED-4DB2-BD59-A6C34878D82A}">
                    <a16:rowId xmlns:a16="http://schemas.microsoft.com/office/drawing/2014/main" val="1711498262"/>
                  </a:ext>
                </a:extLst>
              </a:tr>
              <a:tr h="717871">
                <a:tc>
                  <a:txBody>
                    <a:bodyPr/>
                    <a:lstStyle/>
                    <a:p>
                      <a:pPr marL="0" marR="0" algn="just">
                        <a:lnSpc>
                          <a:spcPct val="115000"/>
                        </a:lnSpc>
                        <a:spcBef>
                          <a:spcPts val="0"/>
                        </a:spcBef>
                        <a:spcAft>
                          <a:spcPts val="0"/>
                        </a:spcAft>
                        <a:tabLst>
                          <a:tab pos="1219200" algn="l"/>
                        </a:tabLst>
                      </a:pPr>
                      <a:r>
                        <a:rPr lang="en-US" sz="1300" b="0" kern="50" dirty="0">
                          <a:solidFill>
                            <a:schemeClr val="tx1"/>
                          </a:solidFill>
                          <a:effectLst/>
                          <a:latin typeface="Arial Narrow" panose="020B0606020202030204" pitchFamily="34" charset="0"/>
                        </a:rPr>
                        <a:t>During the lock down member did not attend to backlog cases.  </a:t>
                      </a:r>
                      <a:endParaRPr lang="en-US" sz="1300" b="0" dirty="0">
                        <a:solidFill>
                          <a:schemeClr val="tx1"/>
                        </a:solidFill>
                        <a:effectLst/>
                        <a:latin typeface="Arial Narrow" panose="020B0606020202030204" pitchFamily="34" charset="0"/>
                      </a:endParaRPr>
                    </a:p>
                    <a:p>
                      <a:pPr marL="0" marR="0" algn="just">
                        <a:lnSpc>
                          <a:spcPct val="115000"/>
                        </a:lnSpc>
                        <a:spcBef>
                          <a:spcPts val="0"/>
                        </a:spcBef>
                        <a:spcAft>
                          <a:spcPts val="0"/>
                        </a:spcAft>
                        <a:tabLst>
                          <a:tab pos="1219200" algn="l"/>
                        </a:tabLst>
                      </a:pPr>
                      <a:r>
                        <a:rPr lang="en-US" sz="1300" b="0" kern="50" dirty="0">
                          <a:solidFill>
                            <a:schemeClr val="tx1"/>
                          </a:solidFill>
                          <a:effectLst/>
                          <a:latin typeface="Arial Narrow" panose="020B0606020202030204" pitchFamily="34" charset="0"/>
                        </a:rPr>
                        <a:t>On receiving complaints with regard to Backlog cases members are instructed to attend to it immediate.  </a:t>
                      </a:r>
                      <a:endParaRPr lang="en-US" sz="1300" b="0" dirty="0">
                        <a:solidFill>
                          <a:schemeClr val="tx1"/>
                        </a:solidFill>
                        <a:effectLst/>
                        <a:latin typeface="Arial Narrow" panose="020B0606020202030204" pitchFamily="34" charset="0"/>
                      </a:endParaRPr>
                    </a:p>
                    <a:p>
                      <a:pPr marL="0" marR="0" algn="just">
                        <a:lnSpc>
                          <a:spcPct val="115000"/>
                        </a:lnSpc>
                        <a:spcBef>
                          <a:spcPts val="0"/>
                        </a:spcBef>
                        <a:spcAft>
                          <a:spcPts val="0"/>
                        </a:spcAft>
                        <a:tabLst>
                          <a:tab pos="1219200" algn="l"/>
                        </a:tabLst>
                      </a:pPr>
                      <a:r>
                        <a:rPr lang="en-US" sz="1300" b="0" kern="50" dirty="0">
                          <a:solidFill>
                            <a:schemeClr val="tx1"/>
                          </a:solidFill>
                          <a:effectLst/>
                          <a:latin typeface="Arial Narrow" panose="020B0606020202030204" pitchFamily="34" charset="0"/>
                        </a:rPr>
                        <a:t>Dependent on merits of the case and newly received cases.  </a:t>
                      </a:r>
                      <a:r>
                        <a:rPr lang="en-US" sz="1300" kern="50" dirty="0">
                          <a:solidFill>
                            <a:schemeClr val="tx1"/>
                          </a:solidFill>
                          <a:effectLst/>
                          <a:latin typeface="Arial Narrow" panose="020B0606020202030204" pitchFamily="34" charset="0"/>
                        </a:rPr>
                        <a:t> </a:t>
                      </a:r>
                      <a:endParaRPr lang="en-US" sz="13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3752" marR="33752" marT="0" marB="0">
                    <a:solidFill>
                      <a:schemeClr val="accent6">
                        <a:lumMod val="40000"/>
                        <a:lumOff val="60000"/>
                      </a:schemeClr>
                    </a:solidFill>
                  </a:tcPr>
                </a:tc>
                <a:extLst>
                  <a:ext uri="{0D108BD9-81ED-4DB2-BD59-A6C34878D82A}">
                    <a16:rowId xmlns:a16="http://schemas.microsoft.com/office/drawing/2014/main" val="2519479642"/>
                  </a:ext>
                </a:extLst>
              </a:tr>
              <a:tr h="224514">
                <a:tc>
                  <a:txBody>
                    <a:bodyPr/>
                    <a:lstStyle/>
                    <a:p>
                      <a:pPr marL="0" marR="0" algn="just">
                        <a:lnSpc>
                          <a:spcPct val="115000"/>
                        </a:lnSpc>
                        <a:spcBef>
                          <a:spcPts val="0"/>
                        </a:spcBef>
                        <a:spcAft>
                          <a:spcPts val="0"/>
                        </a:spcAft>
                        <a:tabLst>
                          <a:tab pos="1219200" algn="l"/>
                        </a:tabLst>
                      </a:pPr>
                      <a:r>
                        <a:rPr lang="en-US" sz="1300" kern="50" dirty="0">
                          <a:solidFill>
                            <a:schemeClr val="tx1"/>
                          </a:solidFill>
                          <a:effectLst/>
                          <a:latin typeface="Arial Narrow" panose="020B0606020202030204" pitchFamily="34" charset="0"/>
                        </a:rPr>
                        <a:t>SPECIAL CLOSURE CASES AND PROGRESS?</a:t>
                      </a:r>
                      <a:endParaRPr lang="en-US" sz="13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3752" marR="33752" marT="0" marB="0">
                    <a:solidFill>
                      <a:schemeClr val="accent6">
                        <a:lumMod val="40000"/>
                        <a:lumOff val="60000"/>
                      </a:schemeClr>
                    </a:solidFill>
                  </a:tcPr>
                </a:tc>
                <a:extLst>
                  <a:ext uri="{0D108BD9-81ED-4DB2-BD59-A6C34878D82A}">
                    <a16:rowId xmlns:a16="http://schemas.microsoft.com/office/drawing/2014/main" val="3451455597"/>
                  </a:ext>
                </a:extLst>
              </a:tr>
              <a:tr h="471193">
                <a:tc>
                  <a:txBody>
                    <a:bodyPr/>
                    <a:lstStyle/>
                    <a:p>
                      <a:pPr marL="0" marR="0" algn="just">
                        <a:lnSpc>
                          <a:spcPct val="115000"/>
                        </a:lnSpc>
                        <a:spcBef>
                          <a:spcPts val="0"/>
                        </a:spcBef>
                        <a:spcAft>
                          <a:spcPts val="0"/>
                        </a:spcAft>
                        <a:tabLst>
                          <a:tab pos="1219200" algn="l"/>
                        </a:tabLst>
                      </a:pPr>
                      <a:r>
                        <a:rPr lang="en-US" sz="1300" b="0" kern="50" dirty="0">
                          <a:solidFill>
                            <a:schemeClr val="tx1"/>
                          </a:solidFill>
                          <a:effectLst/>
                          <a:latin typeface="Arial Narrow" panose="020B0606020202030204" pitchFamily="34" charset="0"/>
                        </a:rPr>
                        <a:t>All special closures were originally completed in accordance with the SOPS  of 2015/ 2016.</a:t>
                      </a:r>
                      <a:endParaRPr lang="en-US" sz="1300" b="0" dirty="0">
                        <a:solidFill>
                          <a:schemeClr val="tx1"/>
                        </a:solidFill>
                        <a:effectLst/>
                        <a:latin typeface="Arial Narrow" panose="020B0606020202030204" pitchFamily="34" charset="0"/>
                      </a:endParaRPr>
                    </a:p>
                    <a:p>
                      <a:pPr marL="0" marR="0" algn="just">
                        <a:lnSpc>
                          <a:spcPct val="115000"/>
                        </a:lnSpc>
                        <a:spcBef>
                          <a:spcPts val="0"/>
                        </a:spcBef>
                        <a:spcAft>
                          <a:spcPts val="0"/>
                        </a:spcAft>
                        <a:tabLst>
                          <a:tab pos="1219200" algn="l"/>
                        </a:tabLst>
                      </a:pPr>
                      <a:r>
                        <a:rPr lang="en-US" sz="1300" b="0" kern="50" dirty="0">
                          <a:solidFill>
                            <a:schemeClr val="tx1"/>
                          </a:solidFill>
                          <a:effectLst/>
                          <a:latin typeface="Arial Narrow" panose="020B0606020202030204" pitchFamily="34" charset="0"/>
                        </a:rPr>
                        <a:t>After investigation was conducted by National Head Investigations Services Pretoria, these Special Closures were re-opened and finalized in accordance with the SOPS 2018/2019</a:t>
                      </a:r>
                      <a:endParaRPr lang="en-US" sz="13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3752" marR="33752" marT="0" marB="0">
                    <a:solidFill>
                      <a:schemeClr val="accent6">
                        <a:lumMod val="40000"/>
                        <a:lumOff val="60000"/>
                      </a:schemeClr>
                    </a:solidFill>
                  </a:tcPr>
                </a:tc>
                <a:extLst>
                  <a:ext uri="{0D108BD9-81ED-4DB2-BD59-A6C34878D82A}">
                    <a16:rowId xmlns:a16="http://schemas.microsoft.com/office/drawing/2014/main" val="1496485160"/>
                  </a:ext>
                </a:extLst>
              </a:tr>
              <a:tr h="224514">
                <a:tc>
                  <a:txBody>
                    <a:bodyPr/>
                    <a:lstStyle/>
                    <a:p>
                      <a:pPr marL="0" marR="0" algn="just">
                        <a:lnSpc>
                          <a:spcPct val="115000"/>
                        </a:lnSpc>
                        <a:spcBef>
                          <a:spcPts val="0"/>
                        </a:spcBef>
                        <a:spcAft>
                          <a:spcPts val="0"/>
                        </a:spcAft>
                        <a:tabLst>
                          <a:tab pos="1219200" algn="l"/>
                        </a:tabLst>
                      </a:pPr>
                      <a:r>
                        <a:rPr lang="en-US" sz="1300" kern="50" dirty="0">
                          <a:solidFill>
                            <a:schemeClr val="tx1"/>
                          </a:solidFill>
                          <a:effectLst/>
                          <a:latin typeface="Arial Narrow" panose="020B0606020202030204" pitchFamily="34" charset="0"/>
                        </a:rPr>
                        <a:t>CONCERN ON THE NUMBER OF DEATH CASES, WHAT IS IPID DOING ABOUT IT ?</a:t>
                      </a:r>
                      <a:endParaRPr lang="en-US" sz="13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3752" marR="33752" marT="0" marB="0">
                    <a:solidFill>
                      <a:schemeClr val="accent6">
                        <a:lumMod val="40000"/>
                        <a:lumOff val="60000"/>
                      </a:schemeClr>
                    </a:solidFill>
                  </a:tcPr>
                </a:tc>
                <a:extLst>
                  <a:ext uri="{0D108BD9-81ED-4DB2-BD59-A6C34878D82A}">
                    <a16:rowId xmlns:a16="http://schemas.microsoft.com/office/drawing/2014/main" val="2581560450"/>
                  </a:ext>
                </a:extLst>
              </a:tr>
              <a:tr h="275281">
                <a:tc>
                  <a:txBody>
                    <a:bodyPr/>
                    <a:lstStyle/>
                    <a:p>
                      <a:pPr marL="0" marR="0" algn="just">
                        <a:lnSpc>
                          <a:spcPct val="115000"/>
                        </a:lnSpc>
                        <a:spcBef>
                          <a:spcPts val="0"/>
                        </a:spcBef>
                        <a:spcAft>
                          <a:spcPts val="0"/>
                        </a:spcAft>
                        <a:tabLst>
                          <a:tab pos="1219200" algn="l"/>
                        </a:tabLst>
                      </a:pPr>
                      <a:r>
                        <a:rPr lang="en-US" sz="1300" b="0" kern="50" dirty="0">
                          <a:solidFill>
                            <a:schemeClr val="tx1"/>
                          </a:solidFill>
                          <a:effectLst/>
                          <a:latin typeface="Arial Narrow" panose="020B0606020202030204" pitchFamily="34" charset="0"/>
                        </a:rPr>
                        <a:t>IPID is a re-active component, all Sec. 28(a)and (b) cases is investigated in accordance with IPID SOP and IPID act 1 of 2011</a:t>
                      </a:r>
                      <a:endParaRPr lang="en-US" sz="13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3752" marR="33752" marT="0" marB="0">
                    <a:solidFill>
                      <a:schemeClr val="accent6">
                        <a:lumMod val="40000"/>
                        <a:lumOff val="60000"/>
                      </a:schemeClr>
                    </a:solidFill>
                  </a:tcPr>
                </a:tc>
                <a:extLst>
                  <a:ext uri="{0D108BD9-81ED-4DB2-BD59-A6C34878D82A}">
                    <a16:rowId xmlns:a16="http://schemas.microsoft.com/office/drawing/2014/main" val="2062576821"/>
                  </a:ext>
                </a:extLst>
              </a:tr>
              <a:tr h="224514">
                <a:tc>
                  <a:txBody>
                    <a:bodyPr/>
                    <a:lstStyle/>
                    <a:p>
                      <a:pPr marL="0" marR="0" algn="just">
                        <a:lnSpc>
                          <a:spcPct val="115000"/>
                        </a:lnSpc>
                        <a:spcBef>
                          <a:spcPts val="0"/>
                        </a:spcBef>
                        <a:spcAft>
                          <a:spcPts val="0"/>
                        </a:spcAft>
                        <a:tabLst>
                          <a:tab pos="1219200" algn="l"/>
                        </a:tabLst>
                      </a:pPr>
                      <a:r>
                        <a:rPr lang="en-US" sz="1300" kern="50" dirty="0">
                          <a:solidFill>
                            <a:schemeClr val="tx1"/>
                          </a:solidFill>
                          <a:effectLst/>
                          <a:latin typeface="Arial Narrow" panose="020B0606020202030204" pitchFamily="34" charset="0"/>
                        </a:rPr>
                        <a:t>IS SUSPECTS KNOWN IN COVID 19 RELATED CASES?</a:t>
                      </a:r>
                      <a:endParaRPr lang="en-US" sz="13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3752" marR="33752" marT="0" marB="0">
                    <a:solidFill>
                      <a:schemeClr val="accent6">
                        <a:lumMod val="40000"/>
                        <a:lumOff val="60000"/>
                      </a:schemeClr>
                    </a:solidFill>
                  </a:tcPr>
                </a:tc>
                <a:extLst>
                  <a:ext uri="{0D108BD9-81ED-4DB2-BD59-A6C34878D82A}">
                    <a16:rowId xmlns:a16="http://schemas.microsoft.com/office/drawing/2014/main" val="1693443502"/>
                  </a:ext>
                </a:extLst>
              </a:tr>
              <a:tr h="790056">
                <a:tc>
                  <a:txBody>
                    <a:bodyPr/>
                    <a:lstStyle/>
                    <a:p>
                      <a:pPr marL="0" marR="0" algn="just">
                        <a:lnSpc>
                          <a:spcPct val="115000"/>
                        </a:lnSpc>
                        <a:spcBef>
                          <a:spcPts val="0"/>
                        </a:spcBef>
                        <a:spcAft>
                          <a:spcPts val="0"/>
                        </a:spcAft>
                        <a:tabLst>
                          <a:tab pos="1219200" algn="l"/>
                        </a:tabLst>
                      </a:pPr>
                      <a:r>
                        <a:rPr lang="en-US" sz="1300" b="0" kern="50" dirty="0">
                          <a:solidFill>
                            <a:schemeClr val="tx1"/>
                          </a:solidFill>
                          <a:effectLst/>
                          <a:latin typeface="Arial Narrow" panose="020B0606020202030204" pitchFamily="34" charset="0"/>
                        </a:rPr>
                        <a:t>In cases where suspects are known members are conducting investigations in order to finalize the docket and obtain a decision from the SPP / DPP. The challenge experiencing in KZN is that the NPA is currently not signing for new dockets.  .  It is also more difficult for victims to describe or identify the perpetrators as the members are wearing face masks. Majority assaults reported occurred at road blocks and both SAPS and SANDF members is involved. Members from various units is conducting operations in KZN thus in majority cases the suspects is unknown. </a:t>
                      </a:r>
                      <a:endParaRPr lang="en-US" sz="13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3752" marR="33752" marT="0" marB="0">
                    <a:solidFill>
                      <a:schemeClr val="accent6">
                        <a:lumMod val="40000"/>
                        <a:lumOff val="60000"/>
                      </a:schemeClr>
                    </a:solidFill>
                  </a:tcPr>
                </a:tc>
                <a:extLst>
                  <a:ext uri="{0D108BD9-81ED-4DB2-BD59-A6C34878D82A}">
                    <a16:rowId xmlns:a16="http://schemas.microsoft.com/office/drawing/2014/main" val="2914401493"/>
                  </a:ext>
                </a:extLst>
              </a:tr>
              <a:tr h="224514">
                <a:tc>
                  <a:txBody>
                    <a:bodyPr/>
                    <a:lstStyle/>
                    <a:p>
                      <a:pPr marL="0" marR="0" algn="just">
                        <a:lnSpc>
                          <a:spcPct val="115000"/>
                        </a:lnSpc>
                        <a:spcBef>
                          <a:spcPts val="0"/>
                        </a:spcBef>
                        <a:spcAft>
                          <a:spcPts val="0"/>
                        </a:spcAft>
                        <a:tabLst>
                          <a:tab pos="1219200" algn="l"/>
                        </a:tabLst>
                      </a:pPr>
                      <a:r>
                        <a:rPr lang="en-US" sz="1300" kern="50" dirty="0">
                          <a:solidFill>
                            <a:schemeClr val="tx1"/>
                          </a:solidFill>
                          <a:effectLst/>
                          <a:latin typeface="Arial Narrow" panose="020B0606020202030204" pitchFamily="34" charset="0"/>
                        </a:rPr>
                        <a:t>WHAT IS IPID DOING ON GENDER BASE VIOLENCE(</a:t>
                      </a:r>
                      <a:r>
                        <a:rPr lang="en-US" sz="1300" kern="50" dirty="0" err="1">
                          <a:solidFill>
                            <a:schemeClr val="tx1"/>
                          </a:solidFill>
                          <a:effectLst/>
                          <a:latin typeface="Arial Narrow" panose="020B0606020202030204" pitchFamily="34" charset="0"/>
                        </a:rPr>
                        <a:t>DBV</a:t>
                      </a:r>
                      <a:r>
                        <a:rPr lang="en-US" sz="1300" kern="50" dirty="0">
                          <a:solidFill>
                            <a:schemeClr val="tx1"/>
                          </a:solidFill>
                          <a:effectLst/>
                          <a:latin typeface="Arial Narrow" panose="020B0606020202030204" pitchFamily="34" charset="0"/>
                        </a:rPr>
                        <a:t>) CASES ?</a:t>
                      </a:r>
                      <a:endParaRPr lang="en-US" sz="13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3752" marR="33752" marT="0" marB="0">
                    <a:solidFill>
                      <a:schemeClr val="accent6">
                        <a:lumMod val="40000"/>
                        <a:lumOff val="60000"/>
                      </a:schemeClr>
                    </a:solidFill>
                  </a:tcPr>
                </a:tc>
                <a:extLst>
                  <a:ext uri="{0D108BD9-81ED-4DB2-BD59-A6C34878D82A}">
                    <a16:rowId xmlns:a16="http://schemas.microsoft.com/office/drawing/2014/main" val="2869802554"/>
                  </a:ext>
                </a:extLst>
              </a:tr>
              <a:tr h="717871">
                <a:tc>
                  <a:txBody>
                    <a:bodyPr/>
                    <a:lstStyle/>
                    <a:p>
                      <a:pPr marL="0" marR="0" algn="just">
                        <a:lnSpc>
                          <a:spcPct val="115000"/>
                        </a:lnSpc>
                        <a:spcBef>
                          <a:spcPts val="0"/>
                        </a:spcBef>
                        <a:spcAft>
                          <a:spcPts val="0"/>
                        </a:spcAft>
                        <a:tabLst>
                          <a:tab pos="1219200" algn="l"/>
                        </a:tabLst>
                      </a:pPr>
                      <a:r>
                        <a:rPr lang="en-US" sz="1300" b="0" kern="50" dirty="0">
                          <a:solidFill>
                            <a:schemeClr val="tx1"/>
                          </a:solidFill>
                          <a:effectLst/>
                          <a:latin typeface="Arial Narrow" panose="020B0606020202030204" pitchFamily="34" charset="0"/>
                        </a:rPr>
                        <a:t>IPID is re-active, thus GBV could not be prevented.  In accordance to the DV act, Act 116 of 1997 the Station Commander (SAPS) is responsible by means of the Victim Support Official to assist the victims in such cases.  In cases if found that assault is GBV IPID could only make an recommendation to the Station Commander to conduct a Section 102 in terms of act 60 of 2000 (Fire-arm) act on the suspect, and this recommendation could only be done if the suspect is known. </a:t>
                      </a:r>
                      <a:endParaRPr lang="en-US" sz="13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3752" marR="33752" marT="0" marB="0">
                    <a:solidFill>
                      <a:schemeClr val="accent6">
                        <a:lumMod val="40000"/>
                        <a:lumOff val="60000"/>
                      </a:schemeClr>
                    </a:solidFill>
                  </a:tcPr>
                </a:tc>
                <a:extLst>
                  <a:ext uri="{0D108BD9-81ED-4DB2-BD59-A6C34878D82A}">
                    <a16:rowId xmlns:a16="http://schemas.microsoft.com/office/drawing/2014/main" val="3602166069"/>
                  </a:ext>
                </a:extLst>
              </a:tr>
              <a:tr h="224514">
                <a:tc>
                  <a:txBody>
                    <a:bodyPr/>
                    <a:lstStyle/>
                    <a:p>
                      <a:pPr marL="0" marR="0" algn="just">
                        <a:lnSpc>
                          <a:spcPct val="115000"/>
                        </a:lnSpc>
                        <a:spcBef>
                          <a:spcPts val="0"/>
                        </a:spcBef>
                        <a:spcAft>
                          <a:spcPts val="0"/>
                        </a:spcAft>
                        <a:tabLst>
                          <a:tab pos="1219200" algn="l"/>
                        </a:tabLst>
                      </a:pPr>
                      <a:r>
                        <a:rPr lang="en-US" sz="1300" kern="50" dirty="0">
                          <a:solidFill>
                            <a:schemeClr val="tx1"/>
                          </a:solidFill>
                          <a:effectLst/>
                          <a:latin typeface="Arial Narrow" panose="020B0606020202030204" pitchFamily="34" charset="0"/>
                        </a:rPr>
                        <a:t>WHAT IS THE LEVELS OF CO-OPERATION BY SAPS AND SANDF WITH IPID. </a:t>
                      </a:r>
                      <a:endParaRPr lang="en-US" sz="13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3752" marR="33752" marT="0" marB="0">
                    <a:solidFill>
                      <a:schemeClr val="accent6">
                        <a:lumMod val="40000"/>
                        <a:lumOff val="60000"/>
                      </a:schemeClr>
                    </a:solidFill>
                  </a:tcPr>
                </a:tc>
                <a:extLst>
                  <a:ext uri="{0D108BD9-81ED-4DB2-BD59-A6C34878D82A}">
                    <a16:rowId xmlns:a16="http://schemas.microsoft.com/office/drawing/2014/main" val="4068133273"/>
                  </a:ext>
                </a:extLst>
              </a:tr>
              <a:tr h="965265">
                <a:tc>
                  <a:txBody>
                    <a:bodyPr/>
                    <a:lstStyle/>
                    <a:p>
                      <a:pPr marL="0" marR="0" algn="just">
                        <a:lnSpc>
                          <a:spcPct val="115000"/>
                        </a:lnSpc>
                        <a:spcBef>
                          <a:spcPts val="0"/>
                        </a:spcBef>
                        <a:spcAft>
                          <a:spcPts val="0"/>
                        </a:spcAft>
                        <a:tabLst>
                          <a:tab pos="1219200" algn="l"/>
                        </a:tabLst>
                      </a:pPr>
                      <a:r>
                        <a:rPr lang="en-US" sz="1300" b="0" kern="50" dirty="0">
                          <a:solidFill>
                            <a:schemeClr val="tx1"/>
                          </a:solidFill>
                          <a:effectLst/>
                          <a:latin typeface="Arial Narrow" panose="020B0606020202030204" pitchFamily="34" charset="0"/>
                        </a:rPr>
                        <a:t>KZN had not leased with the commander of SANDF.  </a:t>
                      </a:r>
                      <a:endParaRPr lang="en-US" sz="1300" b="0" dirty="0">
                        <a:solidFill>
                          <a:schemeClr val="tx1"/>
                        </a:solidFill>
                        <a:effectLst/>
                        <a:latin typeface="Arial Narrow" panose="020B0606020202030204" pitchFamily="34" charset="0"/>
                      </a:endParaRPr>
                    </a:p>
                    <a:p>
                      <a:pPr marL="0" marR="0" algn="just">
                        <a:lnSpc>
                          <a:spcPct val="115000"/>
                        </a:lnSpc>
                        <a:spcBef>
                          <a:spcPts val="0"/>
                        </a:spcBef>
                        <a:spcAft>
                          <a:spcPts val="0"/>
                        </a:spcAft>
                        <a:tabLst>
                          <a:tab pos="1219200" algn="l"/>
                        </a:tabLst>
                      </a:pPr>
                      <a:r>
                        <a:rPr lang="en-US" sz="1300" b="0" kern="50" dirty="0">
                          <a:solidFill>
                            <a:schemeClr val="tx1"/>
                          </a:solidFill>
                          <a:effectLst/>
                          <a:latin typeface="Arial Narrow" panose="020B0606020202030204" pitchFamily="34" charset="0"/>
                        </a:rPr>
                        <a:t>This office made contact with 10111 to obtain the contact number of the operational Command Centre of SANDF.  The following number was received. 031 4510055.  This number was phoned but to no avail.  KZN task the standby member to visit the operational room of SANDF and obtain the contact number of the Operational Room and or the Operational officer.  On receiving it, this office will laisse with them. </a:t>
                      </a:r>
                      <a:endParaRPr lang="en-US" sz="13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3752" marR="33752" marT="0" marB="0">
                    <a:solidFill>
                      <a:schemeClr val="accent6">
                        <a:lumMod val="40000"/>
                        <a:lumOff val="60000"/>
                      </a:schemeClr>
                    </a:solidFill>
                  </a:tcPr>
                </a:tc>
                <a:extLst>
                  <a:ext uri="{0D108BD9-81ED-4DB2-BD59-A6C34878D82A}">
                    <a16:rowId xmlns:a16="http://schemas.microsoft.com/office/drawing/2014/main" val="3533503370"/>
                  </a:ext>
                </a:extLst>
              </a:tr>
            </a:tbl>
          </a:graphicData>
        </a:graphic>
      </p:graphicFrame>
    </p:spTree>
    <p:extLst>
      <p:ext uri="{BB962C8B-B14F-4D97-AF65-F5344CB8AC3E}">
        <p14:creationId xmlns:p14="http://schemas.microsoft.com/office/powerpoint/2010/main" val="1015412950"/>
      </p:ext>
    </p:extLst>
  </p:cSld>
  <p:clrMapOvr>
    <a:masterClrMapping/>
  </p:clrMapOvr>
</p:sld>
</file>

<file path=ppt/theme/theme1.xml><?xml version="1.0" encoding="utf-8"?>
<a:theme xmlns:a="http://schemas.openxmlformats.org/drawingml/2006/main" name="ipidkznTheme1">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pidkznTheme1" id="{0CD62A3E-0415-484B-8764-18F5917E8C96}" vid="{ACCA2FA4-4A22-43ED-8B2D-661D24C52432}"/>
    </a:ext>
  </a:extLst>
</a:theme>
</file>

<file path=docProps/app.xml><?xml version="1.0" encoding="utf-8"?>
<Properties xmlns="http://schemas.openxmlformats.org/officeDocument/2006/extended-properties" xmlns:vt="http://schemas.openxmlformats.org/officeDocument/2006/docPropsVTypes">
  <Template>ipidkznTheme1</Template>
  <TotalTime>20</TotalTime>
  <Words>923</Words>
  <Application>Microsoft Office PowerPoint</Application>
  <PresentationFormat>Widescreen</PresentationFormat>
  <Paragraphs>236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ipidkznTheme1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Charmaine Van Der Sandt</dc:creator>
  <cp:lastModifiedBy>Unknown User</cp:lastModifiedBy>
  <cp:revision>6</cp:revision>
  <dcterms:created xsi:type="dcterms:W3CDTF">2020-05-19T07:18:46Z</dcterms:created>
  <dcterms:modified xsi:type="dcterms:W3CDTF">2020-05-19T09:47:36Z</dcterms:modified>
</cp:coreProperties>
</file>