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45" r:id="rId5"/>
  </p:sldMasterIdLst>
  <p:notesMasterIdLst>
    <p:notesMasterId r:id="rId38"/>
  </p:notesMasterIdLst>
  <p:handoutMasterIdLst>
    <p:handoutMasterId r:id="rId39"/>
  </p:handoutMasterIdLst>
  <p:sldIdLst>
    <p:sldId id="283" r:id="rId6"/>
    <p:sldId id="285" r:id="rId7"/>
    <p:sldId id="1554" r:id="rId8"/>
    <p:sldId id="1660" r:id="rId9"/>
    <p:sldId id="1663" r:id="rId10"/>
    <p:sldId id="1664" r:id="rId11"/>
    <p:sldId id="1665" r:id="rId12"/>
    <p:sldId id="1666" r:id="rId13"/>
    <p:sldId id="1668" r:id="rId14"/>
    <p:sldId id="1669" r:id="rId15"/>
    <p:sldId id="1670" r:id="rId16"/>
    <p:sldId id="1671" r:id="rId17"/>
    <p:sldId id="1661" r:id="rId18"/>
    <p:sldId id="1646" r:id="rId19"/>
    <p:sldId id="1613" r:id="rId20"/>
    <p:sldId id="1584" r:id="rId21"/>
    <p:sldId id="1673" r:id="rId22"/>
    <p:sldId id="1674" r:id="rId23"/>
    <p:sldId id="1685" r:id="rId24"/>
    <p:sldId id="1675" r:id="rId25"/>
    <p:sldId id="1676" r:id="rId26"/>
    <p:sldId id="1677" r:id="rId27"/>
    <p:sldId id="1678" r:id="rId28"/>
    <p:sldId id="1679" r:id="rId29"/>
    <p:sldId id="1680" r:id="rId30"/>
    <p:sldId id="1681" r:id="rId31"/>
    <p:sldId id="1682" r:id="rId32"/>
    <p:sldId id="1683" r:id="rId33"/>
    <p:sldId id="1684" r:id="rId34"/>
    <p:sldId id="1579" r:id="rId35"/>
    <p:sldId id="1662" r:id="rId36"/>
    <p:sldId id="1606" r:id="rId3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a Monewe" initials="MM" lastIdx="1" clrIdx="0">
    <p:extLst>
      <p:ext uri="{19B8F6BF-5375-455C-9EA6-DF929625EA0E}">
        <p15:presenceInfo xmlns:p15="http://schemas.microsoft.com/office/powerpoint/2012/main" userId="S::MartinaM@nsfas.org.za::3f4b71b4-2653-4a46-987f-acb9df3fdc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8F7F3"/>
    <a:srgbClr val="D36E28"/>
    <a:srgbClr val="FFC000"/>
    <a:srgbClr val="A71F23"/>
    <a:srgbClr val="7C0E0E"/>
    <a:srgbClr val="EAAB21"/>
    <a:srgbClr val="F0A2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0B773-3250-46C4-8509-C35E754545D1}" v="4" dt="2020-10-07T16:07:37.97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255" autoAdjust="0"/>
    <p:restoredTop sz="94662" autoAdjust="0"/>
  </p:normalViewPr>
  <p:slideViewPr>
    <p:cSldViewPr snapToGrid="0" snapToObjects="1">
      <p:cViewPr varScale="1">
        <p:scale>
          <a:sx n="34" d="100"/>
          <a:sy n="34" d="100"/>
        </p:scale>
        <p:origin x="150" y="192"/>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snapToObject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913E10-37DF-458F-94C4-294C93937BBC}" type="doc">
      <dgm:prSet loTypeId="urn:microsoft.com/office/officeart/2005/8/layout/chevron2" loCatId="process" qsTypeId="urn:microsoft.com/office/officeart/2005/8/quickstyle/simple5" qsCatId="simple" csTypeId="urn:microsoft.com/office/officeart/2005/8/colors/colorful2" csCatId="colorful" phldr="1"/>
      <dgm:spPr/>
      <dgm:t>
        <a:bodyPr/>
        <a:lstStyle/>
        <a:p>
          <a:endParaRPr lang="en-US"/>
        </a:p>
      </dgm:t>
    </dgm:pt>
    <dgm:pt modelId="{76BBCF75-EBA1-4FCD-8C8A-1EDF148D1792}">
      <dgm:prSet custT="1"/>
      <dgm:spPr/>
      <dgm:t>
        <a:bodyPr/>
        <a:lstStyle/>
        <a:p>
          <a:r>
            <a:rPr lang="en-GB" sz="3200" b="1" i="0" baseline="0" dirty="0">
              <a:solidFill>
                <a:schemeClr val="bg1"/>
              </a:solidFill>
            </a:rPr>
            <a:t>STAGE ONE           </a:t>
          </a:r>
          <a:r>
            <a:rPr lang="en-GB" sz="2800" b="0" i="0" baseline="0" dirty="0">
              <a:solidFill>
                <a:schemeClr val="bg1"/>
              </a:solidFill>
            </a:rPr>
            <a:t>(August 2018 –         March 2019) </a:t>
          </a:r>
          <a:endParaRPr lang="en-US" sz="2800" b="0" dirty="0">
            <a:solidFill>
              <a:schemeClr val="bg1"/>
            </a:solidFill>
          </a:endParaRPr>
        </a:p>
      </dgm:t>
    </dgm:pt>
    <dgm:pt modelId="{CA685700-BD74-40A4-BC51-04FFFF9D686E}" type="parTrans" cxnId="{59742D3C-7A9F-4C24-A545-E09D8EC2D580}">
      <dgm:prSet/>
      <dgm:spPr/>
      <dgm:t>
        <a:bodyPr/>
        <a:lstStyle/>
        <a:p>
          <a:endParaRPr lang="en-US"/>
        </a:p>
      </dgm:t>
    </dgm:pt>
    <dgm:pt modelId="{6F6820E0-0832-4B15-8916-CAB8F2C59D05}" type="sibTrans" cxnId="{59742D3C-7A9F-4C24-A545-E09D8EC2D580}">
      <dgm:prSet/>
      <dgm:spPr/>
      <dgm:t>
        <a:bodyPr/>
        <a:lstStyle/>
        <a:p>
          <a:endParaRPr lang="en-US"/>
        </a:p>
      </dgm:t>
    </dgm:pt>
    <dgm:pt modelId="{56FA34DC-06E0-49E0-BEC5-40BDC0C18BEF}">
      <dgm:prSet custT="1"/>
      <dgm:spPr/>
      <dgm:t>
        <a:bodyPr/>
        <a:lstStyle/>
        <a:p>
          <a:r>
            <a:rPr lang="en-GB" sz="3200" b="1" i="0" baseline="0" dirty="0">
              <a:solidFill>
                <a:schemeClr val="bg1"/>
              </a:solidFill>
            </a:rPr>
            <a:t>STAGE TWO             </a:t>
          </a:r>
          <a:r>
            <a:rPr lang="en-GB" sz="2800" b="0" i="0" baseline="0" dirty="0">
              <a:solidFill>
                <a:schemeClr val="bg1"/>
              </a:solidFill>
            </a:rPr>
            <a:t>(March 2019 –          August 2019)</a:t>
          </a:r>
          <a:endParaRPr lang="en-US" sz="2800" b="0" dirty="0">
            <a:solidFill>
              <a:schemeClr val="bg1"/>
            </a:solidFill>
          </a:endParaRPr>
        </a:p>
      </dgm:t>
    </dgm:pt>
    <dgm:pt modelId="{CB6603CC-F16C-481D-97E4-F27B06D1A613}" type="parTrans" cxnId="{08EE5D4A-0FE7-477A-8795-CB771E27A41A}">
      <dgm:prSet/>
      <dgm:spPr/>
      <dgm:t>
        <a:bodyPr/>
        <a:lstStyle/>
        <a:p>
          <a:endParaRPr lang="en-US"/>
        </a:p>
      </dgm:t>
    </dgm:pt>
    <dgm:pt modelId="{0ECBB61B-9A8C-4ED1-8FC0-D20FFB7D8A74}" type="sibTrans" cxnId="{08EE5D4A-0FE7-477A-8795-CB771E27A41A}">
      <dgm:prSet/>
      <dgm:spPr/>
      <dgm:t>
        <a:bodyPr/>
        <a:lstStyle/>
        <a:p>
          <a:endParaRPr lang="en-US"/>
        </a:p>
      </dgm:t>
    </dgm:pt>
    <dgm:pt modelId="{B9973A19-37F1-4C18-8411-9E96F6995E83}">
      <dgm:prSet/>
      <dgm:spPr/>
      <dgm:t>
        <a:bodyPr/>
        <a:lstStyle/>
        <a:p>
          <a:r>
            <a:rPr lang="en-GB" dirty="0"/>
            <a:t>Building interim sustainability </a:t>
          </a:r>
          <a:endParaRPr lang="en-US" dirty="0"/>
        </a:p>
      </dgm:t>
    </dgm:pt>
    <dgm:pt modelId="{CDDB0621-296B-484B-A17D-B42D9B94B1EF}" type="parTrans" cxnId="{0D2C6182-7378-4085-BB48-FFFA84B22299}">
      <dgm:prSet/>
      <dgm:spPr/>
      <dgm:t>
        <a:bodyPr/>
        <a:lstStyle/>
        <a:p>
          <a:endParaRPr lang="en-US"/>
        </a:p>
      </dgm:t>
    </dgm:pt>
    <dgm:pt modelId="{665C17E7-7B15-4AB9-86E2-32A47FC6B8AC}" type="sibTrans" cxnId="{0D2C6182-7378-4085-BB48-FFFA84B22299}">
      <dgm:prSet/>
      <dgm:spPr/>
      <dgm:t>
        <a:bodyPr/>
        <a:lstStyle/>
        <a:p>
          <a:endParaRPr lang="en-US"/>
        </a:p>
      </dgm:t>
    </dgm:pt>
    <dgm:pt modelId="{E63BB138-2EE3-41BA-8280-E6FF96531EF7}">
      <dgm:prSet custT="1"/>
      <dgm:spPr/>
      <dgm:t>
        <a:bodyPr/>
        <a:lstStyle/>
        <a:p>
          <a:r>
            <a:rPr lang="en-GB" sz="3200" b="1" i="0" baseline="0" dirty="0">
              <a:solidFill>
                <a:schemeClr val="bg1"/>
              </a:solidFill>
            </a:rPr>
            <a:t>STAGE THREE          </a:t>
          </a:r>
          <a:r>
            <a:rPr lang="en-GB" sz="2800" b="0" i="0" baseline="0" dirty="0">
              <a:solidFill>
                <a:schemeClr val="bg1"/>
              </a:solidFill>
            </a:rPr>
            <a:t>(August 2019          to date)</a:t>
          </a:r>
          <a:endParaRPr lang="en-US" sz="2800" b="0" dirty="0">
            <a:solidFill>
              <a:schemeClr val="bg1"/>
            </a:solidFill>
          </a:endParaRPr>
        </a:p>
      </dgm:t>
    </dgm:pt>
    <dgm:pt modelId="{5706D4BC-1FAE-4415-A10F-F988FA217ACA}" type="parTrans" cxnId="{DA34F873-55FA-48A4-AC91-E876D2A7BFD3}">
      <dgm:prSet/>
      <dgm:spPr/>
      <dgm:t>
        <a:bodyPr/>
        <a:lstStyle/>
        <a:p>
          <a:endParaRPr lang="en-US"/>
        </a:p>
      </dgm:t>
    </dgm:pt>
    <dgm:pt modelId="{2A1014DB-12D0-4B48-921E-C6D3BBE866AE}" type="sibTrans" cxnId="{DA34F873-55FA-48A4-AC91-E876D2A7BFD3}">
      <dgm:prSet/>
      <dgm:spPr/>
      <dgm:t>
        <a:bodyPr/>
        <a:lstStyle/>
        <a:p>
          <a:endParaRPr lang="en-US"/>
        </a:p>
      </dgm:t>
    </dgm:pt>
    <dgm:pt modelId="{3D46EE3D-FDAB-47D3-B4E6-2E421DA5DE70}">
      <dgm:prSet/>
      <dgm:spPr/>
      <dgm:t>
        <a:bodyPr/>
        <a:lstStyle/>
        <a:p>
          <a:r>
            <a:rPr lang="en-GB" dirty="0"/>
            <a:t>Finalise handover and assist MTT with NSFAS Redesign</a:t>
          </a:r>
          <a:endParaRPr lang="en-US" dirty="0"/>
        </a:p>
      </dgm:t>
    </dgm:pt>
    <dgm:pt modelId="{B5226B7F-2788-49A7-A22F-319433F50932}" type="parTrans" cxnId="{1DEE3972-59DD-4FD0-BF10-2415CDDF8F6B}">
      <dgm:prSet/>
      <dgm:spPr/>
      <dgm:t>
        <a:bodyPr/>
        <a:lstStyle/>
        <a:p>
          <a:endParaRPr lang="en-US"/>
        </a:p>
      </dgm:t>
    </dgm:pt>
    <dgm:pt modelId="{587CD1A3-1B27-4465-992B-051FEB0C41DA}" type="sibTrans" cxnId="{1DEE3972-59DD-4FD0-BF10-2415CDDF8F6B}">
      <dgm:prSet/>
      <dgm:spPr/>
      <dgm:t>
        <a:bodyPr/>
        <a:lstStyle/>
        <a:p>
          <a:endParaRPr lang="en-US"/>
        </a:p>
      </dgm:t>
    </dgm:pt>
    <dgm:pt modelId="{45E855B7-D34F-4C1B-A026-FD42BCA6B03A}">
      <dgm:prSet/>
      <dgm:spPr/>
      <dgm:t>
        <a:bodyPr/>
        <a:lstStyle/>
        <a:p>
          <a:r>
            <a:rPr lang="en-GB" dirty="0"/>
            <a:t>Business Rescue and Stabilization</a:t>
          </a:r>
          <a:endParaRPr lang="en-US" dirty="0"/>
        </a:p>
      </dgm:t>
    </dgm:pt>
    <dgm:pt modelId="{258CFF51-9D25-41CB-A05C-DCC2ECAB1C64}" type="parTrans" cxnId="{9D81BB96-B152-4E04-825D-40FA369FE907}">
      <dgm:prSet/>
      <dgm:spPr/>
      <dgm:t>
        <a:bodyPr/>
        <a:lstStyle/>
        <a:p>
          <a:endParaRPr lang="en-US"/>
        </a:p>
      </dgm:t>
    </dgm:pt>
    <dgm:pt modelId="{7DCCAD0B-2FB7-4F83-B93A-362259820CFF}" type="sibTrans" cxnId="{9D81BB96-B152-4E04-825D-40FA369FE907}">
      <dgm:prSet/>
      <dgm:spPr/>
      <dgm:t>
        <a:bodyPr/>
        <a:lstStyle/>
        <a:p>
          <a:endParaRPr lang="en-US"/>
        </a:p>
      </dgm:t>
    </dgm:pt>
    <dgm:pt modelId="{3734F21D-6DB3-4559-9704-8DC14A74906C}" type="pres">
      <dgm:prSet presAssocID="{55913E10-37DF-458F-94C4-294C93937BBC}" presName="linearFlow" presStyleCnt="0">
        <dgm:presLayoutVars>
          <dgm:dir/>
          <dgm:animLvl val="lvl"/>
          <dgm:resizeHandles val="exact"/>
        </dgm:presLayoutVars>
      </dgm:prSet>
      <dgm:spPr/>
      <dgm:t>
        <a:bodyPr/>
        <a:lstStyle/>
        <a:p>
          <a:endParaRPr lang="en-US"/>
        </a:p>
      </dgm:t>
    </dgm:pt>
    <dgm:pt modelId="{3C529AA9-EB7D-4FA0-A152-62D3591F9420}" type="pres">
      <dgm:prSet presAssocID="{76BBCF75-EBA1-4FCD-8C8A-1EDF148D1792}" presName="composite" presStyleCnt="0"/>
      <dgm:spPr/>
    </dgm:pt>
    <dgm:pt modelId="{8971EC99-FDCE-4FF9-A3C5-1FD4B67221E1}" type="pres">
      <dgm:prSet presAssocID="{76BBCF75-EBA1-4FCD-8C8A-1EDF148D1792}" presName="parentText" presStyleLbl="alignNode1" presStyleIdx="0" presStyleCnt="3" custScaleX="385207" custScaleY="204001" custLinFactX="-100000" custLinFactNeighborX="-174784" custLinFactNeighborY="3136">
        <dgm:presLayoutVars>
          <dgm:chMax val="1"/>
          <dgm:bulletEnabled val="1"/>
        </dgm:presLayoutVars>
      </dgm:prSet>
      <dgm:spPr/>
      <dgm:t>
        <a:bodyPr/>
        <a:lstStyle/>
        <a:p>
          <a:endParaRPr lang="en-US"/>
        </a:p>
      </dgm:t>
    </dgm:pt>
    <dgm:pt modelId="{2DB2B638-70AE-47CE-B2E3-CA7ACA87706D}" type="pres">
      <dgm:prSet presAssocID="{76BBCF75-EBA1-4FCD-8C8A-1EDF148D1792}" presName="descendantText" presStyleLbl="alignAcc1" presStyleIdx="0" presStyleCnt="3">
        <dgm:presLayoutVars>
          <dgm:bulletEnabled val="1"/>
        </dgm:presLayoutVars>
      </dgm:prSet>
      <dgm:spPr/>
      <dgm:t>
        <a:bodyPr/>
        <a:lstStyle/>
        <a:p>
          <a:endParaRPr lang="en-US"/>
        </a:p>
      </dgm:t>
    </dgm:pt>
    <dgm:pt modelId="{0660FE31-FEE3-45E8-92EE-DD727FA7D25A}" type="pres">
      <dgm:prSet presAssocID="{6F6820E0-0832-4B15-8916-CAB8F2C59D05}" presName="sp" presStyleCnt="0"/>
      <dgm:spPr/>
    </dgm:pt>
    <dgm:pt modelId="{28B48012-305A-47A1-BBB1-5F33BE4F03AF}" type="pres">
      <dgm:prSet presAssocID="{56FA34DC-06E0-49E0-BEC5-40BDC0C18BEF}" presName="composite" presStyleCnt="0"/>
      <dgm:spPr/>
    </dgm:pt>
    <dgm:pt modelId="{567DC1F4-E491-4FDE-BE35-039E837DA3EA}" type="pres">
      <dgm:prSet presAssocID="{56FA34DC-06E0-49E0-BEC5-40BDC0C18BEF}" presName="parentText" presStyleLbl="alignNode1" presStyleIdx="1" presStyleCnt="3" custScaleX="391805" custScaleY="182077" custLinFactX="-100000" custLinFactNeighborX="-177649" custLinFactNeighborY="-10254">
        <dgm:presLayoutVars>
          <dgm:chMax val="1"/>
          <dgm:bulletEnabled val="1"/>
        </dgm:presLayoutVars>
      </dgm:prSet>
      <dgm:spPr/>
      <dgm:t>
        <a:bodyPr/>
        <a:lstStyle/>
        <a:p>
          <a:endParaRPr lang="en-US"/>
        </a:p>
      </dgm:t>
    </dgm:pt>
    <dgm:pt modelId="{445DC654-27CE-4CA4-9ED6-F4216CAA819D}" type="pres">
      <dgm:prSet presAssocID="{56FA34DC-06E0-49E0-BEC5-40BDC0C18BEF}" presName="descendantText" presStyleLbl="alignAcc1" presStyleIdx="1" presStyleCnt="3">
        <dgm:presLayoutVars>
          <dgm:bulletEnabled val="1"/>
        </dgm:presLayoutVars>
      </dgm:prSet>
      <dgm:spPr/>
      <dgm:t>
        <a:bodyPr/>
        <a:lstStyle/>
        <a:p>
          <a:endParaRPr lang="en-US"/>
        </a:p>
      </dgm:t>
    </dgm:pt>
    <dgm:pt modelId="{AA79C3F7-63D8-4008-A603-D24E4A9D6D1D}" type="pres">
      <dgm:prSet presAssocID="{0ECBB61B-9A8C-4ED1-8FC0-D20FFB7D8A74}" presName="sp" presStyleCnt="0"/>
      <dgm:spPr/>
    </dgm:pt>
    <dgm:pt modelId="{A868B407-74B0-45BB-9B96-1F2C747BFB82}" type="pres">
      <dgm:prSet presAssocID="{E63BB138-2EE3-41BA-8280-E6FF96531EF7}" presName="composite" presStyleCnt="0"/>
      <dgm:spPr/>
    </dgm:pt>
    <dgm:pt modelId="{3B146956-3881-456E-BD3C-B15303B347A5}" type="pres">
      <dgm:prSet presAssocID="{E63BB138-2EE3-41BA-8280-E6FF96531EF7}" presName="parentText" presStyleLbl="alignNode1" presStyleIdx="2" presStyleCnt="3" custScaleX="387296" custScaleY="171775" custLinFactX="-100000" custLinFactNeighborX="-184868" custLinFactNeighborY="-6744">
        <dgm:presLayoutVars>
          <dgm:chMax val="1"/>
          <dgm:bulletEnabled val="1"/>
        </dgm:presLayoutVars>
      </dgm:prSet>
      <dgm:spPr/>
      <dgm:t>
        <a:bodyPr/>
        <a:lstStyle/>
        <a:p>
          <a:endParaRPr lang="en-US"/>
        </a:p>
      </dgm:t>
    </dgm:pt>
    <dgm:pt modelId="{2C7A1598-B4F1-4D6F-AE2F-82B0BEDFA685}" type="pres">
      <dgm:prSet presAssocID="{E63BB138-2EE3-41BA-8280-E6FF96531EF7}" presName="descendantText" presStyleLbl="alignAcc1" presStyleIdx="2" presStyleCnt="3">
        <dgm:presLayoutVars>
          <dgm:bulletEnabled val="1"/>
        </dgm:presLayoutVars>
      </dgm:prSet>
      <dgm:spPr/>
      <dgm:t>
        <a:bodyPr/>
        <a:lstStyle/>
        <a:p>
          <a:endParaRPr lang="en-US"/>
        </a:p>
      </dgm:t>
    </dgm:pt>
  </dgm:ptLst>
  <dgm:cxnLst>
    <dgm:cxn modelId="{08EE5D4A-0FE7-477A-8795-CB771E27A41A}" srcId="{55913E10-37DF-458F-94C4-294C93937BBC}" destId="{56FA34DC-06E0-49E0-BEC5-40BDC0C18BEF}" srcOrd="1" destOrd="0" parTransId="{CB6603CC-F16C-481D-97E4-F27B06D1A613}" sibTransId="{0ECBB61B-9A8C-4ED1-8FC0-D20FFB7D8A74}"/>
    <dgm:cxn modelId="{AF8D10BB-9BF9-4E5E-8711-42BAC0EF67BC}" type="presOf" srcId="{45E855B7-D34F-4C1B-A026-FD42BCA6B03A}" destId="{2DB2B638-70AE-47CE-B2E3-CA7ACA87706D}" srcOrd="0" destOrd="0" presId="urn:microsoft.com/office/officeart/2005/8/layout/chevron2"/>
    <dgm:cxn modelId="{0D2C6182-7378-4085-BB48-FFFA84B22299}" srcId="{56FA34DC-06E0-49E0-BEC5-40BDC0C18BEF}" destId="{B9973A19-37F1-4C18-8411-9E96F6995E83}" srcOrd="0" destOrd="0" parTransId="{CDDB0621-296B-484B-A17D-B42D9B94B1EF}" sibTransId="{665C17E7-7B15-4AB9-86E2-32A47FC6B8AC}"/>
    <dgm:cxn modelId="{FBBD5669-0BBE-411E-8836-9F0CC949B023}" type="presOf" srcId="{55913E10-37DF-458F-94C4-294C93937BBC}" destId="{3734F21D-6DB3-4559-9704-8DC14A74906C}" srcOrd="0" destOrd="0" presId="urn:microsoft.com/office/officeart/2005/8/layout/chevron2"/>
    <dgm:cxn modelId="{DA34F873-55FA-48A4-AC91-E876D2A7BFD3}" srcId="{55913E10-37DF-458F-94C4-294C93937BBC}" destId="{E63BB138-2EE3-41BA-8280-E6FF96531EF7}" srcOrd="2" destOrd="0" parTransId="{5706D4BC-1FAE-4415-A10F-F988FA217ACA}" sibTransId="{2A1014DB-12D0-4B48-921E-C6D3BBE866AE}"/>
    <dgm:cxn modelId="{0A6A016B-8502-45F4-9AC6-33EB72DE4B2D}" type="presOf" srcId="{56FA34DC-06E0-49E0-BEC5-40BDC0C18BEF}" destId="{567DC1F4-E491-4FDE-BE35-039E837DA3EA}" srcOrd="0" destOrd="0" presId="urn:microsoft.com/office/officeart/2005/8/layout/chevron2"/>
    <dgm:cxn modelId="{59742D3C-7A9F-4C24-A545-E09D8EC2D580}" srcId="{55913E10-37DF-458F-94C4-294C93937BBC}" destId="{76BBCF75-EBA1-4FCD-8C8A-1EDF148D1792}" srcOrd="0" destOrd="0" parTransId="{CA685700-BD74-40A4-BC51-04FFFF9D686E}" sibTransId="{6F6820E0-0832-4B15-8916-CAB8F2C59D05}"/>
    <dgm:cxn modelId="{10BA47EE-6206-4759-A700-493654F765D3}" type="presOf" srcId="{B9973A19-37F1-4C18-8411-9E96F6995E83}" destId="{445DC654-27CE-4CA4-9ED6-F4216CAA819D}" srcOrd="0" destOrd="0" presId="urn:microsoft.com/office/officeart/2005/8/layout/chevron2"/>
    <dgm:cxn modelId="{9D81BB96-B152-4E04-825D-40FA369FE907}" srcId="{76BBCF75-EBA1-4FCD-8C8A-1EDF148D1792}" destId="{45E855B7-D34F-4C1B-A026-FD42BCA6B03A}" srcOrd="0" destOrd="0" parTransId="{258CFF51-9D25-41CB-A05C-DCC2ECAB1C64}" sibTransId="{7DCCAD0B-2FB7-4F83-B93A-362259820CFF}"/>
    <dgm:cxn modelId="{1DEE3972-59DD-4FD0-BF10-2415CDDF8F6B}" srcId="{E63BB138-2EE3-41BA-8280-E6FF96531EF7}" destId="{3D46EE3D-FDAB-47D3-B4E6-2E421DA5DE70}" srcOrd="0" destOrd="0" parTransId="{B5226B7F-2788-49A7-A22F-319433F50932}" sibTransId="{587CD1A3-1B27-4465-992B-051FEB0C41DA}"/>
    <dgm:cxn modelId="{AAE58B6E-9FE5-4CDF-B3F5-B46C3EBEE745}" type="presOf" srcId="{E63BB138-2EE3-41BA-8280-E6FF96531EF7}" destId="{3B146956-3881-456E-BD3C-B15303B347A5}" srcOrd="0" destOrd="0" presId="urn:microsoft.com/office/officeart/2005/8/layout/chevron2"/>
    <dgm:cxn modelId="{1888AECB-BC44-4E3C-B842-9905C585F6AC}" type="presOf" srcId="{76BBCF75-EBA1-4FCD-8C8A-1EDF148D1792}" destId="{8971EC99-FDCE-4FF9-A3C5-1FD4B67221E1}" srcOrd="0" destOrd="0" presId="urn:microsoft.com/office/officeart/2005/8/layout/chevron2"/>
    <dgm:cxn modelId="{895CFD6C-FC8F-44BB-8920-C5B6A0F61427}" type="presOf" srcId="{3D46EE3D-FDAB-47D3-B4E6-2E421DA5DE70}" destId="{2C7A1598-B4F1-4D6F-AE2F-82B0BEDFA685}" srcOrd="0" destOrd="0" presId="urn:microsoft.com/office/officeart/2005/8/layout/chevron2"/>
    <dgm:cxn modelId="{9C11DC1C-E096-407F-97CF-BFBC3EE0F1A6}" type="presParOf" srcId="{3734F21D-6DB3-4559-9704-8DC14A74906C}" destId="{3C529AA9-EB7D-4FA0-A152-62D3591F9420}" srcOrd="0" destOrd="0" presId="urn:microsoft.com/office/officeart/2005/8/layout/chevron2"/>
    <dgm:cxn modelId="{27B5A0C4-FC35-4571-AF3C-C61E53025D28}" type="presParOf" srcId="{3C529AA9-EB7D-4FA0-A152-62D3591F9420}" destId="{8971EC99-FDCE-4FF9-A3C5-1FD4B67221E1}" srcOrd="0" destOrd="0" presId="urn:microsoft.com/office/officeart/2005/8/layout/chevron2"/>
    <dgm:cxn modelId="{D8DAA9A9-1DA3-496F-AFB5-EE42BD45E424}" type="presParOf" srcId="{3C529AA9-EB7D-4FA0-A152-62D3591F9420}" destId="{2DB2B638-70AE-47CE-B2E3-CA7ACA87706D}" srcOrd="1" destOrd="0" presId="urn:microsoft.com/office/officeart/2005/8/layout/chevron2"/>
    <dgm:cxn modelId="{888941FE-6ED2-4F8E-9215-2302460F90B7}" type="presParOf" srcId="{3734F21D-6DB3-4559-9704-8DC14A74906C}" destId="{0660FE31-FEE3-45E8-92EE-DD727FA7D25A}" srcOrd="1" destOrd="0" presId="urn:microsoft.com/office/officeart/2005/8/layout/chevron2"/>
    <dgm:cxn modelId="{F2B66F0B-A825-438E-B7E9-19F0A39FDD86}" type="presParOf" srcId="{3734F21D-6DB3-4559-9704-8DC14A74906C}" destId="{28B48012-305A-47A1-BBB1-5F33BE4F03AF}" srcOrd="2" destOrd="0" presId="urn:microsoft.com/office/officeart/2005/8/layout/chevron2"/>
    <dgm:cxn modelId="{CA9C89FF-3760-4CC0-BDBA-2BA5BAC47EE0}" type="presParOf" srcId="{28B48012-305A-47A1-BBB1-5F33BE4F03AF}" destId="{567DC1F4-E491-4FDE-BE35-039E837DA3EA}" srcOrd="0" destOrd="0" presId="urn:microsoft.com/office/officeart/2005/8/layout/chevron2"/>
    <dgm:cxn modelId="{2DF00B6C-E58D-4590-BE77-457044941425}" type="presParOf" srcId="{28B48012-305A-47A1-BBB1-5F33BE4F03AF}" destId="{445DC654-27CE-4CA4-9ED6-F4216CAA819D}" srcOrd="1" destOrd="0" presId="urn:microsoft.com/office/officeart/2005/8/layout/chevron2"/>
    <dgm:cxn modelId="{9C7B529E-D9B1-4B37-A45E-BBC7CACBA18C}" type="presParOf" srcId="{3734F21D-6DB3-4559-9704-8DC14A74906C}" destId="{AA79C3F7-63D8-4008-A603-D24E4A9D6D1D}" srcOrd="3" destOrd="0" presId="urn:microsoft.com/office/officeart/2005/8/layout/chevron2"/>
    <dgm:cxn modelId="{BA5949EF-8607-4AD1-9081-B01FB610E9C0}" type="presParOf" srcId="{3734F21D-6DB3-4559-9704-8DC14A74906C}" destId="{A868B407-74B0-45BB-9B96-1F2C747BFB82}" srcOrd="4" destOrd="0" presId="urn:microsoft.com/office/officeart/2005/8/layout/chevron2"/>
    <dgm:cxn modelId="{DDD35C73-987C-4E10-A609-5C791CCD84B0}" type="presParOf" srcId="{A868B407-74B0-45BB-9B96-1F2C747BFB82}" destId="{3B146956-3881-456E-BD3C-B15303B347A5}" srcOrd="0" destOrd="0" presId="urn:microsoft.com/office/officeart/2005/8/layout/chevron2"/>
    <dgm:cxn modelId="{64B9D272-7640-474A-B2EC-5AE2CDF6DB0F}" type="presParOf" srcId="{A868B407-74B0-45BB-9B96-1F2C747BFB82}" destId="{2C7A1598-B4F1-4D6F-AE2F-82B0BEDFA685}"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1EC99-FDCE-4FF9-A3C5-1FD4B67221E1}">
      <dsp:nvSpPr>
        <dsp:cNvPr id="0" name=""/>
        <dsp:cNvSpPr/>
      </dsp:nvSpPr>
      <dsp:spPr>
        <a:xfrm rot="5400000">
          <a:off x="464175" y="-522489"/>
          <a:ext cx="3389350" cy="4317701"/>
        </a:xfrm>
        <a:prstGeom prst="chevron">
          <a:avLst/>
        </a:prstGeom>
        <a:gradFill rotWithShape="0">
          <a:gsLst>
            <a:gs pos="0">
              <a:schemeClr val="accent2">
                <a:hueOff val="0"/>
                <a:satOff val="0"/>
                <a:lumOff val="0"/>
                <a:alphaOff val="0"/>
                <a:tint val="100000"/>
                <a:shade val="100000"/>
                <a:satMod val="129999"/>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12700" dist="12700" dir="5400000" rotWithShape="0">
            <a:srgbClr val="000000">
              <a:alpha val="5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b="1" i="0" kern="1200" baseline="0" dirty="0">
              <a:solidFill>
                <a:schemeClr val="bg1"/>
              </a:solidFill>
            </a:rPr>
            <a:t>STAGE ONE           </a:t>
          </a:r>
          <a:r>
            <a:rPr lang="en-GB" sz="2800" b="0" i="0" kern="1200" baseline="0" dirty="0">
              <a:solidFill>
                <a:schemeClr val="bg1"/>
              </a:solidFill>
            </a:rPr>
            <a:t>(August 2018 –         March 2019) </a:t>
          </a:r>
          <a:endParaRPr lang="en-US" sz="2800" b="0" kern="1200" dirty="0">
            <a:solidFill>
              <a:schemeClr val="bg1"/>
            </a:solidFill>
          </a:endParaRPr>
        </a:p>
      </dsp:txBody>
      <dsp:txXfrm rot="-5400000">
        <a:off x="0" y="-58314"/>
        <a:ext cx="4317701" cy="3389350"/>
      </dsp:txXfrm>
    </dsp:sp>
    <dsp:sp modelId="{2DB2B638-70AE-47CE-B2E3-CA7ACA87706D}">
      <dsp:nvSpPr>
        <dsp:cNvPr id="0" name=""/>
        <dsp:cNvSpPr/>
      </dsp:nvSpPr>
      <dsp:spPr>
        <a:xfrm rot="5400000">
          <a:off x="8654375" y="-4311941"/>
          <a:ext cx="1057901" cy="11188863"/>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254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kern="1200" dirty="0"/>
            <a:t>Business Rescue and Stabilization</a:t>
          </a:r>
          <a:endParaRPr lang="en-US" sz="3600" kern="1200" dirty="0"/>
        </a:p>
      </dsp:txBody>
      <dsp:txXfrm rot="-5400000">
        <a:off x="3588894" y="805182"/>
        <a:ext cx="11137221" cy="954617"/>
      </dsp:txXfrm>
    </dsp:sp>
    <dsp:sp modelId="{567DC1F4-E491-4FDE-BE35-039E837DA3EA}">
      <dsp:nvSpPr>
        <dsp:cNvPr id="0" name=""/>
        <dsp:cNvSpPr/>
      </dsp:nvSpPr>
      <dsp:spPr>
        <a:xfrm rot="5400000">
          <a:off x="698326" y="2316438"/>
          <a:ext cx="2995004" cy="4391657"/>
        </a:xfrm>
        <a:prstGeom prst="chevron">
          <a:avLst/>
        </a:prstGeom>
        <a:gradFill rotWithShape="0">
          <a:gsLst>
            <a:gs pos="0">
              <a:schemeClr val="accent2">
                <a:hueOff val="10010135"/>
                <a:satOff val="281"/>
                <a:lumOff val="-5196"/>
                <a:alphaOff val="0"/>
                <a:tint val="100000"/>
                <a:shade val="100000"/>
                <a:satMod val="129999"/>
              </a:schemeClr>
            </a:gs>
            <a:gs pos="100000">
              <a:schemeClr val="accent2">
                <a:hueOff val="10010135"/>
                <a:satOff val="281"/>
                <a:lumOff val="-5196"/>
                <a:alphaOff val="0"/>
                <a:tint val="50000"/>
                <a:shade val="100000"/>
                <a:satMod val="350000"/>
              </a:schemeClr>
            </a:gs>
          </a:gsLst>
          <a:lin ang="16200000" scaled="0"/>
        </a:gradFill>
        <a:ln w="9525" cap="flat" cmpd="sng" algn="ctr">
          <a:solidFill>
            <a:schemeClr val="accent2">
              <a:hueOff val="10010135"/>
              <a:satOff val="281"/>
              <a:lumOff val="-5196"/>
              <a:alphaOff val="0"/>
            </a:schemeClr>
          </a:solidFill>
          <a:prstDash val="solid"/>
        </a:ln>
        <a:effectLst>
          <a:outerShdw blurRad="12700" dist="12700" dir="5400000" rotWithShape="0">
            <a:srgbClr val="000000">
              <a:alpha val="5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b="1" i="0" kern="1200" baseline="0" dirty="0">
              <a:solidFill>
                <a:schemeClr val="bg1"/>
              </a:solidFill>
            </a:rPr>
            <a:t>STAGE TWO             </a:t>
          </a:r>
          <a:r>
            <a:rPr lang="en-GB" sz="2800" b="0" i="0" kern="1200" baseline="0" dirty="0">
              <a:solidFill>
                <a:schemeClr val="bg1"/>
              </a:solidFill>
            </a:rPr>
            <a:t>(March 2019 –          August 2019)</a:t>
          </a:r>
          <a:endParaRPr lang="en-US" sz="2800" b="0" kern="1200" dirty="0">
            <a:solidFill>
              <a:schemeClr val="bg1"/>
            </a:solidFill>
          </a:endParaRPr>
        </a:p>
      </dsp:txBody>
      <dsp:txXfrm rot="-5400000">
        <a:off x="0" y="3014764"/>
        <a:ext cx="4391657" cy="2995004"/>
      </dsp:txXfrm>
    </dsp:sp>
    <dsp:sp modelId="{445DC654-27CE-4CA4-9ED6-F4216CAA819D}">
      <dsp:nvSpPr>
        <dsp:cNvPr id="0" name=""/>
        <dsp:cNvSpPr/>
      </dsp:nvSpPr>
      <dsp:spPr>
        <a:xfrm rot="5400000">
          <a:off x="8675660" y="-1191307"/>
          <a:ext cx="1092622" cy="11192198"/>
        </a:xfrm>
        <a:prstGeom prst="round2SameRect">
          <a:avLst/>
        </a:prstGeom>
        <a:solidFill>
          <a:schemeClr val="lt1">
            <a:alpha val="90000"/>
            <a:hueOff val="0"/>
            <a:satOff val="0"/>
            <a:lumOff val="0"/>
            <a:alphaOff val="0"/>
          </a:schemeClr>
        </a:solidFill>
        <a:ln w="9525" cap="flat" cmpd="sng" algn="ctr">
          <a:solidFill>
            <a:schemeClr val="accent2">
              <a:hueOff val="10010135"/>
              <a:satOff val="281"/>
              <a:lumOff val="-5196"/>
              <a:alphaOff val="0"/>
            </a:schemeClr>
          </a:solidFill>
          <a:prstDash val="solid"/>
        </a:ln>
        <a:effectLst>
          <a:outerShdw blurRad="254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kern="1200" dirty="0"/>
            <a:t>Building interim sustainability </a:t>
          </a:r>
          <a:endParaRPr lang="en-US" sz="3600" kern="1200" dirty="0"/>
        </a:p>
      </dsp:txBody>
      <dsp:txXfrm rot="-5400000">
        <a:off x="3625873" y="3911817"/>
        <a:ext cx="11138861" cy="985948"/>
      </dsp:txXfrm>
    </dsp:sp>
    <dsp:sp modelId="{3B146956-3881-456E-BD3C-B15303B347A5}">
      <dsp:nvSpPr>
        <dsp:cNvPr id="0" name=""/>
        <dsp:cNvSpPr/>
      </dsp:nvSpPr>
      <dsp:spPr>
        <a:xfrm rot="5400000">
          <a:off x="764433" y="5208094"/>
          <a:ext cx="2812249" cy="4341116"/>
        </a:xfrm>
        <a:prstGeom prst="chevron">
          <a:avLst/>
        </a:prstGeom>
        <a:gradFill rotWithShape="0">
          <a:gsLst>
            <a:gs pos="0">
              <a:schemeClr val="accent2">
                <a:hueOff val="20020270"/>
                <a:satOff val="562"/>
                <a:lumOff val="-10393"/>
                <a:alphaOff val="0"/>
                <a:tint val="100000"/>
                <a:shade val="100000"/>
                <a:satMod val="129999"/>
              </a:schemeClr>
            </a:gs>
            <a:gs pos="100000">
              <a:schemeClr val="accent2">
                <a:hueOff val="20020270"/>
                <a:satOff val="562"/>
                <a:lumOff val="-10393"/>
                <a:alphaOff val="0"/>
                <a:tint val="50000"/>
                <a:shade val="100000"/>
                <a:satMod val="350000"/>
              </a:schemeClr>
            </a:gs>
          </a:gsLst>
          <a:lin ang="16200000" scaled="0"/>
        </a:gradFill>
        <a:ln w="9525" cap="flat" cmpd="sng" algn="ctr">
          <a:solidFill>
            <a:schemeClr val="accent2">
              <a:hueOff val="20020270"/>
              <a:satOff val="562"/>
              <a:lumOff val="-10393"/>
              <a:alphaOff val="0"/>
            </a:schemeClr>
          </a:solidFill>
          <a:prstDash val="solid"/>
        </a:ln>
        <a:effectLst>
          <a:outerShdw blurRad="12700" dist="12700" dir="5400000" rotWithShape="0">
            <a:srgbClr val="000000">
              <a:alpha val="5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b="1" i="0" kern="1200" baseline="0" dirty="0">
              <a:solidFill>
                <a:schemeClr val="bg1"/>
              </a:solidFill>
            </a:rPr>
            <a:t>STAGE THREE          </a:t>
          </a:r>
          <a:r>
            <a:rPr lang="en-GB" sz="2800" b="0" i="0" kern="1200" baseline="0" dirty="0">
              <a:solidFill>
                <a:schemeClr val="bg1"/>
              </a:solidFill>
            </a:rPr>
            <a:t>(August 2019          to date)</a:t>
          </a:r>
          <a:endParaRPr lang="en-US" sz="2800" b="0" kern="1200" dirty="0">
            <a:solidFill>
              <a:schemeClr val="bg1"/>
            </a:solidFill>
          </a:endParaRPr>
        </a:p>
      </dsp:txBody>
      <dsp:txXfrm rot="-5400000">
        <a:off x="0" y="5972527"/>
        <a:ext cx="4341116" cy="2812249"/>
      </dsp:txXfrm>
    </dsp:sp>
    <dsp:sp modelId="{2C7A1598-B4F1-4D6F-AE2F-82B0BEDFA685}">
      <dsp:nvSpPr>
        <dsp:cNvPr id="0" name=""/>
        <dsp:cNvSpPr/>
      </dsp:nvSpPr>
      <dsp:spPr>
        <a:xfrm rot="5400000">
          <a:off x="8657320" y="1613759"/>
          <a:ext cx="1080526" cy="11193962"/>
        </a:xfrm>
        <a:prstGeom prst="round2SameRect">
          <a:avLst/>
        </a:prstGeom>
        <a:solidFill>
          <a:schemeClr val="lt1">
            <a:alpha val="90000"/>
            <a:hueOff val="0"/>
            <a:satOff val="0"/>
            <a:lumOff val="0"/>
            <a:alphaOff val="0"/>
          </a:schemeClr>
        </a:solidFill>
        <a:ln w="9525" cap="flat" cmpd="sng" algn="ctr">
          <a:solidFill>
            <a:schemeClr val="accent2">
              <a:hueOff val="20020270"/>
              <a:satOff val="562"/>
              <a:lumOff val="-10393"/>
              <a:alphaOff val="0"/>
            </a:schemeClr>
          </a:solidFill>
          <a:prstDash val="solid"/>
        </a:ln>
        <a:effectLst>
          <a:outerShdw blurRad="254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GB" sz="3500" kern="1200" dirty="0"/>
            <a:t>Finalise handover and assist MTT with NSFAS Redesign</a:t>
          </a:r>
          <a:endParaRPr lang="en-US" sz="3500" kern="1200" dirty="0"/>
        </a:p>
      </dsp:txBody>
      <dsp:txXfrm rot="-5400000">
        <a:off x="3600603" y="6723224"/>
        <a:ext cx="11141215" cy="97503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5F25DD-E945-455F-BFAE-ADBFBF6F8AD2}" type="datetimeFigureOut">
              <a:rPr lang="en-GB" smtClean="0"/>
              <a:t>07/10/2020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C32D08-C74A-4DD5-A4E0-5AB5CC61A44B}" type="slidenum">
              <a:rPr lang="en-GB" smtClean="0"/>
              <a:t>‹#›</a:t>
            </a:fld>
            <a:endParaRPr lang="en-GB"/>
          </a:p>
        </p:txBody>
      </p:sp>
    </p:spTree>
    <p:extLst>
      <p:ext uri="{BB962C8B-B14F-4D97-AF65-F5344CB8AC3E}">
        <p14:creationId xmlns:p14="http://schemas.microsoft.com/office/powerpoint/2010/main" val="3910593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txBody>
          <a:bodyPr/>
          <a:lstStyle/>
          <a:p>
            <a:endParaRPr/>
          </a:p>
        </p:txBody>
      </p:sp>
      <p:sp>
        <p:nvSpPr>
          <p:cNvPr id="53" name="Shape 5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1045389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1766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368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352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1873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70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9913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537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5366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6576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0705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facebook.com/nsfas.org.za" TargetMode="External"/><Relationship Id="rId2" Type="http://schemas.openxmlformats.org/officeDocument/2006/relationships/hyperlink" Target="https://twitter.com/myNSFAS"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facebook.com/nsfas.org.za" TargetMode="External"/><Relationship Id="rId2" Type="http://schemas.openxmlformats.org/officeDocument/2006/relationships/hyperlink" Target="https://twitter.com/myNSFAS"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www.facebook.com/nsfas.org.za" TargetMode="External"/><Relationship Id="rId2" Type="http://schemas.openxmlformats.org/officeDocument/2006/relationships/hyperlink" Target="https://twitter.com/myNSFAS" TargetMode="External"/><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acebook.com/nsfas.org.za" TargetMode="External"/><Relationship Id="rId2" Type="http://schemas.openxmlformats.org/officeDocument/2006/relationships/hyperlink" Target="https://twitter.com/myNSFAS"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www.facebook.com/nsfas.org.za" TargetMode="External"/><Relationship Id="rId2" Type="http://schemas.openxmlformats.org/officeDocument/2006/relationships/hyperlink" Target="https://twitter.com/myNSFA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www.facebook.com/nsfas.org.za" TargetMode="External"/><Relationship Id="rId2" Type="http://schemas.openxmlformats.org/officeDocument/2006/relationships/hyperlink" Target="https://twitter.com/myNSFAS" TargetMode="External"/><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4358" y="0"/>
            <a:ext cx="27489754" cy="13716000"/>
          </a:xfrm>
          <a:prstGeom prst="rect">
            <a:avLst/>
          </a:prstGeom>
        </p:spPr>
      </p:pic>
      <p:sp>
        <p:nvSpPr>
          <p:cNvPr id="2" name="Title 1"/>
          <p:cNvSpPr>
            <a:spLocks noGrp="1"/>
          </p:cNvSpPr>
          <p:nvPr>
            <p:ph type="title"/>
          </p:nvPr>
        </p:nvSpPr>
        <p:spPr>
          <a:xfrm>
            <a:off x="-196817" y="8676585"/>
            <a:ext cx="16019203" cy="1447129"/>
          </a:xfrm>
        </p:spPr>
        <p:txBody>
          <a:bodyPr/>
          <a:lstStyle>
            <a:lvl1pPr>
              <a:defRPr>
                <a:solidFill>
                  <a:schemeClr val="tx1"/>
                </a:solidFill>
              </a:defRPr>
            </a:lvl1pPr>
          </a:lstStyle>
          <a:p>
            <a:r>
              <a:rPr lang="en-US" dirty="0"/>
              <a:t>Click to edit Master 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23969" y="9068764"/>
            <a:ext cx="5793474" cy="3569311"/>
          </a:xfrm>
          <a:prstGeom prst="rect">
            <a:avLst/>
          </a:prstGeom>
        </p:spPr>
      </p:pic>
    </p:spTree>
    <p:extLst>
      <p:ext uri="{BB962C8B-B14F-4D97-AF65-F5344CB8AC3E}">
        <p14:creationId xmlns:p14="http://schemas.microsoft.com/office/powerpoint/2010/main" val="413194870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 with image">
    <p:spTree>
      <p:nvGrpSpPr>
        <p:cNvPr id="1" name=""/>
        <p:cNvGrpSpPr/>
        <p:nvPr/>
      </p:nvGrpSpPr>
      <p:grpSpPr>
        <a:xfrm>
          <a:off x="0" y="0"/>
          <a:ext cx="0" cy="0"/>
          <a:chOff x="0" y="0"/>
          <a:chExt cx="0" cy="0"/>
        </a:xfrm>
      </p:grpSpPr>
      <p:sp>
        <p:nvSpPr>
          <p:cNvPr id="2" name="Title 1"/>
          <p:cNvSpPr>
            <a:spLocks noGrp="1"/>
          </p:cNvSpPr>
          <p:nvPr>
            <p:ph type="title"/>
          </p:nvPr>
        </p:nvSpPr>
        <p:spPr>
          <a:xfrm>
            <a:off x="2121840" y="2825360"/>
            <a:ext cx="16482720" cy="1322097"/>
          </a:xfrm>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6" name="Shape 106"/>
          <p:cNvSpPr/>
          <p:nvPr userDrawn="1"/>
        </p:nvSpPr>
        <p:spPr>
          <a:xfrm>
            <a:off x="2143789" y="4421140"/>
            <a:ext cx="805299" cy="1"/>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8" name="Shape 114"/>
          <p:cNvSpPr/>
          <p:nvPr userDrawn="1"/>
        </p:nvSpPr>
        <p:spPr>
          <a:xfrm>
            <a:off x="18620029" y="7182932"/>
            <a:ext cx="1128839" cy="1122373"/>
          </a:xfrm>
          <a:custGeom>
            <a:avLst/>
            <a:gdLst/>
            <a:ahLst/>
            <a:cxnLst>
              <a:cxn ang="0">
                <a:pos x="wd2" y="hd2"/>
              </a:cxn>
              <a:cxn ang="5400000">
                <a:pos x="wd2" y="hd2"/>
              </a:cxn>
              <a:cxn ang="10800000">
                <a:pos x="wd2" y="hd2"/>
              </a:cxn>
              <a:cxn ang="16200000">
                <a:pos x="wd2" y="hd2"/>
              </a:cxn>
            </a:cxnLst>
            <a:rect l="0" t="0" r="r" b="b"/>
            <a:pathLst>
              <a:path w="21600" h="21600" extrusionOk="0">
                <a:moveTo>
                  <a:pt x="11919" y="5393"/>
                </a:moveTo>
                <a:lnTo>
                  <a:pt x="9877" y="5393"/>
                </a:lnTo>
                <a:lnTo>
                  <a:pt x="9877" y="9769"/>
                </a:lnTo>
                <a:lnTo>
                  <a:pt x="5540" y="9769"/>
                </a:lnTo>
                <a:lnTo>
                  <a:pt x="5540" y="11831"/>
                </a:lnTo>
                <a:lnTo>
                  <a:pt x="9877" y="11831"/>
                </a:lnTo>
                <a:lnTo>
                  <a:pt x="9877" y="16207"/>
                </a:lnTo>
                <a:lnTo>
                  <a:pt x="11919" y="16207"/>
                </a:lnTo>
                <a:lnTo>
                  <a:pt x="11919" y="11831"/>
                </a:lnTo>
                <a:lnTo>
                  <a:pt x="16256" y="11831"/>
                </a:lnTo>
                <a:lnTo>
                  <a:pt x="16256" y="9769"/>
                </a:lnTo>
                <a:lnTo>
                  <a:pt x="11919" y="9769"/>
                </a:lnTo>
                <a:lnTo>
                  <a:pt x="11919" y="5393"/>
                </a:lnTo>
                <a:close/>
                <a:moveTo>
                  <a:pt x="10912" y="0"/>
                </a:moveTo>
                <a:cubicBezTo>
                  <a:pt x="4924" y="0"/>
                  <a:pt x="0" y="4772"/>
                  <a:pt x="0" y="10814"/>
                </a:cubicBezTo>
                <a:cubicBezTo>
                  <a:pt x="0" y="16828"/>
                  <a:pt x="4924" y="21600"/>
                  <a:pt x="10912" y="21600"/>
                </a:cubicBezTo>
                <a:cubicBezTo>
                  <a:pt x="16872" y="21600"/>
                  <a:pt x="21600" y="16828"/>
                  <a:pt x="21600" y="10814"/>
                </a:cubicBezTo>
                <a:cubicBezTo>
                  <a:pt x="21600" y="4772"/>
                  <a:pt x="16872" y="0"/>
                  <a:pt x="10912" y="0"/>
                </a:cubicBezTo>
                <a:close/>
                <a:moveTo>
                  <a:pt x="10912" y="19511"/>
                </a:moveTo>
                <a:cubicBezTo>
                  <a:pt x="6183" y="19511"/>
                  <a:pt x="2266" y="15586"/>
                  <a:pt x="2266" y="10814"/>
                </a:cubicBezTo>
                <a:cubicBezTo>
                  <a:pt x="2266" y="6014"/>
                  <a:pt x="6183" y="2089"/>
                  <a:pt x="10912" y="2089"/>
                </a:cubicBezTo>
                <a:cubicBezTo>
                  <a:pt x="15640" y="2089"/>
                  <a:pt x="19558" y="6014"/>
                  <a:pt x="19558" y="10814"/>
                </a:cubicBezTo>
                <a:cubicBezTo>
                  <a:pt x="19558" y="15586"/>
                  <a:pt x="15640" y="19511"/>
                  <a:pt x="10912" y="19511"/>
                </a:cubicBezTo>
                <a:close/>
              </a:path>
            </a:pathLst>
          </a:custGeom>
          <a:solidFill>
            <a:srgbClr val="F4F5F7"/>
          </a:solidFill>
          <a:ln w="3175">
            <a:miter lim="400000"/>
          </a:ln>
        </p:spPr>
        <p:txBody>
          <a:bodyPr lIns="45719" rIns="45719" anchor="ctr"/>
          <a:lstStyle/>
          <a:p>
            <a:pPr algn="l" defTabSz="914400">
              <a:defRPr sz="1800">
                <a:solidFill>
                  <a:srgbClr val="000000"/>
                </a:solidFill>
                <a:latin typeface="Roboto Regular"/>
                <a:ea typeface="Roboto Regular"/>
                <a:cs typeface="Roboto Regular"/>
                <a:sym typeface="Roboto Regular"/>
              </a:defRPr>
            </a:pPr>
            <a:endParaRPr/>
          </a:p>
        </p:txBody>
      </p:sp>
      <p:sp>
        <p:nvSpPr>
          <p:cNvPr id="12" name="Picture Placeholder 2"/>
          <p:cNvSpPr>
            <a:spLocks noGrp="1"/>
          </p:cNvSpPr>
          <p:nvPr>
            <p:ph type="pic" sz="quarter" idx="11"/>
          </p:nvPr>
        </p:nvSpPr>
        <p:spPr>
          <a:xfrm>
            <a:off x="2109140" y="4829175"/>
            <a:ext cx="22274860" cy="5660077"/>
          </a:xfrm>
        </p:spPr>
        <p:txBody>
          <a:bodyPr/>
          <a:lstStyle/>
          <a:p>
            <a:endParaRPr lang="en-US"/>
          </a:p>
        </p:txBody>
      </p:sp>
      <p:sp>
        <p:nvSpPr>
          <p:cNvPr id="13" name="Shape 31"/>
          <p:cNvSpPr>
            <a:spLocks noGrp="1"/>
          </p:cNvSpPr>
          <p:nvPr>
            <p:ph type="body" idx="1"/>
          </p:nvPr>
        </p:nvSpPr>
        <p:spPr>
          <a:xfrm>
            <a:off x="2109139" y="10760565"/>
            <a:ext cx="14937890" cy="2155336"/>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6" name="Shape 31"/>
          <p:cNvSpPr>
            <a:spLocks noGrp="1"/>
          </p:cNvSpPr>
          <p:nvPr>
            <p:ph type="body" idx="12" hasCustomPrompt="1"/>
          </p:nvPr>
        </p:nvSpPr>
        <p:spPr>
          <a:xfrm>
            <a:off x="2109139" y="2333950"/>
            <a:ext cx="6865180" cy="491410"/>
          </a:xfrm>
          <a:prstGeom prst="rect">
            <a:avLst/>
          </a:prstGeom>
        </p:spPr>
        <p:txBody>
          <a:bodyPr>
            <a:noAutofit/>
          </a:bodyPr>
          <a:lstStyle>
            <a:lvl1pPr algn="l">
              <a:defRPr sz="1800" spc="300"/>
            </a:lvl1pPr>
            <a:lvl2pPr>
              <a:defRPr sz="1800" spc="300"/>
            </a:lvl2pPr>
            <a:lvl3pPr>
              <a:defRPr sz="1800" spc="300"/>
            </a:lvl3pPr>
            <a:lvl4pPr>
              <a:defRPr sz="1800" spc="300"/>
            </a:lvl4pPr>
            <a:lvl5pPr>
              <a:defRPr sz="1800" spc="300"/>
            </a:lvl5pPr>
          </a:lstStyle>
          <a:p>
            <a:r>
              <a:rPr lang="en-GB" dirty="0"/>
              <a:t>SECTION TITLE</a:t>
            </a:r>
          </a:p>
        </p:txBody>
      </p:sp>
    </p:spTree>
    <p:extLst>
      <p:ext uri="{BB962C8B-B14F-4D97-AF65-F5344CB8AC3E}">
        <p14:creationId xmlns:p14="http://schemas.microsoft.com/office/powerpoint/2010/main" val="305501464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ghlight boxes">
    <p:spTree>
      <p:nvGrpSpPr>
        <p:cNvPr id="1" name=""/>
        <p:cNvGrpSpPr/>
        <p:nvPr/>
      </p:nvGrpSpPr>
      <p:grpSpPr>
        <a:xfrm>
          <a:off x="0" y="0"/>
          <a:ext cx="0" cy="0"/>
          <a:chOff x="0" y="0"/>
          <a:chExt cx="0" cy="0"/>
        </a:xfrm>
      </p:grpSpPr>
      <p:sp>
        <p:nvSpPr>
          <p:cNvPr id="2" name="Title 1"/>
          <p:cNvSpPr>
            <a:spLocks noGrp="1"/>
          </p:cNvSpPr>
          <p:nvPr>
            <p:ph type="title"/>
          </p:nvPr>
        </p:nvSpPr>
        <p:spPr>
          <a:xfrm>
            <a:off x="3718865" y="1872694"/>
            <a:ext cx="16482720" cy="1088418"/>
          </a:xfrm>
        </p:spPr>
        <p:txBody>
          <a:bodyPr/>
          <a:lstStyle>
            <a:lvl1pPr algn="ctr">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5" name="Shape 279"/>
          <p:cNvSpPr>
            <a:spLocks noChangeArrowheads="1"/>
          </p:cNvSpPr>
          <p:nvPr userDrawn="1"/>
        </p:nvSpPr>
        <p:spPr bwMode="auto">
          <a:xfrm>
            <a:off x="1949450" y="3986213"/>
            <a:ext cx="4784725" cy="6959693"/>
          </a:xfrm>
          <a:prstGeom prst="roundRect">
            <a:avLst>
              <a:gd name="adj" fmla="val 1815"/>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endParaRPr lang="en-US" altLang="en-US" sz="3200" baseline="0">
              <a:solidFill>
                <a:srgbClr val="FFFFFF"/>
              </a:solidFill>
              <a:latin typeface="Helvetica Light" charset="0"/>
              <a:sym typeface="Helvetica Light" charset="0"/>
            </a:endParaRPr>
          </a:p>
        </p:txBody>
      </p:sp>
      <p:sp>
        <p:nvSpPr>
          <p:cNvPr id="8" name="Shape 285"/>
          <p:cNvSpPr>
            <a:spLocks noChangeArrowheads="1"/>
          </p:cNvSpPr>
          <p:nvPr userDrawn="1"/>
        </p:nvSpPr>
        <p:spPr bwMode="auto">
          <a:xfrm>
            <a:off x="7175500" y="3986213"/>
            <a:ext cx="4784725" cy="6959693"/>
          </a:xfrm>
          <a:prstGeom prst="roundRect">
            <a:avLst>
              <a:gd name="adj" fmla="val 1815"/>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endParaRPr lang="en-US" altLang="en-US" sz="3200" baseline="0">
              <a:solidFill>
                <a:srgbClr val="FFFFFF"/>
              </a:solidFill>
              <a:latin typeface="Helvetica Light" charset="0"/>
              <a:sym typeface="Helvetica Light" charset="0"/>
            </a:endParaRPr>
          </a:p>
        </p:txBody>
      </p:sp>
      <p:sp>
        <p:nvSpPr>
          <p:cNvPr id="9" name="Shape 291"/>
          <p:cNvSpPr>
            <a:spLocks noChangeArrowheads="1"/>
          </p:cNvSpPr>
          <p:nvPr userDrawn="1"/>
        </p:nvSpPr>
        <p:spPr bwMode="auto">
          <a:xfrm>
            <a:off x="12401550" y="3986213"/>
            <a:ext cx="4784725" cy="6959693"/>
          </a:xfrm>
          <a:prstGeom prst="roundRect">
            <a:avLst>
              <a:gd name="adj" fmla="val 1815"/>
            </a:avLst>
          </a:prstGeom>
          <a:solidFill>
            <a:schemeClr val="accent3"/>
          </a:solidFill>
          <a:ln>
            <a:noFill/>
          </a:ln>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defRPr/>
            </a:pPr>
            <a:endParaRPr lang="en-US" altLang="en-US" sz="3200" baseline="0">
              <a:solidFill>
                <a:srgbClr val="FFFFFF"/>
              </a:solidFill>
              <a:latin typeface="Helvetica Light" charset="0"/>
              <a:sym typeface="Helvetica Light" charset="0"/>
            </a:endParaRPr>
          </a:p>
        </p:txBody>
      </p:sp>
      <p:sp>
        <p:nvSpPr>
          <p:cNvPr id="10" name="Shape 297"/>
          <p:cNvSpPr>
            <a:spLocks noChangeArrowheads="1"/>
          </p:cNvSpPr>
          <p:nvPr userDrawn="1"/>
        </p:nvSpPr>
        <p:spPr bwMode="auto">
          <a:xfrm>
            <a:off x="17627600" y="3986213"/>
            <a:ext cx="4784725" cy="6959693"/>
          </a:xfrm>
          <a:prstGeom prst="roundRect">
            <a:avLst>
              <a:gd name="adj" fmla="val 1815"/>
            </a:avLst>
          </a:prstGeom>
          <a:solidFill>
            <a:schemeClr val="accent5"/>
          </a:solidFill>
          <a:ln>
            <a:noFill/>
          </a:ln>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defRPr/>
            </a:pPr>
            <a:endParaRPr lang="en-US" altLang="en-US" sz="3200" baseline="0">
              <a:solidFill>
                <a:srgbClr val="FFFFFF"/>
              </a:solidFill>
              <a:latin typeface="Helvetica Light" charset="0"/>
              <a:sym typeface="Helvetica Light" charset="0"/>
            </a:endParaRPr>
          </a:p>
        </p:txBody>
      </p:sp>
      <p:sp>
        <p:nvSpPr>
          <p:cNvPr id="23" name="Shape 31"/>
          <p:cNvSpPr>
            <a:spLocks noGrp="1"/>
          </p:cNvSpPr>
          <p:nvPr>
            <p:ph type="body" idx="1"/>
          </p:nvPr>
        </p:nvSpPr>
        <p:spPr>
          <a:xfrm>
            <a:off x="2148826" y="7502654"/>
            <a:ext cx="4168744" cy="255775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4" name="Shape 31"/>
          <p:cNvSpPr>
            <a:spLocks noGrp="1"/>
          </p:cNvSpPr>
          <p:nvPr>
            <p:ph type="body" idx="11"/>
          </p:nvPr>
        </p:nvSpPr>
        <p:spPr>
          <a:xfrm>
            <a:off x="7482697" y="7502654"/>
            <a:ext cx="4168744" cy="255775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 name="Shape 31"/>
          <p:cNvSpPr>
            <a:spLocks noGrp="1"/>
          </p:cNvSpPr>
          <p:nvPr>
            <p:ph type="body" idx="12"/>
          </p:nvPr>
        </p:nvSpPr>
        <p:spPr>
          <a:xfrm>
            <a:off x="12672234" y="7466059"/>
            <a:ext cx="4168744" cy="255775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6" name="Shape 31"/>
          <p:cNvSpPr>
            <a:spLocks noGrp="1"/>
          </p:cNvSpPr>
          <p:nvPr>
            <p:ph type="body" idx="13"/>
          </p:nvPr>
        </p:nvSpPr>
        <p:spPr>
          <a:xfrm>
            <a:off x="17935590" y="7463013"/>
            <a:ext cx="4168744" cy="255775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7" name="Shape 31"/>
          <p:cNvSpPr>
            <a:spLocks noGrp="1"/>
          </p:cNvSpPr>
          <p:nvPr>
            <p:ph type="body" idx="14" hasCustomPrompt="1"/>
          </p:nvPr>
        </p:nvSpPr>
        <p:spPr>
          <a:xfrm>
            <a:off x="8702255" y="3135076"/>
            <a:ext cx="6865180" cy="491410"/>
          </a:xfrm>
          <a:prstGeom prst="rect">
            <a:avLst/>
          </a:prstGeom>
        </p:spPr>
        <p:txBody>
          <a:bodyPr>
            <a:noAutofit/>
          </a:bodyPr>
          <a:lstStyle>
            <a:lvl1pPr algn="ctr">
              <a:defRPr sz="2400" b="1" spc="0">
                <a:solidFill>
                  <a:schemeClr val="accent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28" name="Shape 31"/>
          <p:cNvSpPr>
            <a:spLocks noGrp="1"/>
          </p:cNvSpPr>
          <p:nvPr>
            <p:ph type="body" idx="15" hasCustomPrompt="1"/>
          </p:nvPr>
        </p:nvSpPr>
        <p:spPr>
          <a:xfrm>
            <a:off x="2148825" y="5393861"/>
            <a:ext cx="4284631" cy="1292364"/>
          </a:xfrm>
          <a:prstGeom prst="rect">
            <a:avLst/>
          </a:prstGeom>
        </p:spPr>
        <p:txBody>
          <a:bodyPr>
            <a:noAutofit/>
          </a:bodyPr>
          <a:lstStyle>
            <a:lvl1pPr algn="ctr">
              <a:defRPr sz="3600" b="0" spc="0">
                <a:solidFill>
                  <a:schemeClr val="tx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29" name="Shape 31"/>
          <p:cNvSpPr>
            <a:spLocks noGrp="1"/>
          </p:cNvSpPr>
          <p:nvPr>
            <p:ph type="body" idx="16" hasCustomPrompt="1"/>
          </p:nvPr>
        </p:nvSpPr>
        <p:spPr>
          <a:xfrm>
            <a:off x="7399468" y="5393861"/>
            <a:ext cx="4284631" cy="1292364"/>
          </a:xfrm>
          <a:prstGeom prst="rect">
            <a:avLst/>
          </a:prstGeom>
        </p:spPr>
        <p:txBody>
          <a:bodyPr>
            <a:noAutofit/>
          </a:bodyPr>
          <a:lstStyle>
            <a:lvl1pPr algn="ctr">
              <a:defRPr sz="3600" b="0" spc="0">
                <a:solidFill>
                  <a:schemeClr val="tx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30" name="Shape 31"/>
          <p:cNvSpPr>
            <a:spLocks noGrp="1"/>
          </p:cNvSpPr>
          <p:nvPr>
            <p:ph type="body" idx="17" hasCustomPrompt="1"/>
          </p:nvPr>
        </p:nvSpPr>
        <p:spPr>
          <a:xfrm>
            <a:off x="12651596" y="5388408"/>
            <a:ext cx="4284631" cy="1292364"/>
          </a:xfrm>
          <a:prstGeom prst="rect">
            <a:avLst/>
          </a:prstGeom>
        </p:spPr>
        <p:txBody>
          <a:bodyPr>
            <a:noAutofit/>
          </a:bodyPr>
          <a:lstStyle>
            <a:lvl1pPr algn="ctr">
              <a:defRPr sz="3600" b="0" spc="0">
                <a:solidFill>
                  <a:schemeClr val="tx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31" name="Shape 31"/>
          <p:cNvSpPr>
            <a:spLocks noGrp="1"/>
          </p:cNvSpPr>
          <p:nvPr>
            <p:ph type="body" idx="18" hasCustomPrompt="1"/>
          </p:nvPr>
        </p:nvSpPr>
        <p:spPr>
          <a:xfrm>
            <a:off x="17877646" y="5388408"/>
            <a:ext cx="4284631" cy="1292364"/>
          </a:xfrm>
          <a:prstGeom prst="rect">
            <a:avLst/>
          </a:prstGeom>
        </p:spPr>
        <p:txBody>
          <a:bodyPr>
            <a:noAutofit/>
          </a:bodyPr>
          <a:lstStyle>
            <a:lvl1pPr algn="ctr">
              <a:defRPr sz="3600" b="0" spc="0">
                <a:solidFill>
                  <a:schemeClr val="tx1"/>
                </a:solidFill>
              </a:defRPr>
            </a:lvl1pPr>
            <a:lvl2pPr>
              <a:defRPr sz="1800" spc="300"/>
            </a:lvl2pPr>
            <a:lvl3pPr>
              <a:defRPr sz="1800" spc="300"/>
            </a:lvl3pPr>
            <a:lvl4pPr>
              <a:defRPr sz="1800" spc="300"/>
            </a:lvl4pPr>
            <a:lvl5pPr>
              <a:defRPr sz="1800" spc="300"/>
            </a:lvl5pPr>
          </a:lstStyle>
          <a:p>
            <a:r>
              <a:rPr lang="en-GB" dirty="0"/>
              <a:t>SECTION TITLE</a:t>
            </a:r>
          </a:p>
        </p:txBody>
      </p:sp>
    </p:spTree>
    <p:extLst>
      <p:ext uri="{BB962C8B-B14F-4D97-AF65-F5344CB8AC3E}">
        <p14:creationId xmlns:p14="http://schemas.microsoft.com/office/powerpoint/2010/main" val="260948218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23" name="Shape 31"/>
          <p:cNvSpPr>
            <a:spLocks noGrp="1"/>
          </p:cNvSpPr>
          <p:nvPr>
            <p:ph type="body" idx="1"/>
          </p:nvPr>
        </p:nvSpPr>
        <p:spPr>
          <a:xfrm>
            <a:off x="2148826" y="7502654"/>
            <a:ext cx="4168744" cy="2557758"/>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4" name="Shape 31"/>
          <p:cNvSpPr>
            <a:spLocks noGrp="1"/>
          </p:cNvSpPr>
          <p:nvPr>
            <p:ph type="body" idx="11"/>
          </p:nvPr>
        </p:nvSpPr>
        <p:spPr>
          <a:xfrm>
            <a:off x="7482697" y="7502654"/>
            <a:ext cx="4168744" cy="2557758"/>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 name="Shape 31"/>
          <p:cNvSpPr>
            <a:spLocks noGrp="1"/>
          </p:cNvSpPr>
          <p:nvPr>
            <p:ph type="body" idx="12"/>
          </p:nvPr>
        </p:nvSpPr>
        <p:spPr>
          <a:xfrm>
            <a:off x="12672234" y="7466059"/>
            <a:ext cx="4168744" cy="2557758"/>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6" name="Shape 31"/>
          <p:cNvSpPr>
            <a:spLocks noGrp="1"/>
          </p:cNvSpPr>
          <p:nvPr>
            <p:ph type="body" idx="13"/>
          </p:nvPr>
        </p:nvSpPr>
        <p:spPr>
          <a:xfrm>
            <a:off x="17935590" y="7463013"/>
            <a:ext cx="4168744" cy="2557758"/>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8" name="Shape 31"/>
          <p:cNvSpPr>
            <a:spLocks noGrp="1"/>
          </p:cNvSpPr>
          <p:nvPr>
            <p:ph type="body" idx="15" hasCustomPrompt="1"/>
          </p:nvPr>
        </p:nvSpPr>
        <p:spPr>
          <a:xfrm>
            <a:off x="2114930" y="6203286"/>
            <a:ext cx="4284631" cy="818000"/>
          </a:xfrm>
          <a:prstGeom prst="rect">
            <a:avLst/>
          </a:prstGeom>
        </p:spPr>
        <p:txBody>
          <a:bodyPr>
            <a:noAutofit/>
          </a:bodyPr>
          <a:lstStyle>
            <a:lvl1pPr algn="ctr">
              <a:defRPr sz="3600" b="1" spc="0">
                <a:solidFill>
                  <a:schemeClr val="bg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33" name="Shape 196"/>
          <p:cNvSpPr/>
          <p:nvPr/>
        </p:nvSpPr>
        <p:spPr>
          <a:xfrm>
            <a:off x="2860047" y="2767675"/>
            <a:ext cx="2827057" cy="2827057"/>
          </a:xfrm>
          <a:prstGeom prst="ellipse">
            <a:avLst/>
          </a:prstGeom>
          <a:solidFill>
            <a:schemeClr val="accent1"/>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latin typeface="+mn-lt"/>
            </a:endParaRPr>
          </a:p>
        </p:txBody>
      </p:sp>
      <p:sp>
        <p:nvSpPr>
          <p:cNvPr id="36" name="Shape 204"/>
          <p:cNvSpPr/>
          <p:nvPr userDrawn="1"/>
        </p:nvSpPr>
        <p:spPr>
          <a:xfrm>
            <a:off x="18696897" y="2767675"/>
            <a:ext cx="2827056" cy="2827056"/>
          </a:xfrm>
          <a:prstGeom prst="ellipse">
            <a:avLst/>
          </a:prstGeom>
          <a:solidFill>
            <a:schemeClr val="bg2"/>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7" name="Shape 211"/>
          <p:cNvSpPr/>
          <p:nvPr userDrawn="1"/>
        </p:nvSpPr>
        <p:spPr>
          <a:xfrm>
            <a:off x="8138997" y="2767675"/>
            <a:ext cx="2827056" cy="2827056"/>
          </a:xfrm>
          <a:prstGeom prst="ellipse">
            <a:avLst/>
          </a:prstGeom>
          <a:solidFill>
            <a:schemeClr val="accent2"/>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8" name="Shape 218"/>
          <p:cNvSpPr/>
          <p:nvPr userDrawn="1"/>
        </p:nvSpPr>
        <p:spPr>
          <a:xfrm>
            <a:off x="13417946" y="2767675"/>
            <a:ext cx="2827057" cy="2827056"/>
          </a:xfrm>
          <a:prstGeom prst="ellipse">
            <a:avLst/>
          </a:prstGeom>
          <a:solidFill>
            <a:schemeClr val="accent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46" name="Shape 31"/>
          <p:cNvSpPr>
            <a:spLocks noGrp="1"/>
          </p:cNvSpPr>
          <p:nvPr>
            <p:ph type="body" idx="16" hasCustomPrompt="1"/>
          </p:nvPr>
        </p:nvSpPr>
        <p:spPr>
          <a:xfrm>
            <a:off x="7329953" y="6203286"/>
            <a:ext cx="4284631" cy="818000"/>
          </a:xfrm>
          <a:prstGeom prst="rect">
            <a:avLst/>
          </a:prstGeom>
        </p:spPr>
        <p:txBody>
          <a:bodyPr>
            <a:noAutofit/>
          </a:bodyPr>
          <a:lstStyle>
            <a:lvl1pPr algn="ctr">
              <a:defRPr sz="3600" b="1" spc="0">
                <a:solidFill>
                  <a:schemeClr val="bg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47" name="Shape 31"/>
          <p:cNvSpPr>
            <a:spLocks noGrp="1"/>
          </p:cNvSpPr>
          <p:nvPr>
            <p:ph type="body" idx="17" hasCustomPrompt="1"/>
          </p:nvPr>
        </p:nvSpPr>
        <p:spPr>
          <a:xfrm>
            <a:off x="12556347" y="6203286"/>
            <a:ext cx="4284631" cy="818000"/>
          </a:xfrm>
          <a:prstGeom prst="rect">
            <a:avLst/>
          </a:prstGeom>
        </p:spPr>
        <p:txBody>
          <a:bodyPr>
            <a:noAutofit/>
          </a:bodyPr>
          <a:lstStyle>
            <a:lvl1pPr algn="ctr">
              <a:defRPr sz="3600" b="1" spc="0">
                <a:solidFill>
                  <a:schemeClr val="bg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48" name="Shape 31"/>
          <p:cNvSpPr>
            <a:spLocks noGrp="1"/>
          </p:cNvSpPr>
          <p:nvPr>
            <p:ph type="body" idx="18" hasCustomPrompt="1"/>
          </p:nvPr>
        </p:nvSpPr>
        <p:spPr>
          <a:xfrm>
            <a:off x="17819703" y="6190829"/>
            <a:ext cx="4284631" cy="818000"/>
          </a:xfrm>
          <a:prstGeom prst="rect">
            <a:avLst/>
          </a:prstGeom>
        </p:spPr>
        <p:txBody>
          <a:bodyPr>
            <a:noAutofit/>
          </a:bodyPr>
          <a:lstStyle>
            <a:lvl1pPr algn="ctr">
              <a:defRPr sz="3600" b="1" spc="0">
                <a:solidFill>
                  <a:schemeClr val="bg1"/>
                </a:solidFill>
              </a:defRPr>
            </a:lvl1pPr>
            <a:lvl2pPr>
              <a:defRPr sz="1800" spc="300"/>
            </a:lvl2pPr>
            <a:lvl3pPr>
              <a:defRPr sz="1800" spc="300"/>
            </a:lvl3pPr>
            <a:lvl4pPr>
              <a:defRPr sz="1800" spc="300"/>
            </a:lvl4pPr>
            <a:lvl5pPr>
              <a:defRPr sz="1800" spc="300"/>
            </a:lvl5pPr>
          </a:lstStyle>
          <a:p>
            <a:r>
              <a:rPr lang="en-GB" dirty="0"/>
              <a:t>Section title</a:t>
            </a:r>
          </a:p>
        </p:txBody>
      </p:sp>
      <p:sp>
        <p:nvSpPr>
          <p:cNvPr id="49" name="Picture Placeholder 2"/>
          <p:cNvSpPr>
            <a:spLocks noGrp="1"/>
          </p:cNvSpPr>
          <p:nvPr>
            <p:ph type="pic" sz="quarter" idx="19"/>
          </p:nvPr>
        </p:nvSpPr>
        <p:spPr>
          <a:xfrm>
            <a:off x="3390812" y="3578620"/>
            <a:ext cx="1671048" cy="1368455"/>
          </a:xfrm>
        </p:spPr>
        <p:txBody>
          <a:bodyPr/>
          <a:lstStyle>
            <a:lvl1pPr algn="ctr">
              <a:defRPr/>
            </a:lvl1pPr>
          </a:lstStyle>
          <a:p>
            <a:endParaRPr lang="en-US" dirty="0"/>
          </a:p>
        </p:txBody>
      </p:sp>
      <p:sp>
        <p:nvSpPr>
          <p:cNvPr id="50" name="Picture Placeholder 2"/>
          <p:cNvSpPr>
            <a:spLocks noGrp="1"/>
          </p:cNvSpPr>
          <p:nvPr>
            <p:ph type="pic" sz="quarter" idx="20"/>
          </p:nvPr>
        </p:nvSpPr>
        <p:spPr>
          <a:xfrm>
            <a:off x="8717001" y="3496975"/>
            <a:ext cx="1671048" cy="1368455"/>
          </a:xfrm>
        </p:spPr>
        <p:txBody>
          <a:bodyPr/>
          <a:lstStyle>
            <a:lvl1pPr algn="ctr">
              <a:defRPr/>
            </a:lvl1pPr>
          </a:lstStyle>
          <a:p>
            <a:endParaRPr lang="en-US" dirty="0"/>
          </a:p>
        </p:txBody>
      </p:sp>
      <p:sp>
        <p:nvSpPr>
          <p:cNvPr id="51" name="Picture Placeholder 2"/>
          <p:cNvSpPr>
            <a:spLocks noGrp="1"/>
          </p:cNvSpPr>
          <p:nvPr>
            <p:ph type="pic" sz="quarter" idx="21"/>
          </p:nvPr>
        </p:nvSpPr>
        <p:spPr>
          <a:xfrm>
            <a:off x="13995950" y="3578620"/>
            <a:ext cx="1671048" cy="1368455"/>
          </a:xfrm>
        </p:spPr>
        <p:txBody>
          <a:bodyPr/>
          <a:lstStyle>
            <a:lvl1pPr algn="ctr">
              <a:defRPr/>
            </a:lvl1pPr>
          </a:lstStyle>
          <a:p>
            <a:endParaRPr lang="en-US" dirty="0"/>
          </a:p>
        </p:txBody>
      </p:sp>
      <p:sp>
        <p:nvSpPr>
          <p:cNvPr id="52" name="Picture Placeholder 2"/>
          <p:cNvSpPr>
            <a:spLocks noGrp="1"/>
          </p:cNvSpPr>
          <p:nvPr>
            <p:ph type="pic" sz="quarter" idx="22"/>
          </p:nvPr>
        </p:nvSpPr>
        <p:spPr>
          <a:xfrm>
            <a:off x="19274901" y="3496975"/>
            <a:ext cx="1671048" cy="1368455"/>
          </a:xfrm>
        </p:spPr>
        <p:txBody>
          <a:bodyPr/>
          <a:lstStyle>
            <a:lvl1pPr algn="ctr">
              <a:defRPr/>
            </a:lvl1pPr>
          </a:lstStyle>
          <a:p>
            <a:endParaRPr lang="en-US" dirty="0"/>
          </a:p>
        </p:txBody>
      </p:sp>
    </p:spTree>
    <p:extLst>
      <p:ext uri="{BB962C8B-B14F-4D97-AF65-F5344CB8AC3E}">
        <p14:creationId xmlns:p14="http://schemas.microsoft.com/office/powerpoint/2010/main" val="45481317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dark bg">
    <p:bg>
      <p:bgPr>
        <a:solidFill>
          <a:schemeClr val="bg1"/>
        </a:solidFill>
        <a:effectLst/>
      </p:bgPr>
    </p:bg>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t>‹#›</a:t>
            </a:fld>
            <a:endParaRPr/>
          </a:p>
        </p:txBody>
      </p:sp>
      <p:sp>
        <p:nvSpPr>
          <p:cNvPr id="46" name="Shape 46"/>
          <p:cNvSpPr/>
          <p:nvPr/>
        </p:nvSpPr>
        <p:spPr>
          <a:xfrm>
            <a:off x="23077405" y="1371248"/>
            <a:ext cx="1636515" cy="1"/>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3" name="Picture Placeholder 2"/>
          <p:cNvSpPr>
            <a:spLocks noGrp="1"/>
          </p:cNvSpPr>
          <p:nvPr>
            <p:ph type="pic" sz="quarter" idx="10"/>
          </p:nvPr>
        </p:nvSpPr>
        <p:spPr>
          <a:xfrm>
            <a:off x="4125595" y="3881755"/>
            <a:ext cx="2641600" cy="2641600"/>
          </a:xfrm>
        </p:spPr>
        <p:txBody>
          <a:bodyPr/>
          <a:lstStyle/>
          <a:p>
            <a:endParaRPr lang="en-US"/>
          </a:p>
        </p:txBody>
      </p:sp>
      <p:sp>
        <p:nvSpPr>
          <p:cNvPr id="12" name="Picture Placeholder 2"/>
          <p:cNvSpPr>
            <a:spLocks noGrp="1"/>
          </p:cNvSpPr>
          <p:nvPr>
            <p:ph type="pic" sz="quarter" idx="11"/>
          </p:nvPr>
        </p:nvSpPr>
        <p:spPr>
          <a:xfrm>
            <a:off x="7529195" y="3881755"/>
            <a:ext cx="2641600" cy="2641600"/>
          </a:xfrm>
        </p:spPr>
        <p:txBody>
          <a:bodyPr/>
          <a:lstStyle/>
          <a:p>
            <a:endParaRPr lang="en-US"/>
          </a:p>
        </p:txBody>
      </p:sp>
      <p:sp>
        <p:nvSpPr>
          <p:cNvPr id="13" name="Picture Placeholder 2"/>
          <p:cNvSpPr>
            <a:spLocks noGrp="1"/>
          </p:cNvSpPr>
          <p:nvPr>
            <p:ph type="pic" sz="quarter" idx="12"/>
          </p:nvPr>
        </p:nvSpPr>
        <p:spPr>
          <a:xfrm>
            <a:off x="10932795" y="3881755"/>
            <a:ext cx="2641600" cy="2641600"/>
          </a:xfrm>
        </p:spPr>
        <p:txBody>
          <a:bodyPr/>
          <a:lstStyle/>
          <a:p>
            <a:endParaRPr lang="en-US"/>
          </a:p>
        </p:txBody>
      </p:sp>
      <p:sp>
        <p:nvSpPr>
          <p:cNvPr id="14" name="Picture Placeholder 2"/>
          <p:cNvSpPr>
            <a:spLocks noGrp="1"/>
          </p:cNvSpPr>
          <p:nvPr>
            <p:ph type="pic" sz="quarter" idx="13"/>
          </p:nvPr>
        </p:nvSpPr>
        <p:spPr>
          <a:xfrm>
            <a:off x="14336395" y="3881755"/>
            <a:ext cx="2641600" cy="2641600"/>
          </a:xfrm>
        </p:spPr>
        <p:txBody>
          <a:bodyPr/>
          <a:lstStyle/>
          <a:p>
            <a:endParaRPr lang="en-US"/>
          </a:p>
        </p:txBody>
      </p:sp>
      <p:sp>
        <p:nvSpPr>
          <p:cNvPr id="15" name="Picture Placeholder 2"/>
          <p:cNvSpPr>
            <a:spLocks noGrp="1"/>
          </p:cNvSpPr>
          <p:nvPr>
            <p:ph type="pic" sz="quarter" idx="14"/>
          </p:nvPr>
        </p:nvSpPr>
        <p:spPr>
          <a:xfrm>
            <a:off x="17739995" y="3881755"/>
            <a:ext cx="2641600" cy="2641600"/>
          </a:xfrm>
        </p:spPr>
        <p:txBody>
          <a:bodyPr/>
          <a:lstStyle/>
          <a:p>
            <a:endParaRPr lang="en-US"/>
          </a:p>
        </p:txBody>
      </p:sp>
      <p:sp>
        <p:nvSpPr>
          <p:cNvPr id="16" name="Picture Placeholder 2"/>
          <p:cNvSpPr>
            <a:spLocks noGrp="1"/>
          </p:cNvSpPr>
          <p:nvPr>
            <p:ph type="pic" sz="quarter" idx="15"/>
          </p:nvPr>
        </p:nvSpPr>
        <p:spPr>
          <a:xfrm>
            <a:off x="4125595" y="7183755"/>
            <a:ext cx="2641600" cy="2641600"/>
          </a:xfrm>
        </p:spPr>
        <p:txBody>
          <a:bodyPr/>
          <a:lstStyle/>
          <a:p>
            <a:endParaRPr lang="en-US"/>
          </a:p>
        </p:txBody>
      </p:sp>
      <p:sp>
        <p:nvSpPr>
          <p:cNvPr id="17" name="Picture Placeholder 2"/>
          <p:cNvSpPr>
            <a:spLocks noGrp="1"/>
          </p:cNvSpPr>
          <p:nvPr>
            <p:ph type="pic" sz="quarter" idx="16"/>
          </p:nvPr>
        </p:nvSpPr>
        <p:spPr>
          <a:xfrm>
            <a:off x="7529195" y="7183755"/>
            <a:ext cx="2641600" cy="2641600"/>
          </a:xfrm>
        </p:spPr>
        <p:txBody>
          <a:bodyPr/>
          <a:lstStyle/>
          <a:p>
            <a:endParaRPr lang="en-US"/>
          </a:p>
        </p:txBody>
      </p:sp>
      <p:sp>
        <p:nvSpPr>
          <p:cNvPr id="18" name="Picture Placeholder 2"/>
          <p:cNvSpPr>
            <a:spLocks noGrp="1"/>
          </p:cNvSpPr>
          <p:nvPr>
            <p:ph type="pic" sz="quarter" idx="17"/>
          </p:nvPr>
        </p:nvSpPr>
        <p:spPr>
          <a:xfrm>
            <a:off x="10932795" y="7183755"/>
            <a:ext cx="2641600" cy="2641600"/>
          </a:xfrm>
        </p:spPr>
        <p:txBody>
          <a:bodyPr/>
          <a:lstStyle/>
          <a:p>
            <a:endParaRPr lang="en-US"/>
          </a:p>
        </p:txBody>
      </p:sp>
      <p:sp>
        <p:nvSpPr>
          <p:cNvPr id="19" name="Picture Placeholder 2"/>
          <p:cNvSpPr>
            <a:spLocks noGrp="1"/>
          </p:cNvSpPr>
          <p:nvPr>
            <p:ph type="pic" sz="quarter" idx="18"/>
          </p:nvPr>
        </p:nvSpPr>
        <p:spPr>
          <a:xfrm>
            <a:off x="14336395" y="7183755"/>
            <a:ext cx="2641600" cy="2641600"/>
          </a:xfrm>
        </p:spPr>
        <p:txBody>
          <a:bodyPr/>
          <a:lstStyle/>
          <a:p>
            <a:endParaRPr lang="en-US"/>
          </a:p>
        </p:txBody>
      </p:sp>
      <p:sp>
        <p:nvSpPr>
          <p:cNvPr id="20" name="Picture Placeholder 2"/>
          <p:cNvSpPr>
            <a:spLocks noGrp="1"/>
          </p:cNvSpPr>
          <p:nvPr>
            <p:ph type="pic" sz="quarter" idx="19"/>
          </p:nvPr>
        </p:nvSpPr>
        <p:spPr>
          <a:xfrm>
            <a:off x="17739995" y="7183755"/>
            <a:ext cx="2641600" cy="2641600"/>
          </a:xfrm>
        </p:spPr>
        <p:txBody>
          <a:bodyPr/>
          <a:lstStyle/>
          <a:p>
            <a:endParaRPr lang="en-US"/>
          </a:p>
        </p:txBody>
      </p:sp>
      <p:sp>
        <p:nvSpPr>
          <p:cNvPr id="21" name="Shape 4">
            <a:hlinkClick r:id="rId2"/>
          </p:cNvPr>
          <p:cNvSpPr/>
          <p:nvPr userDrawn="1"/>
        </p:nvSpPr>
        <p:spPr>
          <a:xfrm>
            <a:off x="22309238" y="845083"/>
            <a:ext cx="271267" cy="216227"/>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sp>
        <p:nvSpPr>
          <p:cNvPr id="22" name="Shape 5">
            <a:hlinkClick r:id="rId3"/>
          </p:cNvPr>
          <p:cNvSpPr/>
          <p:nvPr userDrawn="1"/>
        </p:nvSpPr>
        <p:spPr>
          <a:xfrm>
            <a:off x="21837733" y="810683"/>
            <a:ext cx="149394"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sp>
        <p:nvSpPr>
          <p:cNvPr id="24" name="TextBox 23"/>
          <p:cNvSpPr txBox="1"/>
          <p:nvPr userDrawn="1"/>
        </p:nvSpPr>
        <p:spPr>
          <a:xfrm>
            <a:off x="19402551" y="822391"/>
            <a:ext cx="2337178" cy="26161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1200" b="1" i="0" u="none" strike="noStrike" cap="none" spc="300" normalizeH="0" baseline="0" dirty="0">
                <a:ln>
                  <a:noFill/>
                </a:ln>
                <a:solidFill>
                  <a:srgbClr val="A6A7AC"/>
                </a:solidFill>
                <a:effectLst/>
                <a:uFillTx/>
                <a:latin typeface="+mn-lt"/>
                <a:ea typeface="PT Sans"/>
                <a:cs typeface="PT Sans"/>
                <a:sym typeface="PT Sans"/>
              </a:rPr>
              <a:t>WWW.NSFAS.ORG.ZA</a:t>
            </a:r>
          </a:p>
        </p:txBody>
      </p:sp>
    </p:spTree>
    <p:extLst>
      <p:ext uri="{BB962C8B-B14F-4D97-AF65-F5344CB8AC3E}">
        <p14:creationId xmlns:p14="http://schemas.microsoft.com/office/powerpoint/2010/main" val="59445250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3616325" y="3515043"/>
            <a:ext cx="2906713" cy="2906712"/>
          </a:xfrm>
        </p:spPr>
        <p:txBody>
          <a:bodyPr/>
          <a:lstStyle/>
          <a:p>
            <a:endParaRPr lang="en-US"/>
          </a:p>
        </p:txBody>
      </p:sp>
      <p:sp>
        <p:nvSpPr>
          <p:cNvPr id="7" name="Picture Placeholder 2"/>
          <p:cNvSpPr>
            <a:spLocks noGrp="1"/>
          </p:cNvSpPr>
          <p:nvPr>
            <p:ph type="pic" sz="quarter" idx="11"/>
          </p:nvPr>
        </p:nvSpPr>
        <p:spPr>
          <a:xfrm>
            <a:off x="7162165" y="3515043"/>
            <a:ext cx="2906713" cy="2906712"/>
          </a:xfrm>
        </p:spPr>
        <p:txBody>
          <a:bodyPr/>
          <a:lstStyle/>
          <a:p>
            <a:endParaRPr lang="en-US"/>
          </a:p>
        </p:txBody>
      </p:sp>
      <p:sp>
        <p:nvSpPr>
          <p:cNvPr id="8" name="Picture Placeholder 2"/>
          <p:cNvSpPr>
            <a:spLocks noGrp="1"/>
          </p:cNvSpPr>
          <p:nvPr>
            <p:ph type="pic" sz="quarter" idx="12"/>
          </p:nvPr>
        </p:nvSpPr>
        <p:spPr>
          <a:xfrm>
            <a:off x="10708005" y="3515043"/>
            <a:ext cx="2906713" cy="2906712"/>
          </a:xfrm>
        </p:spPr>
        <p:txBody>
          <a:bodyPr/>
          <a:lstStyle/>
          <a:p>
            <a:endParaRPr lang="en-US"/>
          </a:p>
        </p:txBody>
      </p:sp>
      <p:sp>
        <p:nvSpPr>
          <p:cNvPr id="9" name="Picture Placeholder 2"/>
          <p:cNvSpPr>
            <a:spLocks noGrp="1"/>
          </p:cNvSpPr>
          <p:nvPr>
            <p:ph type="pic" sz="quarter" idx="13"/>
          </p:nvPr>
        </p:nvSpPr>
        <p:spPr>
          <a:xfrm>
            <a:off x="14253845" y="3515043"/>
            <a:ext cx="2906713" cy="2906712"/>
          </a:xfrm>
        </p:spPr>
        <p:txBody>
          <a:bodyPr/>
          <a:lstStyle/>
          <a:p>
            <a:endParaRPr lang="en-US"/>
          </a:p>
        </p:txBody>
      </p:sp>
      <p:sp>
        <p:nvSpPr>
          <p:cNvPr id="10" name="Picture Placeholder 2"/>
          <p:cNvSpPr>
            <a:spLocks noGrp="1"/>
          </p:cNvSpPr>
          <p:nvPr>
            <p:ph type="pic" sz="quarter" idx="14"/>
          </p:nvPr>
        </p:nvSpPr>
        <p:spPr>
          <a:xfrm>
            <a:off x="17799685" y="3515043"/>
            <a:ext cx="2906713" cy="2906712"/>
          </a:xfrm>
        </p:spPr>
        <p:txBody>
          <a:bodyPr/>
          <a:lstStyle/>
          <a:p>
            <a:endParaRPr lang="en-US"/>
          </a:p>
        </p:txBody>
      </p:sp>
      <p:sp>
        <p:nvSpPr>
          <p:cNvPr id="11" name="Picture Placeholder 2"/>
          <p:cNvSpPr>
            <a:spLocks noGrp="1"/>
          </p:cNvSpPr>
          <p:nvPr>
            <p:ph type="pic" sz="quarter" idx="15"/>
          </p:nvPr>
        </p:nvSpPr>
        <p:spPr>
          <a:xfrm>
            <a:off x="3616325" y="7060883"/>
            <a:ext cx="2906713" cy="2906712"/>
          </a:xfrm>
        </p:spPr>
        <p:txBody>
          <a:bodyPr/>
          <a:lstStyle/>
          <a:p>
            <a:endParaRPr lang="en-US"/>
          </a:p>
        </p:txBody>
      </p:sp>
      <p:sp>
        <p:nvSpPr>
          <p:cNvPr id="12" name="Picture Placeholder 2"/>
          <p:cNvSpPr>
            <a:spLocks noGrp="1"/>
          </p:cNvSpPr>
          <p:nvPr>
            <p:ph type="pic" sz="quarter" idx="16"/>
          </p:nvPr>
        </p:nvSpPr>
        <p:spPr>
          <a:xfrm>
            <a:off x="7162165" y="7060883"/>
            <a:ext cx="2906713" cy="2906712"/>
          </a:xfrm>
        </p:spPr>
        <p:txBody>
          <a:bodyPr/>
          <a:lstStyle/>
          <a:p>
            <a:endParaRPr lang="en-US"/>
          </a:p>
        </p:txBody>
      </p:sp>
      <p:sp>
        <p:nvSpPr>
          <p:cNvPr id="13" name="Picture Placeholder 2"/>
          <p:cNvSpPr>
            <a:spLocks noGrp="1"/>
          </p:cNvSpPr>
          <p:nvPr>
            <p:ph type="pic" sz="quarter" idx="17"/>
          </p:nvPr>
        </p:nvSpPr>
        <p:spPr>
          <a:xfrm>
            <a:off x="10708005" y="7060883"/>
            <a:ext cx="2906713" cy="2906712"/>
          </a:xfrm>
        </p:spPr>
        <p:txBody>
          <a:bodyPr/>
          <a:lstStyle/>
          <a:p>
            <a:endParaRPr lang="en-US"/>
          </a:p>
        </p:txBody>
      </p:sp>
      <p:sp>
        <p:nvSpPr>
          <p:cNvPr id="14" name="Picture Placeholder 2"/>
          <p:cNvSpPr>
            <a:spLocks noGrp="1"/>
          </p:cNvSpPr>
          <p:nvPr>
            <p:ph type="pic" sz="quarter" idx="18"/>
          </p:nvPr>
        </p:nvSpPr>
        <p:spPr>
          <a:xfrm>
            <a:off x="14253845" y="7060883"/>
            <a:ext cx="2906713" cy="2906712"/>
          </a:xfrm>
        </p:spPr>
        <p:txBody>
          <a:bodyPr/>
          <a:lstStyle/>
          <a:p>
            <a:endParaRPr lang="en-US"/>
          </a:p>
        </p:txBody>
      </p:sp>
      <p:sp>
        <p:nvSpPr>
          <p:cNvPr id="15" name="Picture Placeholder 2"/>
          <p:cNvSpPr>
            <a:spLocks noGrp="1"/>
          </p:cNvSpPr>
          <p:nvPr>
            <p:ph type="pic" sz="quarter" idx="19"/>
          </p:nvPr>
        </p:nvSpPr>
        <p:spPr>
          <a:xfrm>
            <a:off x="17799685" y="7060883"/>
            <a:ext cx="2906713" cy="2906712"/>
          </a:xfrm>
        </p:spPr>
        <p:txBody>
          <a:bodyPr/>
          <a:lstStyle/>
          <a:p>
            <a:endParaRPr lang="en-US"/>
          </a:p>
        </p:txBody>
      </p:sp>
    </p:spTree>
    <p:extLst>
      <p:ext uri="{BB962C8B-B14F-4D97-AF65-F5344CB8AC3E}">
        <p14:creationId xmlns:p14="http://schemas.microsoft.com/office/powerpoint/2010/main" val="81385590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reserve="1">
  <p:cSld name="Thank You!">
    <p:bg>
      <p:bgPr>
        <a:solidFill>
          <a:schemeClr val="bg1"/>
        </a:solidFill>
        <a:effectLst/>
      </p:bgPr>
    </p:bg>
    <p:spTree>
      <p:nvGrpSpPr>
        <p:cNvPr id="1" name=""/>
        <p:cNvGrpSpPr/>
        <p:nvPr/>
      </p:nvGrpSpPr>
      <p:grpSpPr>
        <a:xfrm>
          <a:off x="0" y="0"/>
          <a:ext cx="0" cy="0"/>
          <a:chOff x="0" y="0"/>
          <a:chExt cx="0" cy="0"/>
        </a:xfrm>
      </p:grpSpPr>
      <p:sp>
        <p:nvSpPr>
          <p:cNvPr id="4" name="Shape 45"/>
          <p:cNvSpPr txBox="1">
            <a:spLocks/>
          </p:cNvSpPr>
          <p:nvPr userDrawn="1"/>
        </p:nvSpPr>
        <p:spPr>
          <a:xfrm>
            <a:off x="23036465" y="762695"/>
            <a:ext cx="607907" cy="381001"/>
          </a:xfrm>
          <a:prstGeom prst="rect">
            <a:avLst/>
          </a:prstGeom>
          <a:ln w="3175">
            <a:miter lim="400000"/>
          </a:ln>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0" i="0" u="none" strike="noStrike" cap="all" spc="400" normalizeH="0" baseline="0">
                <a:ln>
                  <a:noFill/>
                </a:ln>
                <a:solidFill>
                  <a:srgbClr val="F4F5F7"/>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b="1" smtClean="0"/>
              <a:pPr/>
              <a:t>‹#›</a:t>
            </a:fld>
            <a:endParaRPr lang="en-GB" b="1" dirty="0"/>
          </a:p>
        </p:txBody>
      </p:sp>
      <p:sp>
        <p:nvSpPr>
          <p:cNvPr id="5" name="Shape 46"/>
          <p:cNvSpPr/>
          <p:nvPr userDrawn="1"/>
        </p:nvSpPr>
        <p:spPr>
          <a:xfrm>
            <a:off x="23077405" y="1371248"/>
            <a:ext cx="1636515" cy="1"/>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6" name="Shape 4">
            <a:hlinkClick r:id="rId2"/>
          </p:cNvPr>
          <p:cNvSpPr/>
          <p:nvPr userDrawn="1"/>
        </p:nvSpPr>
        <p:spPr>
          <a:xfrm>
            <a:off x="22309238" y="845083"/>
            <a:ext cx="271267" cy="216227"/>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sp>
        <p:nvSpPr>
          <p:cNvPr id="7" name="Shape 5">
            <a:hlinkClick r:id="rId3"/>
          </p:cNvPr>
          <p:cNvSpPr/>
          <p:nvPr userDrawn="1"/>
        </p:nvSpPr>
        <p:spPr>
          <a:xfrm>
            <a:off x="21837733" y="810683"/>
            <a:ext cx="149394"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92750" y="10803855"/>
            <a:ext cx="4047042" cy="2407991"/>
          </a:xfrm>
          <a:prstGeom prst="rect">
            <a:avLst/>
          </a:prstGeom>
        </p:spPr>
      </p:pic>
      <p:sp>
        <p:nvSpPr>
          <p:cNvPr id="10" name="TextBox 9"/>
          <p:cNvSpPr txBox="1"/>
          <p:nvPr userDrawn="1"/>
        </p:nvSpPr>
        <p:spPr>
          <a:xfrm>
            <a:off x="19366624" y="832020"/>
            <a:ext cx="2337178" cy="26161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1200" b="1" i="0" u="none" strike="noStrike" cap="none" spc="300" normalizeH="0" baseline="0" dirty="0">
                <a:ln>
                  <a:noFill/>
                </a:ln>
                <a:solidFill>
                  <a:srgbClr val="A6A7AC"/>
                </a:solidFill>
                <a:effectLst/>
                <a:uFillTx/>
                <a:latin typeface="+mn-lt"/>
                <a:ea typeface="PT Sans"/>
                <a:cs typeface="PT Sans"/>
                <a:sym typeface="PT Sans"/>
              </a:rPr>
              <a:t>WWW.NSFAS.ORG.ZA</a:t>
            </a:r>
          </a:p>
        </p:txBody>
      </p:sp>
      <p:sp>
        <p:nvSpPr>
          <p:cNvPr id="11" name="Shape 79"/>
          <p:cNvSpPr/>
          <p:nvPr userDrawn="1"/>
        </p:nvSpPr>
        <p:spPr>
          <a:xfrm flipH="1">
            <a:off x="1045064" y="12403712"/>
            <a:ext cx="1" cy="2620762"/>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12" name="Shape 68"/>
          <p:cNvSpPr/>
          <p:nvPr userDrawn="1"/>
        </p:nvSpPr>
        <p:spPr>
          <a:xfrm>
            <a:off x="3881399" y="5693970"/>
            <a:ext cx="15570678" cy="1073005"/>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ctr"/>
            <a:r>
              <a:rPr lang="en-GB" sz="8000" dirty="0">
                <a:solidFill>
                  <a:schemeClr val="tx1"/>
                </a:solidFill>
                <a:latin typeface="+mn-lt"/>
              </a:rPr>
              <a:t>Thank you!</a:t>
            </a:r>
            <a:endParaRPr sz="8000" dirty="0">
              <a:solidFill>
                <a:schemeClr val="tx1"/>
              </a:solidFill>
              <a:latin typeface="+mn-lt"/>
            </a:endParaRPr>
          </a:p>
        </p:txBody>
      </p:sp>
    </p:spTree>
    <p:extLst>
      <p:ext uri="{BB962C8B-B14F-4D97-AF65-F5344CB8AC3E}">
        <p14:creationId xmlns:p14="http://schemas.microsoft.com/office/powerpoint/2010/main" val="229140622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Rectangle 1"/>
          <p:cNvSpPr/>
          <p:nvPr userDrawn="1"/>
        </p:nvSpPr>
        <p:spPr>
          <a:xfrm>
            <a:off x="1504950" y="1409700"/>
            <a:ext cx="21412200" cy="395057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600" dirty="0"/>
          </a:p>
        </p:txBody>
      </p:sp>
      <p:grpSp>
        <p:nvGrpSpPr>
          <p:cNvPr id="10" name="Group 9"/>
          <p:cNvGrpSpPr/>
          <p:nvPr userDrawn="1"/>
        </p:nvGrpSpPr>
        <p:grpSpPr>
          <a:xfrm>
            <a:off x="20919800" y="1696157"/>
            <a:ext cx="1654556" cy="979522"/>
            <a:chOff x="4570413" y="4776788"/>
            <a:chExt cx="914399" cy="541338"/>
          </a:xfrm>
          <a:solidFill>
            <a:srgbClr val="EAAB21"/>
          </a:solidFill>
        </p:grpSpPr>
        <p:sp>
          <p:nvSpPr>
            <p:cNvPr id="11" name="Oval 298"/>
            <p:cNvSpPr>
              <a:spLocks noChangeArrowheads="1"/>
            </p:cNvSpPr>
            <p:nvPr/>
          </p:nvSpPr>
          <p:spPr bwMode="auto">
            <a:xfrm>
              <a:off x="4570413" y="477678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2" name="Oval 299"/>
            <p:cNvSpPr>
              <a:spLocks noChangeArrowheads="1"/>
            </p:cNvSpPr>
            <p:nvPr/>
          </p:nvSpPr>
          <p:spPr bwMode="auto">
            <a:xfrm>
              <a:off x="4694238" y="477678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3" name="Oval 300"/>
            <p:cNvSpPr>
              <a:spLocks noChangeArrowheads="1"/>
            </p:cNvSpPr>
            <p:nvPr/>
          </p:nvSpPr>
          <p:spPr bwMode="auto">
            <a:xfrm>
              <a:off x="4818063" y="477678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4" name="Oval 301"/>
            <p:cNvSpPr>
              <a:spLocks noChangeArrowheads="1"/>
            </p:cNvSpPr>
            <p:nvPr/>
          </p:nvSpPr>
          <p:spPr bwMode="auto">
            <a:xfrm>
              <a:off x="4945063" y="477678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5" name="Oval 302"/>
            <p:cNvSpPr>
              <a:spLocks noChangeArrowheads="1"/>
            </p:cNvSpPr>
            <p:nvPr/>
          </p:nvSpPr>
          <p:spPr bwMode="auto">
            <a:xfrm>
              <a:off x="5070475" y="477678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6" name="Oval 303"/>
            <p:cNvSpPr>
              <a:spLocks noChangeArrowheads="1"/>
            </p:cNvSpPr>
            <p:nvPr/>
          </p:nvSpPr>
          <p:spPr bwMode="auto">
            <a:xfrm>
              <a:off x="5194300" y="477678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7" name="Oval 304"/>
            <p:cNvSpPr>
              <a:spLocks noChangeArrowheads="1"/>
            </p:cNvSpPr>
            <p:nvPr/>
          </p:nvSpPr>
          <p:spPr bwMode="auto">
            <a:xfrm>
              <a:off x="5318125" y="477678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8" name="Oval 305"/>
            <p:cNvSpPr>
              <a:spLocks noChangeArrowheads="1"/>
            </p:cNvSpPr>
            <p:nvPr/>
          </p:nvSpPr>
          <p:spPr bwMode="auto">
            <a:xfrm>
              <a:off x="5445125" y="4776788"/>
              <a:ext cx="39687"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9" name="Oval 306"/>
            <p:cNvSpPr>
              <a:spLocks noChangeArrowheads="1"/>
            </p:cNvSpPr>
            <p:nvPr/>
          </p:nvSpPr>
          <p:spPr bwMode="auto">
            <a:xfrm>
              <a:off x="4570413" y="4900613"/>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0" name="Oval 307"/>
            <p:cNvSpPr>
              <a:spLocks noChangeArrowheads="1"/>
            </p:cNvSpPr>
            <p:nvPr/>
          </p:nvSpPr>
          <p:spPr bwMode="auto">
            <a:xfrm>
              <a:off x="4694238" y="4900613"/>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1" name="Oval 308"/>
            <p:cNvSpPr>
              <a:spLocks noChangeArrowheads="1"/>
            </p:cNvSpPr>
            <p:nvPr/>
          </p:nvSpPr>
          <p:spPr bwMode="auto">
            <a:xfrm>
              <a:off x="4818063" y="4900613"/>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2" name="Oval 309"/>
            <p:cNvSpPr>
              <a:spLocks noChangeArrowheads="1"/>
            </p:cNvSpPr>
            <p:nvPr/>
          </p:nvSpPr>
          <p:spPr bwMode="auto">
            <a:xfrm>
              <a:off x="4945063" y="4900613"/>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3" name="Oval 310"/>
            <p:cNvSpPr>
              <a:spLocks noChangeArrowheads="1"/>
            </p:cNvSpPr>
            <p:nvPr/>
          </p:nvSpPr>
          <p:spPr bwMode="auto">
            <a:xfrm>
              <a:off x="5070475" y="4900613"/>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4" name="Oval 311"/>
            <p:cNvSpPr>
              <a:spLocks noChangeArrowheads="1"/>
            </p:cNvSpPr>
            <p:nvPr/>
          </p:nvSpPr>
          <p:spPr bwMode="auto">
            <a:xfrm>
              <a:off x="5194300" y="4900613"/>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5" name="Oval 312"/>
            <p:cNvSpPr>
              <a:spLocks noChangeArrowheads="1"/>
            </p:cNvSpPr>
            <p:nvPr/>
          </p:nvSpPr>
          <p:spPr bwMode="auto">
            <a:xfrm>
              <a:off x="5318125" y="4900613"/>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6" name="Oval 313"/>
            <p:cNvSpPr>
              <a:spLocks noChangeArrowheads="1"/>
            </p:cNvSpPr>
            <p:nvPr/>
          </p:nvSpPr>
          <p:spPr bwMode="auto">
            <a:xfrm>
              <a:off x="5445125" y="4900613"/>
              <a:ext cx="39687"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7" name="Oval 314"/>
            <p:cNvSpPr>
              <a:spLocks noChangeArrowheads="1"/>
            </p:cNvSpPr>
            <p:nvPr/>
          </p:nvSpPr>
          <p:spPr bwMode="auto">
            <a:xfrm>
              <a:off x="4570413" y="502443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8" name="Oval 315"/>
            <p:cNvSpPr>
              <a:spLocks noChangeArrowheads="1"/>
            </p:cNvSpPr>
            <p:nvPr/>
          </p:nvSpPr>
          <p:spPr bwMode="auto">
            <a:xfrm>
              <a:off x="4694238" y="502443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9" name="Oval 316"/>
            <p:cNvSpPr>
              <a:spLocks noChangeArrowheads="1"/>
            </p:cNvSpPr>
            <p:nvPr/>
          </p:nvSpPr>
          <p:spPr bwMode="auto">
            <a:xfrm>
              <a:off x="4818063" y="502443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0" name="Oval 317"/>
            <p:cNvSpPr>
              <a:spLocks noChangeArrowheads="1"/>
            </p:cNvSpPr>
            <p:nvPr/>
          </p:nvSpPr>
          <p:spPr bwMode="auto">
            <a:xfrm>
              <a:off x="4945063" y="502443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1" name="Oval 318"/>
            <p:cNvSpPr>
              <a:spLocks noChangeArrowheads="1"/>
            </p:cNvSpPr>
            <p:nvPr/>
          </p:nvSpPr>
          <p:spPr bwMode="auto">
            <a:xfrm>
              <a:off x="5070475" y="502443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2" name="Oval 319"/>
            <p:cNvSpPr>
              <a:spLocks noChangeArrowheads="1"/>
            </p:cNvSpPr>
            <p:nvPr/>
          </p:nvSpPr>
          <p:spPr bwMode="auto">
            <a:xfrm>
              <a:off x="5194300" y="502443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3" name="Oval 320"/>
            <p:cNvSpPr>
              <a:spLocks noChangeArrowheads="1"/>
            </p:cNvSpPr>
            <p:nvPr/>
          </p:nvSpPr>
          <p:spPr bwMode="auto">
            <a:xfrm>
              <a:off x="5318125" y="502443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4" name="Oval 321"/>
            <p:cNvSpPr>
              <a:spLocks noChangeArrowheads="1"/>
            </p:cNvSpPr>
            <p:nvPr/>
          </p:nvSpPr>
          <p:spPr bwMode="auto">
            <a:xfrm>
              <a:off x="5445125" y="5024438"/>
              <a:ext cx="39687"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5" name="Oval 322"/>
            <p:cNvSpPr>
              <a:spLocks noChangeArrowheads="1"/>
            </p:cNvSpPr>
            <p:nvPr/>
          </p:nvSpPr>
          <p:spPr bwMode="auto">
            <a:xfrm>
              <a:off x="4570413" y="5149851"/>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6" name="Oval 323"/>
            <p:cNvSpPr>
              <a:spLocks noChangeArrowheads="1"/>
            </p:cNvSpPr>
            <p:nvPr/>
          </p:nvSpPr>
          <p:spPr bwMode="auto">
            <a:xfrm>
              <a:off x="4694238" y="5149851"/>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7" name="Oval 324"/>
            <p:cNvSpPr>
              <a:spLocks noChangeArrowheads="1"/>
            </p:cNvSpPr>
            <p:nvPr/>
          </p:nvSpPr>
          <p:spPr bwMode="auto">
            <a:xfrm>
              <a:off x="4818063" y="5149851"/>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8" name="Oval 325"/>
            <p:cNvSpPr>
              <a:spLocks noChangeArrowheads="1"/>
            </p:cNvSpPr>
            <p:nvPr/>
          </p:nvSpPr>
          <p:spPr bwMode="auto">
            <a:xfrm>
              <a:off x="4945063" y="5149851"/>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9" name="Oval 326"/>
            <p:cNvSpPr>
              <a:spLocks noChangeArrowheads="1"/>
            </p:cNvSpPr>
            <p:nvPr/>
          </p:nvSpPr>
          <p:spPr bwMode="auto">
            <a:xfrm>
              <a:off x="5070475" y="5149851"/>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0" name="Oval 327"/>
            <p:cNvSpPr>
              <a:spLocks noChangeArrowheads="1"/>
            </p:cNvSpPr>
            <p:nvPr/>
          </p:nvSpPr>
          <p:spPr bwMode="auto">
            <a:xfrm>
              <a:off x="5194300" y="5149851"/>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1" name="Oval 328"/>
            <p:cNvSpPr>
              <a:spLocks noChangeArrowheads="1"/>
            </p:cNvSpPr>
            <p:nvPr/>
          </p:nvSpPr>
          <p:spPr bwMode="auto">
            <a:xfrm>
              <a:off x="5318125" y="5149851"/>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2" name="Oval 329"/>
            <p:cNvSpPr>
              <a:spLocks noChangeArrowheads="1"/>
            </p:cNvSpPr>
            <p:nvPr/>
          </p:nvSpPr>
          <p:spPr bwMode="auto">
            <a:xfrm>
              <a:off x="5445125" y="5149851"/>
              <a:ext cx="39687"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3" name="Oval 330"/>
            <p:cNvSpPr>
              <a:spLocks noChangeArrowheads="1"/>
            </p:cNvSpPr>
            <p:nvPr/>
          </p:nvSpPr>
          <p:spPr bwMode="auto">
            <a:xfrm>
              <a:off x="4570413" y="5273676"/>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4" name="Oval 331"/>
            <p:cNvSpPr>
              <a:spLocks noChangeArrowheads="1"/>
            </p:cNvSpPr>
            <p:nvPr/>
          </p:nvSpPr>
          <p:spPr bwMode="auto">
            <a:xfrm>
              <a:off x="4694238" y="5273676"/>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5" name="Oval 332"/>
            <p:cNvSpPr>
              <a:spLocks noChangeArrowheads="1"/>
            </p:cNvSpPr>
            <p:nvPr/>
          </p:nvSpPr>
          <p:spPr bwMode="auto">
            <a:xfrm>
              <a:off x="4818063" y="5273676"/>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6" name="Oval 333"/>
            <p:cNvSpPr>
              <a:spLocks noChangeArrowheads="1"/>
            </p:cNvSpPr>
            <p:nvPr/>
          </p:nvSpPr>
          <p:spPr bwMode="auto">
            <a:xfrm>
              <a:off x="4945063" y="5273676"/>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7" name="Oval 334"/>
            <p:cNvSpPr>
              <a:spLocks noChangeArrowheads="1"/>
            </p:cNvSpPr>
            <p:nvPr/>
          </p:nvSpPr>
          <p:spPr bwMode="auto">
            <a:xfrm>
              <a:off x="5070475" y="5273676"/>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8" name="Oval 335"/>
            <p:cNvSpPr>
              <a:spLocks noChangeArrowheads="1"/>
            </p:cNvSpPr>
            <p:nvPr/>
          </p:nvSpPr>
          <p:spPr bwMode="auto">
            <a:xfrm>
              <a:off x="5194300" y="5273676"/>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9" name="Oval 336"/>
            <p:cNvSpPr>
              <a:spLocks noChangeArrowheads="1"/>
            </p:cNvSpPr>
            <p:nvPr/>
          </p:nvSpPr>
          <p:spPr bwMode="auto">
            <a:xfrm>
              <a:off x="5318125" y="5273676"/>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50" name="Oval 337"/>
            <p:cNvSpPr>
              <a:spLocks noChangeArrowheads="1"/>
            </p:cNvSpPr>
            <p:nvPr/>
          </p:nvSpPr>
          <p:spPr bwMode="auto">
            <a:xfrm>
              <a:off x="5445125" y="5273676"/>
              <a:ext cx="39687"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grpSp>
      <p:sp>
        <p:nvSpPr>
          <p:cNvPr id="51" name="Slide Number Placeholder 1">
            <a:extLst>
              <a:ext uri="{FF2B5EF4-FFF2-40B4-BE49-F238E27FC236}">
                <a16:creationId xmlns:a16="http://schemas.microsoft.com/office/drawing/2014/main" id="{2F6DE966-A605-4FF1-9315-42E10BAE67F5}"/>
              </a:ext>
            </a:extLst>
          </p:cNvPr>
          <p:cNvSpPr>
            <a:spLocks noGrp="1"/>
          </p:cNvSpPr>
          <p:nvPr>
            <p:ph type="sldNum" sz="quarter" idx="10"/>
          </p:nvPr>
        </p:nvSpPr>
        <p:spPr>
          <a:xfrm>
            <a:off x="23163465" y="762695"/>
            <a:ext cx="607907" cy="381001"/>
          </a:xfr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790192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4358" y="0"/>
            <a:ext cx="27489755" cy="13716000"/>
          </a:xfrm>
          <a:prstGeom prst="rect">
            <a:avLst/>
          </a:prstGeom>
        </p:spPr>
      </p:pic>
      <p:sp>
        <p:nvSpPr>
          <p:cNvPr id="2" name="Title 1"/>
          <p:cNvSpPr>
            <a:spLocks noGrp="1"/>
          </p:cNvSpPr>
          <p:nvPr>
            <p:ph type="title"/>
          </p:nvPr>
        </p:nvSpPr>
        <p:spPr>
          <a:xfrm>
            <a:off x="-196815" y="8676588"/>
            <a:ext cx="16019203" cy="1447128"/>
          </a:xfrm>
        </p:spPr>
        <p:txBody>
          <a:bodyPr/>
          <a:lstStyle>
            <a:lvl1pPr>
              <a:defRPr>
                <a:solidFill>
                  <a:schemeClr val="tx1"/>
                </a:solidFill>
              </a:defRPr>
            </a:lvl1pPr>
          </a:lstStyle>
          <a:p>
            <a:r>
              <a:rPr lang="en-US" dirty="0"/>
              <a:t>Click to edit Master 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23969" y="9068765"/>
            <a:ext cx="5793475" cy="3569312"/>
          </a:xfrm>
          <a:prstGeom prst="rect">
            <a:avLst/>
          </a:prstGeom>
        </p:spPr>
      </p:pic>
    </p:spTree>
    <p:extLst>
      <p:ext uri="{BB962C8B-B14F-4D97-AF65-F5344CB8AC3E}">
        <p14:creationId xmlns:p14="http://schemas.microsoft.com/office/powerpoint/2010/main" val="51252456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s Page">
    <p:bg>
      <p:bgPr>
        <a:solidFill>
          <a:schemeClr val="bg1"/>
        </a:solidFill>
        <a:effectLst/>
      </p:bgPr>
    </p:bg>
    <p:spTree>
      <p:nvGrpSpPr>
        <p:cNvPr id="1" name=""/>
        <p:cNvGrpSpPr/>
        <p:nvPr/>
      </p:nvGrpSpPr>
      <p:grpSpPr>
        <a:xfrm>
          <a:off x="0" y="0"/>
          <a:ext cx="0" cy="0"/>
          <a:chOff x="0" y="0"/>
          <a:chExt cx="0" cy="0"/>
        </a:xfrm>
      </p:grpSpPr>
      <p:sp>
        <p:nvSpPr>
          <p:cNvPr id="4" name="Shape 45"/>
          <p:cNvSpPr txBox="1">
            <a:spLocks/>
          </p:cNvSpPr>
          <p:nvPr userDrawn="1"/>
        </p:nvSpPr>
        <p:spPr>
          <a:xfrm>
            <a:off x="23036468" y="762697"/>
            <a:ext cx="607907" cy="384723"/>
          </a:xfrm>
          <a:prstGeom prst="rect">
            <a:avLst/>
          </a:prstGeom>
          <a:ln w="3175">
            <a:miter lim="400000"/>
          </a:ln>
        </p:spPr>
        <p:txBody>
          <a:bodyPr lIns="38101" tIns="38101" rIns="38101" bIns="3810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0" i="0" u="none" strike="noStrike" cap="all" spc="400" normalizeH="0" baseline="0">
                <a:ln>
                  <a:noFill/>
                </a:ln>
                <a:solidFill>
                  <a:srgbClr val="F4F5F7"/>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z="2000" b="1" smtClean="0"/>
              <a:pPr/>
              <a:t>‹#›</a:t>
            </a:fld>
            <a:endParaRPr lang="en-GB" sz="2000" b="1" dirty="0"/>
          </a:p>
        </p:txBody>
      </p:sp>
      <p:sp>
        <p:nvSpPr>
          <p:cNvPr id="5" name="Shape 46"/>
          <p:cNvSpPr/>
          <p:nvPr userDrawn="1"/>
        </p:nvSpPr>
        <p:spPr>
          <a:xfrm>
            <a:off x="23077407" y="1371248"/>
            <a:ext cx="1636515" cy="0"/>
          </a:xfrm>
          <a:prstGeom prst="line">
            <a:avLst/>
          </a:prstGeom>
          <a:ln w="50800">
            <a:solidFill>
              <a:srgbClr val="F56C2E"/>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6" name="Shape 4">
            <a:hlinkClick r:id="rId2"/>
          </p:cNvPr>
          <p:cNvSpPr/>
          <p:nvPr userDrawn="1"/>
        </p:nvSpPr>
        <p:spPr>
          <a:xfrm>
            <a:off x="22309241" y="845084"/>
            <a:ext cx="271267" cy="216227"/>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20" rIns="45720"/>
          <a:lstStyle/>
          <a:p>
            <a:pPr algn="l" defTabSz="457206">
              <a:defRPr sz="2400">
                <a:latin typeface="Calibri"/>
                <a:ea typeface="Calibri"/>
                <a:cs typeface="Calibri"/>
                <a:sym typeface="Calibri"/>
              </a:defRPr>
            </a:pPr>
            <a:endParaRPr sz="2400"/>
          </a:p>
        </p:txBody>
      </p:sp>
      <p:sp>
        <p:nvSpPr>
          <p:cNvPr id="7" name="Shape 5">
            <a:hlinkClick r:id="rId3"/>
          </p:cNvPr>
          <p:cNvSpPr/>
          <p:nvPr userDrawn="1"/>
        </p:nvSpPr>
        <p:spPr>
          <a:xfrm>
            <a:off x="21837735" y="810684"/>
            <a:ext cx="149395"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20" rIns="45720"/>
          <a:lstStyle/>
          <a:p>
            <a:pPr algn="l" defTabSz="457206">
              <a:defRPr sz="2400">
                <a:latin typeface="Calibri"/>
                <a:ea typeface="Calibri"/>
                <a:cs typeface="Calibri"/>
                <a:sym typeface="Calibri"/>
              </a:defRPr>
            </a:pPr>
            <a:endParaRPr sz="240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92751" y="10803857"/>
            <a:ext cx="4047043" cy="2407992"/>
          </a:xfrm>
          <a:prstGeom prst="rect">
            <a:avLst/>
          </a:prstGeom>
        </p:spPr>
      </p:pic>
      <p:sp>
        <p:nvSpPr>
          <p:cNvPr id="10" name="TextBox 9"/>
          <p:cNvSpPr txBox="1"/>
          <p:nvPr userDrawn="1"/>
        </p:nvSpPr>
        <p:spPr>
          <a:xfrm>
            <a:off x="19365600" y="832020"/>
            <a:ext cx="2339232" cy="26161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1" tIns="38101" rIns="38101" bIns="38101" numCol="1" spcCol="38100" rtlCol="0" anchor="ctr">
            <a:spAutoFit/>
          </a:bodyPr>
          <a:lstStyle/>
          <a:p>
            <a:pPr marL="0" marR="0" indent="0" algn="just" defTabSz="825512" rtl="0" fontAlgn="auto" latinLnBrk="0" hangingPunct="0">
              <a:lnSpc>
                <a:spcPct val="100000"/>
              </a:lnSpc>
              <a:spcBef>
                <a:spcPts val="0"/>
              </a:spcBef>
              <a:spcAft>
                <a:spcPts val="0"/>
              </a:spcAft>
              <a:buClrTx/>
              <a:buSzTx/>
              <a:buFontTx/>
              <a:buNone/>
              <a:tabLst/>
            </a:pPr>
            <a:r>
              <a:rPr kumimoji="0" lang="en-GB" sz="1200" b="1" i="0" u="none" strike="noStrike" cap="none" spc="301" normalizeH="0" baseline="0" dirty="0">
                <a:ln>
                  <a:noFill/>
                </a:ln>
                <a:solidFill>
                  <a:srgbClr val="A6A7AC"/>
                </a:solidFill>
                <a:effectLst/>
                <a:uFillTx/>
                <a:latin typeface="+mn-lt"/>
                <a:ea typeface="PT Sans"/>
                <a:cs typeface="PT Sans"/>
                <a:sym typeface="PT Sans"/>
              </a:rPr>
              <a:t>WWW.NSFAS.ORG.ZA</a:t>
            </a:r>
          </a:p>
        </p:txBody>
      </p:sp>
      <p:sp>
        <p:nvSpPr>
          <p:cNvPr id="13" name="Shape 82"/>
          <p:cNvSpPr/>
          <p:nvPr userDrawn="1"/>
        </p:nvSpPr>
        <p:spPr>
          <a:xfrm flipH="1">
            <a:off x="1045064" y="-357183"/>
            <a:ext cx="0" cy="5328019"/>
          </a:xfrm>
          <a:prstGeom prst="line">
            <a:avLst/>
          </a:prstGeom>
          <a:ln w="50800">
            <a:solidFill>
              <a:srgbClr val="F56C2E"/>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14" name="Title 1"/>
          <p:cNvSpPr>
            <a:spLocks noGrp="1"/>
          </p:cNvSpPr>
          <p:nvPr>
            <p:ph type="title"/>
          </p:nvPr>
        </p:nvSpPr>
        <p:spPr>
          <a:xfrm>
            <a:off x="2105513" y="2306828"/>
            <a:ext cx="16019203" cy="1447128"/>
          </a:xfrm>
        </p:spPr>
        <p:txBody>
          <a:bodyPr/>
          <a:lstStyle>
            <a:lvl1pPr>
              <a:defRPr>
                <a:solidFill>
                  <a:schemeClr val="tx1"/>
                </a:solidFill>
              </a:defRPr>
            </a:lvl1pPr>
          </a:lstStyle>
          <a:p>
            <a:r>
              <a:rPr lang="en-US" dirty="0"/>
              <a:t>Click to edit Master title style</a:t>
            </a:r>
            <a:endParaRPr lang="en-GB" dirty="0"/>
          </a:p>
        </p:txBody>
      </p:sp>
      <p:sp>
        <p:nvSpPr>
          <p:cNvPr id="15" name="Shape 40"/>
          <p:cNvSpPr>
            <a:spLocks noGrp="1"/>
          </p:cNvSpPr>
          <p:nvPr>
            <p:ph type="body" idx="1"/>
          </p:nvPr>
        </p:nvSpPr>
        <p:spPr>
          <a:xfrm>
            <a:off x="2025301" y="4139425"/>
            <a:ext cx="12027584" cy="6341107"/>
          </a:xfrm>
          <a:prstGeom prst="rect">
            <a:avLst/>
          </a:prstGeom>
        </p:spPr>
        <p:txBody>
          <a:bodyPr>
            <a:normAutofit/>
          </a:bodyPr>
          <a:lstStyle>
            <a:lvl1pPr>
              <a:defRPr sz="32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a:defRPr sz="32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280759748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E10A78-F885-4123-9062-19BCCEA91279}"/>
              </a:ext>
            </a:extLst>
          </p:cNvPr>
          <p:cNvSpPr>
            <a:spLocks noGrp="1"/>
          </p:cNvSpPr>
          <p:nvPr>
            <p:ph type="sldNum" sz="quarter" idx="10"/>
          </p:nvPr>
        </p:nvSpPr>
        <p:spPr/>
        <p:txBody>
          <a:bodyPr/>
          <a:lstStyle/>
          <a:p>
            <a:fld id="{86CB4B4D-7CA3-9044-876B-883B54F8677D}" type="slidenum">
              <a:rPr lang="en-GB" smtClean="0"/>
              <a:pPr/>
              <a:t>‹#›</a:t>
            </a:fld>
            <a:endParaRPr lang="en-GB" dirty="0"/>
          </a:p>
        </p:txBody>
      </p:sp>
      <p:sp>
        <p:nvSpPr>
          <p:cNvPr id="4" name="Rectangle 3">
            <a:extLst>
              <a:ext uri="{FF2B5EF4-FFF2-40B4-BE49-F238E27FC236}">
                <a16:creationId xmlns:a16="http://schemas.microsoft.com/office/drawing/2014/main" id="{9BDB4B11-8BD7-413C-BAD8-927FE25658A6}"/>
              </a:ext>
            </a:extLst>
          </p:cNvPr>
          <p:cNvSpPr/>
          <p:nvPr userDrawn="1"/>
        </p:nvSpPr>
        <p:spPr>
          <a:xfrm flipH="1">
            <a:off x="-3" y="0"/>
            <a:ext cx="8396581"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Isosceles Triangle 4">
            <a:extLst>
              <a:ext uri="{FF2B5EF4-FFF2-40B4-BE49-F238E27FC236}">
                <a16:creationId xmlns:a16="http://schemas.microsoft.com/office/drawing/2014/main" id="{8C45DA13-2A26-44A4-96A1-7E193ED7145E}"/>
              </a:ext>
            </a:extLst>
          </p:cNvPr>
          <p:cNvSpPr/>
          <p:nvPr userDrawn="1"/>
        </p:nvSpPr>
        <p:spPr>
          <a:xfrm rot="5400000">
            <a:off x="7551343" y="1399905"/>
            <a:ext cx="1750477" cy="15090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9289362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age">
    <p:bg>
      <p:bgPr>
        <a:solidFill>
          <a:schemeClr val="bg1"/>
        </a:solidFill>
        <a:effectLst/>
      </p:bgPr>
    </p:bg>
    <p:spTree>
      <p:nvGrpSpPr>
        <p:cNvPr id="1" name=""/>
        <p:cNvGrpSpPr/>
        <p:nvPr/>
      </p:nvGrpSpPr>
      <p:grpSpPr>
        <a:xfrm>
          <a:off x="0" y="0"/>
          <a:ext cx="0" cy="0"/>
          <a:chOff x="0" y="0"/>
          <a:chExt cx="0" cy="0"/>
        </a:xfrm>
      </p:grpSpPr>
      <p:sp>
        <p:nvSpPr>
          <p:cNvPr id="4" name="Shape 45"/>
          <p:cNvSpPr txBox="1">
            <a:spLocks/>
          </p:cNvSpPr>
          <p:nvPr userDrawn="1"/>
        </p:nvSpPr>
        <p:spPr>
          <a:xfrm>
            <a:off x="23036465" y="762695"/>
            <a:ext cx="607907" cy="381001"/>
          </a:xfrm>
          <a:prstGeom prst="rect">
            <a:avLst/>
          </a:prstGeom>
          <a:ln w="3175">
            <a:miter lim="400000"/>
          </a:ln>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0" i="0" u="none" strike="noStrike" cap="all" spc="400" normalizeH="0" baseline="0">
                <a:ln>
                  <a:noFill/>
                </a:ln>
                <a:solidFill>
                  <a:srgbClr val="F4F5F7"/>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b="1" smtClean="0"/>
              <a:pPr/>
              <a:t>‹#›</a:t>
            </a:fld>
            <a:endParaRPr lang="en-GB" b="1" dirty="0"/>
          </a:p>
        </p:txBody>
      </p:sp>
      <p:sp>
        <p:nvSpPr>
          <p:cNvPr id="5" name="Shape 46"/>
          <p:cNvSpPr/>
          <p:nvPr userDrawn="1"/>
        </p:nvSpPr>
        <p:spPr>
          <a:xfrm>
            <a:off x="23077405" y="1371248"/>
            <a:ext cx="1636515" cy="1"/>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6" name="Shape 4">
            <a:hlinkClick r:id="rId2"/>
          </p:cNvPr>
          <p:cNvSpPr/>
          <p:nvPr userDrawn="1"/>
        </p:nvSpPr>
        <p:spPr>
          <a:xfrm>
            <a:off x="22309238" y="845083"/>
            <a:ext cx="271267" cy="216227"/>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sp>
        <p:nvSpPr>
          <p:cNvPr id="7" name="Shape 5">
            <a:hlinkClick r:id="rId3"/>
          </p:cNvPr>
          <p:cNvSpPr/>
          <p:nvPr userDrawn="1"/>
        </p:nvSpPr>
        <p:spPr>
          <a:xfrm>
            <a:off x="21837733" y="810683"/>
            <a:ext cx="149394"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92750" y="10803855"/>
            <a:ext cx="4047042" cy="2407991"/>
          </a:xfrm>
          <a:prstGeom prst="rect">
            <a:avLst/>
          </a:prstGeom>
        </p:spPr>
      </p:pic>
      <p:sp>
        <p:nvSpPr>
          <p:cNvPr id="10" name="TextBox 9"/>
          <p:cNvSpPr txBox="1"/>
          <p:nvPr userDrawn="1"/>
        </p:nvSpPr>
        <p:spPr>
          <a:xfrm>
            <a:off x="19366624" y="832020"/>
            <a:ext cx="2337178" cy="26161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1200" b="1" i="0" u="none" strike="noStrike" cap="none" spc="300" normalizeH="0" baseline="0" dirty="0">
                <a:ln>
                  <a:noFill/>
                </a:ln>
                <a:solidFill>
                  <a:srgbClr val="A6A7AC"/>
                </a:solidFill>
                <a:effectLst/>
                <a:uFillTx/>
                <a:latin typeface="+mn-lt"/>
                <a:ea typeface="PT Sans"/>
                <a:cs typeface="PT Sans"/>
                <a:sym typeface="PT Sans"/>
              </a:rPr>
              <a:t>WWW.NSFAS.ORG.ZA</a:t>
            </a:r>
          </a:p>
        </p:txBody>
      </p:sp>
      <p:sp>
        <p:nvSpPr>
          <p:cNvPr id="13" name="Shape 82"/>
          <p:cNvSpPr/>
          <p:nvPr userDrawn="1"/>
        </p:nvSpPr>
        <p:spPr>
          <a:xfrm flipH="1">
            <a:off x="1045064" y="-357184"/>
            <a:ext cx="1" cy="5328019"/>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14" name="Title 1"/>
          <p:cNvSpPr>
            <a:spLocks noGrp="1"/>
          </p:cNvSpPr>
          <p:nvPr>
            <p:ph type="title"/>
          </p:nvPr>
        </p:nvSpPr>
        <p:spPr>
          <a:xfrm>
            <a:off x="2105511" y="2306825"/>
            <a:ext cx="16019203" cy="1447129"/>
          </a:xfrm>
        </p:spPr>
        <p:txBody>
          <a:bodyPr/>
          <a:lstStyle>
            <a:lvl1pPr>
              <a:defRPr>
                <a:solidFill>
                  <a:schemeClr val="tx1"/>
                </a:solidFill>
              </a:defRPr>
            </a:lvl1pPr>
          </a:lstStyle>
          <a:p>
            <a:r>
              <a:rPr lang="en-US" dirty="0"/>
              <a:t>Click to edit Master title style</a:t>
            </a:r>
            <a:endParaRPr lang="en-GB" dirty="0"/>
          </a:p>
        </p:txBody>
      </p:sp>
      <p:sp>
        <p:nvSpPr>
          <p:cNvPr id="15" name="Shape 40"/>
          <p:cNvSpPr>
            <a:spLocks noGrp="1"/>
          </p:cNvSpPr>
          <p:nvPr>
            <p:ph type="body" idx="1"/>
          </p:nvPr>
        </p:nvSpPr>
        <p:spPr>
          <a:xfrm>
            <a:off x="2025301" y="4139425"/>
            <a:ext cx="12027584" cy="6341106"/>
          </a:xfrm>
          <a:prstGeom prst="rect">
            <a:avLst/>
          </a:prstGeom>
        </p:spPr>
        <p:txBody>
          <a:bodyPr>
            <a:normAutofit/>
          </a:bodyPr>
          <a:lstStyle>
            <a:lvl1pPr>
              <a:defRPr sz="32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a:defRPr sz="32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421456684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 oran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8" name="Shape 71"/>
          <p:cNvSpPr/>
          <p:nvPr userDrawn="1"/>
        </p:nvSpPr>
        <p:spPr>
          <a:xfrm>
            <a:off x="7483212" y="5869187"/>
            <a:ext cx="805299" cy="0"/>
          </a:xfrm>
          <a:prstGeom prst="line">
            <a:avLst/>
          </a:prstGeom>
          <a:ln w="50800">
            <a:solidFill>
              <a:schemeClr val="accent2"/>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9" name="Shape 72"/>
          <p:cNvSpPr/>
          <p:nvPr userDrawn="1"/>
        </p:nvSpPr>
        <p:spPr>
          <a:xfrm>
            <a:off x="10708863" y="10251662"/>
            <a:ext cx="8418381" cy="3485221"/>
          </a:xfrm>
          <a:prstGeom prst="rect">
            <a:avLst/>
          </a:prstGeom>
          <a:solidFill>
            <a:schemeClr val="accent2"/>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11" name="Shape 30"/>
          <p:cNvSpPr>
            <a:spLocks noGrp="1"/>
          </p:cNvSpPr>
          <p:nvPr>
            <p:ph type="title"/>
          </p:nvPr>
        </p:nvSpPr>
        <p:spPr>
          <a:xfrm>
            <a:off x="1534014" y="2840028"/>
            <a:ext cx="6810165" cy="2858643"/>
          </a:xfrm>
          <a:prstGeom prst="rect">
            <a:avLst/>
          </a:prstGeom>
        </p:spPr>
        <p:txBody>
          <a:bodyPr>
            <a:normAutofit/>
          </a:bodyPr>
          <a:lstStyle>
            <a:lvl1pPr algn="r">
              <a:defRPr sz="8000"/>
            </a:lvl1pPr>
          </a:lstStyle>
          <a:p>
            <a:r>
              <a:rPr dirty="0"/>
              <a:t>Title Text</a:t>
            </a:r>
          </a:p>
        </p:txBody>
      </p:sp>
      <p:sp>
        <p:nvSpPr>
          <p:cNvPr id="14" name="Shape 31"/>
          <p:cNvSpPr>
            <a:spLocks noGrp="1"/>
          </p:cNvSpPr>
          <p:nvPr>
            <p:ph type="body" idx="1"/>
          </p:nvPr>
        </p:nvSpPr>
        <p:spPr>
          <a:xfrm>
            <a:off x="10593529" y="2850903"/>
            <a:ext cx="8533715" cy="6341107"/>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hape 31"/>
          <p:cNvSpPr>
            <a:spLocks noGrp="1"/>
          </p:cNvSpPr>
          <p:nvPr>
            <p:ph type="body" idx="11" hasCustomPrompt="1"/>
          </p:nvPr>
        </p:nvSpPr>
        <p:spPr>
          <a:xfrm>
            <a:off x="1534012" y="2302321"/>
            <a:ext cx="6865181" cy="491411"/>
          </a:xfrm>
          <a:prstGeom prst="rect">
            <a:avLst/>
          </a:prstGeom>
        </p:spPr>
        <p:txBody>
          <a:bodyPr>
            <a:noAutofit/>
          </a:bodyPr>
          <a:lstStyle>
            <a:lvl1pPr algn="r">
              <a:defRPr sz="1800" spc="301"/>
            </a:lvl1pPr>
            <a:lvl2pPr>
              <a:defRPr sz="1800" spc="301"/>
            </a:lvl2pPr>
            <a:lvl3pPr>
              <a:defRPr sz="1800" spc="301"/>
            </a:lvl3pPr>
            <a:lvl4pPr>
              <a:defRPr sz="1800" spc="301"/>
            </a:lvl4pPr>
            <a:lvl5pPr>
              <a:defRPr sz="1800" spc="301"/>
            </a:lvl5pPr>
          </a:lstStyle>
          <a:p>
            <a:r>
              <a:rPr lang="en-GB" dirty="0"/>
              <a:t>SECTION TITLE</a:t>
            </a:r>
          </a:p>
        </p:txBody>
      </p:sp>
    </p:spTree>
    <p:extLst>
      <p:ext uri="{BB962C8B-B14F-4D97-AF65-F5344CB8AC3E}">
        <p14:creationId xmlns:p14="http://schemas.microsoft.com/office/powerpoint/2010/main" val="2686741353"/>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 orange with picture">
    <p:spTree>
      <p:nvGrpSpPr>
        <p:cNvPr id="1" name=""/>
        <p:cNvGrpSpPr/>
        <p:nvPr/>
      </p:nvGrpSpPr>
      <p:grpSpPr>
        <a:xfrm>
          <a:off x="0" y="0"/>
          <a:ext cx="0" cy="0"/>
          <a:chOff x="0" y="0"/>
          <a:chExt cx="0" cy="0"/>
        </a:xfrm>
      </p:grpSpPr>
      <p:sp>
        <p:nvSpPr>
          <p:cNvPr id="4" name="Shape 78"/>
          <p:cNvSpPr/>
          <p:nvPr userDrawn="1"/>
        </p:nvSpPr>
        <p:spPr>
          <a:xfrm>
            <a:off x="10708863" y="-67064"/>
            <a:ext cx="8418381" cy="13799328"/>
          </a:xfrm>
          <a:prstGeom prst="rect">
            <a:avLst/>
          </a:prstGeom>
          <a:solidFill>
            <a:schemeClr val="accent1">
              <a:alpha val="70000"/>
            </a:schemeClr>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5" name="Shape 74"/>
          <p:cNvSpPr/>
          <p:nvPr userDrawn="1"/>
        </p:nvSpPr>
        <p:spPr>
          <a:xfrm>
            <a:off x="10708863" y="-74315"/>
            <a:ext cx="8418381" cy="13799328"/>
          </a:xfrm>
          <a:prstGeom prst="rect">
            <a:avLst/>
          </a:prstGeom>
          <a:solidFill>
            <a:schemeClr val="accent2"/>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7" name="Shape 76"/>
          <p:cNvSpPr txBox="1">
            <a:spLocks/>
          </p:cNvSpPr>
          <p:nvPr userDrawn="1"/>
        </p:nvSpPr>
        <p:spPr>
          <a:xfrm>
            <a:off x="23163468" y="762697"/>
            <a:ext cx="607907" cy="384723"/>
          </a:xfrm>
          <a:prstGeom prst="rect">
            <a:avLst/>
          </a:prstGeom>
          <a:ln w="3175">
            <a:miter lim="400000"/>
          </a:ln>
          <a:extLst>
            <a:ext uri="{C572A759-6A51-4108-AA02-DFA0A04FC94B}">
              <ma14:wrappingTextBoxFlag xmlns="" xmlns:ma14="http://schemas.microsoft.com/office/mac/drawingml/2011/main" val="1"/>
            </a:ext>
          </a:extLst>
        </p:spPr>
        <p:txBody>
          <a:bodyPr lIns="38101" tIns="38101" rIns="38101" bIns="3810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1" i="0" u="none" strike="noStrike" cap="all" spc="400" normalizeH="0" baseline="0">
                <a:ln>
                  <a:noFill/>
                </a:ln>
                <a:solidFill>
                  <a:schemeClr val="bg1">
                    <a:lumMod val="60000"/>
                    <a:lumOff val="40000"/>
                  </a:schemeClr>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z="2000" smtClean="0"/>
              <a:pPr/>
              <a:t>‹#›</a:t>
            </a:fld>
            <a:endParaRPr lang="en-GB" sz="2000"/>
          </a:p>
        </p:txBody>
      </p:sp>
      <p:sp>
        <p:nvSpPr>
          <p:cNvPr id="9" name="Shape 79"/>
          <p:cNvSpPr/>
          <p:nvPr userDrawn="1"/>
        </p:nvSpPr>
        <p:spPr>
          <a:xfrm flipH="1">
            <a:off x="1045064" y="12403712"/>
            <a:ext cx="0" cy="2620763"/>
          </a:xfrm>
          <a:prstGeom prst="line">
            <a:avLst/>
          </a:prstGeom>
          <a:ln w="50800">
            <a:solidFill>
              <a:schemeClr val="accent2"/>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10" name="Picture Placeholder 2"/>
          <p:cNvSpPr>
            <a:spLocks noGrp="1"/>
          </p:cNvSpPr>
          <p:nvPr>
            <p:ph type="pic" sz="quarter" idx="10"/>
          </p:nvPr>
        </p:nvSpPr>
        <p:spPr>
          <a:xfrm>
            <a:off x="13658851" y="3200436"/>
            <a:ext cx="9572624" cy="6825309"/>
          </a:xfrm>
        </p:spPr>
        <p:txBody>
          <a:bodyPr/>
          <a:lstStyle/>
          <a:p>
            <a:endParaRPr lang="en-US"/>
          </a:p>
        </p:txBody>
      </p:sp>
      <p:sp>
        <p:nvSpPr>
          <p:cNvPr id="11" name="Shape 31"/>
          <p:cNvSpPr>
            <a:spLocks noGrp="1"/>
          </p:cNvSpPr>
          <p:nvPr>
            <p:ph type="body" idx="1"/>
          </p:nvPr>
        </p:nvSpPr>
        <p:spPr>
          <a:xfrm>
            <a:off x="2249624" y="3200437"/>
            <a:ext cx="6453504" cy="8572464"/>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812635521"/>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 yellow">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8" name="Shape 71"/>
          <p:cNvSpPr/>
          <p:nvPr userDrawn="1"/>
        </p:nvSpPr>
        <p:spPr>
          <a:xfrm>
            <a:off x="7483212" y="5869187"/>
            <a:ext cx="805299" cy="0"/>
          </a:xfrm>
          <a:prstGeom prst="line">
            <a:avLst/>
          </a:prstGeom>
          <a:ln w="50800">
            <a:solidFill>
              <a:schemeClr val="accent2"/>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9" name="Shape 72"/>
          <p:cNvSpPr/>
          <p:nvPr userDrawn="1"/>
        </p:nvSpPr>
        <p:spPr>
          <a:xfrm>
            <a:off x="10708863" y="10251662"/>
            <a:ext cx="8418381" cy="3485221"/>
          </a:xfrm>
          <a:prstGeom prst="rect">
            <a:avLst/>
          </a:prstGeom>
          <a:solidFill>
            <a:schemeClr val="accent1"/>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11" name="Shape 30"/>
          <p:cNvSpPr>
            <a:spLocks noGrp="1"/>
          </p:cNvSpPr>
          <p:nvPr>
            <p:ph type="title"/>
          </p:nvPr>
        </p:nvSpPr>
        <p:spPr>
          <a:xfrm>
            <a:off x="1534014" y="2840028"/>
            <a:ext cx="6810165" cy="2858643"/>
          </a:xfrm>
          <a:prstGeom prst="rect">
            <a:avLst/>
          </a:prstGeom>
        </p:spPr>
        <p:txBody>
          <a:bodyPr>
            <a:normAutofit/>
          </a:bodyPr>
          <a:lstStyle>
            <a:lvl1pPr algn="r">
              <a:defRPr sz="8000"/>
            </a:lvl1pPr>
          </a:lstStyle>
          <a:p>
            <a:r>
              <a:rPr dirty="0"/>
              <a:t>Title Text</a:t>
            </a:r>
          </a:p>
        </p:txBody>
      </p:sp>
      <p:sp>
        <p:nvSpPr>
          <p:cNvPr id="14" name="Shape 31"/>
          <p:cNvSpPr>
            <a:spLocks noGrp="1"/>
          </p:cNvSpPr>
          <p:nvPr>
            <p:ph type="body" idx="1"/>
          </p:nvPr>
        </p:nvSpPr>
        <p:spPr>
          <a:xfrm>
            <a:off x="10593529" y="2850903"/>
            <a:ext cx="8533715" cy="6341107"/>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Shape 31"/>
          <p:cNvSpPr>
            <a:spLocks noGrp="1"/>
          </p:cNvSpPr>
          <p:nvPr>
            <p:ph type="body" idx="11" hasCustomPrompt="1"/>
          </p:nvPr>
        </p:nvSpPr>
        <p:spPr>
          <a:xfrm>
            <a:off x="1534012" y="2302321"/>
            <a:ext cx="6865181" cy="491411"/>
          </a:xfrm>
          <a:prstGeom prst="rect">
            <a:avLst/>
          </a:prstGeom>
        </p:spPr>
        <p:txBody>
          <a:bodyPr>
            <a:noAutofit/>
          </a:bodyPr>
          <a:lstStyle>
            <a:lvl1pPr algn="r">
              <a:defRPr sz="1800" spc="301"/>
            </a:lvl1pPr>
            <a:lvl2pPr>
              <a:defRPr sz="1800" spc="301"/>
            </a:lvl2pPr>
            <a:lvl3pPr>
              <a:defRPr sz="1800" spc="301"/>
            </a:lvl3pPr>
            <a:lvl4pPr>
              <a:defRPr sz="1800" spc="301"/>
            </a:lvl4pPr>
            <a:lvl5pPr>
              <a:defRPr sz="1800" spc="301"/>
            </a:lvl5pPr>
          </a:lstStyle>
          <a:p>
            <a:r>
              <a:rPr lang="en-GB" dirty="0"/>
              <a:t>SECTION TITLE</a:t>
            </a:r>
          </a:p>
        </p:txBody>
      </p:sp>
    </p:spTree>
    <p:extLst>
      <p:ext uri="{BB962C8B-B14F-4D97-AF65-F5344CB8AC3E}">
        <p14:creationId xmlns:p14="http://schemas.microsoft.com/office/powerpoint/2010/main" val="181079183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 yellow with picture">
    <p:spTree>
      <p:nvGrpSpPr>
        <p:cNvPr id="1" name=""/>
        <p:cNvGrpSpPr/>
        <p:nvPr/>
      </p:nvGrpSpPr>
      <p:grpSpPr>
        <a:xfrm>
          <a:off x="0" y="0"/>
          <a:ext cx="0" cy="0"/>
          <a:chOff x="0" y="0"/>
          <a:chExt cx="0" cy="0"/>
        </a:xfrm>
      </p:grpSpPr>
      <p:sp>
        <p:nvSpPr>
          <p:cNvPr id="4" name="Shape 78"/>
          <p:cNvSpPr/>
          <p:nvPr userDrawn="1"/>
        </p:nvSpPr>
        <p:spPr>
          <a:xfrm>
            <a:off x="10708863" y="-67064"/>
            <a:ext cx="8418381" cy="13799328"/>
          </a:xfrm>
          <a:prstGeom prst="rect">
            <a:avLst/>
          </a:prstGeom>
          <a:solidFill>
            <a:schemeClr val="accent1">
              <a:alpha val="70000"/>
            </a:schemeClr>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5" name="Shape 74"/>
          <p:cNvSpPr/>
          <p:nvPr userDrawn="1"/>
        </p:nvSpPr>
        <p:spPr>
          <a:xfrm>
            <a:off x="10708863" y="-74315"/>
            <a:ext cx="8418381" cy="13799328"/>
          </a:xfrm>
          <a:prstGeom prst="rect">
            <a:avLst/>
          </a:prstGeom>
          <a:solidFill>
            <a:schemeClr val="accent1"/>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7" name="Shape 76"/>
          <p:cNvSpPr txBox="1">
            <a:spLocks/>
          </p:cNvSpPr>
          <p:nvPr userDrawn="1"/>
        </p:nvSpPr>
        <p:spPr>
          <a:xfrm>
            <a:off x="23163468" y="762697"/>
            <a:ext cx="607907" cy="384723"/>
          </a:xfrm>
          <a:prstGeom prst="rect">
            <a:avLst/>
          </a:prstGeom>
          <a:ln w="3175">
            <a:miter lim="400000"/>
          </a:ln>
          <a:extLst>
            <a:ext uri="{C572A759-6A51-4108-AA02-DFA0A04FC94B}">
              <ma14:wrappingTextBoxFlag xmlns="" xmlns:ma14="http://schemas.microsoft.com/office/mac/drawingml/2011/main" val="1"/>
            </a:ext>
          </a:extLst>
        </p:spPr>
        <p:txBody>
          <a:bodyPr lIns="38101" tIns="38101" rIns="38101" bIns="3810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1" i="0" u="none" strike="noStrike" cap="all" spc="400" normalizeH="0" baseline="0">
                <a:ln>
                  <a:noFill/>
                </a:ln>
                <a:solidFill>
                  <a:schemeClr val="bg1">
                    <a:lumMod val="60000"/>
                    <a:lumOff val="40000"/>
                  </a:schemeClr>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z="2000" smtClean="0"/>
              <a:pPr/>
              <a:t>‹#›</a:t>
            </a:fld>
            <a:endParaRPr lang="en-GB" sz="2000"/>
          </a:p>
        </p:txBody>
      </p:sp>
      <p:sp>
        <p:nvSpPr>
          <p:cNvPr id="9" name="Shape 79"/>
          <p:cNvSpPr/>
          <p:nvPr userDrawn="1"/>
        </p:nvSpPr>
        <p:spPr>
          <a:xfrm flipH="1">
            <a:off x="1045064" y="12403712"/>
            <a:ext cx="0" cy="2620763"/>
          </a:xfrm>
          <a:prstGeom prst="line">
            <a:avLst/>
          </a:prstGeom>
          <a:ln w="50800">
            <a:solidFill>
              <a:schemeClr val="accent2"/>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10" name="Picture Placeholder 2"/>
          <p:cNvSpPr>
            <a:spLocks noGrp="1"/>
          </p:cNvSpPr>
          <p:nvPr>
            <p:ph type="pic" sz="quarter" idx="10"/>
          </p:nvPr>
        </p:nvSpPr>
        <p:spPr>
          <a:xfrm>
            <a:off x="13658851" y="3200436"/>
            <a:ext cx="9572624" cy="6825309"/>
          </a:xfrm>
        </p:spPr>
        <p:txBody>
          <a:bodyPr/>
          <a:lstStyle/>
          <a:p>
            <a:endParaRPr lang="en-US"/>
          </a:p>
        </p:txBody>
      </p:sp>
      <p:sp>
        <p:nvSpPr>
          <p:cNvPr id="11" name="Shape 31"/>
          <p:cNvSpPr>
            <a:spLocks noGrp="1"/>
          </p:cNvSpPr>
          <p:nvPr>
            <p:ph type="body" idx="1"/>
          </p:nvPr>
        </p:nvSpPr>
        <p:spPr>
          <a:xfrm>
            <a:off x="2249624" y="3200437"/>
            <a:ext cx="6453504" cy="8572464"/>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1463410290"/>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 r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8" name="Shape 71"/>
          <p:cNvSpPr/>
          <p:nvPr userDrawn="1"/>
        </p:nvSpPr>
        <p:spPr>
          <a:xfrm>
            <a:off x="7483212" y="5869187"/>
            <a:ext cx="805299" cy="0"/>
          </a:xfrm>
          <a:prstGeom prst="line">
            <a:avLst/>
          </a:prstGeom>
          <a:ln w="50800">
            <a:solidFill>
              <a:schemeClr val="accent2"/>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9" name="Shape 72"/>
          <p:cNvSpPr/>
          <p:nvPr userDrawn="1"/>
        </p:nvSpPr>
        <p:spPr>
          <a:xfrm>
            <a:off x="10708863" y="10251662"/>
            <a:ext cx="8418381" cy="3485221"/>
          </a:xfrm>
          <a:prstGeom prst="rect">
            <a:avLst/>
          </a:prstGeom>
          <a:solidFill>
            <a:schemeClr val="accent3"/>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11" name="Shape 30"/>
          <p:cNvSpPr>
            <a:spLocks noGrp="1"/>
          </p:cNvSpPr>
          <p:nvPr>
            <p:ph type="title"/>
          </p:nvPr>
        </p:nvSpPr>
        <p:spPr>
          <a:xfrm>
            <a:off x="1534014" y="2840028"/>
            <a:ext cx="6810165" cy="2858643"/>
          </a:xfrm>
          <a:prstGeom prst="rect">
            <a:avLst/>
          </a:prstGeom>
        </p:spPr>
        <p:txBody>
          <a:bodyPr>
            <a:normAutofit/>
          </a:bodyPr>
          <a:lstStyle>
            <a:lvl1pPr algn="r">
              <a:defRPr sz="8000"/>
            </a:lvl1pPr>
          </a:lstStyle>
          <a:p>
            <a:r>
              <a:rPr dirty="0"/>
              <a:t>Title Text</a:t>
            </a:r>
          </a:p>
        </p:txBody>
      </p:sp>
      <p:sp>
        <p:nvSpPr>
          <p:cNvPr id="14" name="Shape 31"/>
          <p:cNvSpPr>
            <a:spLocks noGrp="1"/>
          </p:cNvSpPr>
          <p:nvPr>
            <p:ph type="body" idx="1"/>
          </p:nvPr>
        </p:nvSpPr>
        <p:spPr>
          <a:xfrm>
            <a:off x="10593529" y="2850903"/>
            <a:ext cx="8533715" cy="6341107"/>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Shape 31"/>
          <p:cNvSpPr>
            <a:spLocks noGrp="1"/>
          </p:cNvSpPr>
          <p:nvPr>
            <p:ph type="body" idx="11" hasCustomPrompt="1"/>
          </p:nvPr>
        </p:nvSpPr>
        <p:spPr>
          <a:xfrm>
            <a:off x="1534012" y="2302321"/>
            <a:ext cx="6865181" cy="491411"/>
          </a:xfrm>
          <a:prstGeom prst="rect">
            <a:avLst/>
          </a:prstGeom>
        </p:spPr>
        <p:txBody>
          <a:bodyPr>
            <a:noAutofit/>
          </a:bodyPr>
          <a:lstStyle>
            <a:lvl1pPr algn="r">
              <a:defRPr sz="1800" spc="301"/>
            </a:lvl1pPr>
            <a:lvl2pPr>
              <a:defRPr sz="1800" spc="301"/>
            </a:lvl2pPr>
            <a:lvl3pPr>
              <a:defRPr sz="1800" spc="301"/>
            </a:lvl3pPr>
            <a:lvl4pPr>
              <a:defRPr sz="1800" spc="301"/>
            </a:lvl4pPr>
            <a:lvl5pPr>
              <a:defRPr sz="1800" spc="301"/>
            </a:lvl5pPr>
          </a:lstStyle>
          <a:p>
            <a:r>
              <a:rPr lang="en-GB" dirty="0"/>
              <a:t>SECTION TITLE</a:t>
            </a:r>
          </a:p>
        </p:txBody>
      </p:sp>
    </p:spTree>
    <p:extLst>
      <p:ext uri="{BB962C8B-B14F-4D97-AF65-F5344CB8AC3E}">
        <p14:creationId xmlns:p14="http://schemas.microsoft.com/office/powerpoint/2010/main" val="253668768"/>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 red with picture">
    <p:spTree>
      <p:nvGrpSpPr>
        <p:cNvPr id="1" name=""/>
        <p:cNvGrpSpPr/>
        <p:nvPr/>
      </p:nvGrpSpPr>
      <p:grpSpPr>
        <a:xfrm>
          <a:off x="0" y="0"/>
          <a:ext cx="0" cy="0"/>
          <a:chOff x="0" y="0"/>
          <a:chExt cx="0" cy="0"/>
        </a:xfrm>
      </p:grpSpPr>
      <p:sp>
        <p:nvSpPr>
          <p:cNvPr id="4" name="Shape 78"/>
          <p:cNvSpPr/>
          <p:nvPr userDrawn="1"/>
        </p:nvSpPr>
        <p:spPr>
          <a:xfrm>
            <a:off x="10708863" y="-67064"/>
            <a:ext cx="8418381" cy="13799328"/>
          </a:xfrm>
          <a:prstGeom prst="rect">
            <a:avLst/>
          </a:prstGeom>
          <a:solidFill>
            <a:schemeClr val="accent1">
              <a:alpha val="70000"/>
            </a:schemeClr>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5" name="Shape 74"/>
          <p:cNvSpPr/>
          <p:nvPr userDrawn="1"/>
        </p:nvSpPr>
        <p:spPr>
          <a:xfrm>
            <a:off x="10708863" y="-74315"/>
            <a:ext cx="8418381" cy="13799328"/>
          </a:xfrm>
          <a:prstGeom prst="rect">
            <a:avLst/>
          </a:prstGeom>
          <a:solidFill>
            <a:schemeClr val="accent3"/>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7" name="Shape 76"/>
          <p:cNvSpPr txBox="1">
            <a:spLocks/>
          </p:cNvSpPr>
          <p:nvPr userDrawn="1"/>
        </p:nvSpPr>
        <p:spPr>
          <a:xfrm>
            <a:off x="23163468" y="762697"/>
            <a:ext cx="607907" cy="384723"/>
          </a:xfrm>
          <a:prstGeom prst="rect">
            <a:avLst/>
          </a:prstGeom>
          <a:ln w="3175">
            <a:miter lim="400000"/>
          </a:ln>
          <a:extLst>
            <a:ext uri="{C572A759-6A51-4108-AA02-DFA0A04FC94B}">
              <ma14:wrappingTextBoxFlag xmlns="" xmlns:ma14="http://schemas.microsoft.com/office/mac/drawingml/2011/main" val="1"/>
            </a:ext>
          </a:extLst>
        </p:spPr>
        <p:txBody>
          <a:bodyPr lIns="38101" tIns="38101" rIns="38101" bIns="3810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1" i="0" u="none" strike="noStrike" cap="all" spc="400" normalizeH="0" baseline="0">
                <a:ln>
                  <a:noFill/>
                </a:ln>
                <a:solidFill>
                  <a:schemeClr val="bg1">
                    <a:lumMod val="60000"/>
                    <a:lumOff val="40000"/>
                  </a:schemeClr>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z="2000" smtClean="0"/>
              <a:pPr/>
              <a:t>‹#›</a:t>
            </a:fld>
            <a:endParaRPr lang="en-GB" sz="2000"/>
          </a:p>
        </p:txBody>
      </p:sp>
      <p:sp>
        <p:nvSpPr>
          <p:cNvPr id="9" name="Shape 79"/>
          <p:cNvSpPr/>
          <p:nvPr userDrawn="1"/>
        </p:nvSpPr>
        <p:spPr>
          <a:xfrm flipH="1">
            <a:off x="1045064" y="12403712"/>
            <a:ext cx="0" cy="2620763"/>
          </a:xfrm>
          <a:prstGeom prst="line">
            <a:avLst/>
          </a:prstGeom>
          <a:ln w="50800">
            <a:solidFill>
              <a:schemeClr val="accent2"/>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10" name="Picture Placeholder 2"/>
          <p:cNvSpPr>
            <a:spLocks noGrp="1"/>
          </p:cNvSpPr>
          <p:nvPr>
            <p:ph type="pic" sz="quarter" idx="10"/>
          </p:nvPr>
        </p:nvSpPr>
        <p:spPr>
          <a:xfrm>
            <a:off x="13658851" y="3200436"/>
            <a:ext cx="9572624" cy="6825309"/>
          </a:xfrm>
        </p:spPr>
        <p:txBody>
          <a:bodyPr/>
          <a:lstStyle/>
          <a:p>
            <a:endParaRPr lang="en-US"/>
          </a:p>
        </p:txBody>
      </p:sp>
      <p:sp>
        <p:nvSpPr>
          <p:cNvPr id="11" name="Shape 31"/>
          <p:cNvSpPr>
            <a:spLocks noGrp="1"/>
          </p:cNvSpPr>
          <p:nvPr>
            <p:ph type="body" idx="1"/>
          </p:nvPr>
        </p:nvSpPr>
        <p:spPr>
          <a:xfrm>
            <a:off x="2249624" y="3200437"/>
            <a:ext cx="6453504" cy="8572464"/>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2687911024"/>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Break - with image">
    <p:spTree>
      <p:nvGrpSpPr>
        <p:cNvPr id="1" name=""/>
        <p:cNvGrpSpPr/>
        <p:nvPr/>
      </p:nvGrpSpPr>
      <p:grpSpPr>
        <a:xfrm>
          <a:off x="0" y="0"/>
          <a:ext cx="0" cy="0"/>
          <a:chOff x="0" y="0"/>
          <a:chExt cx="0" cy="0"/>
        </a:xfrm>
      </p:grpSpPr>
      <p:sp>
        <p:nvSpPr>
          <p:cNvPr id="2" name="Title 1"/>
          <p:cNvSpPr>
            <a:spLocks noGrp="1"/>
          </p:cNvSpPr>
          <p:nvPr>
            <p:ph type="title"/>
          </p:nvPr>
        </p:nvSpPr>
        <p:spPr>
          <a:xfrm>
            <a:off x="2121840" y="2825360"/>
            <a:ext cx="16482720" cy="1322096"/>
          </a:xfrm>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6" name="Shape 106"/>
          <p:cNvSpPr/>
          <p:nvPr userDrawn="1"/>
        </p:nvSpPr>
        <p:spPr>
          <a:xfrm>
            <a:off x="2143791" y="4421141"/>
            <a:ext cx="805299" cy="0"/>
          </a:xfrm>
          <a:prstGeom prst="line">
            <a:avLst/>
          </a:prstGeom>
          <a:ln w="50800">
            <a:solidFill>
              <a:srgbClr val="F56C2E"/>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8" name="Shape 114"/>
          <p:cNvSpPr/>
          <p:nvPr userDrawn="1"/>
        </p:nvSpPr>
        <p:spPr>
          <a:xfrm>
            <a:off x="18620031" y="7182934"/>
            <a:ext cx="1128840" cy="1122373"/>
          </a:xfrm>
          <a:custGeom>
            <a:avLst/>
            <a:gdLst/>
            <a:ahLst/>
            <a:cxnLst>
              <a:cxn ang="0">
                <a:pos x="wd2" y="hd2"/>
              </a:cxn>
              <a:cxn ang="5400000">
                <a:pos x="wd2" y="hd2"/>
              </a:cxn>
              <a:cxn ang="10800000">
                <a:pos x="wd2" y="hd2"/>
              </a:cxn>
              <a:cxn ang="16200000">
                <a:pos x="wd2" y="hd2"/>
              </a:cxn>
            </a:cxnLst>
            <a:rect l="0" t="0" r="r" b="b"/>
            <a:pathLst>
              <a:path w="21600" h="21600" extrusionOk="0">
                <a:moveTo>
                  <a:pt x="11919" y="5393"/>
                </a:moveTo>
                <a:lnTo>
                  <a:pt x="9877" y="5393"/>
                </a:lnTo>
                <a:lnTo>
                  <a:pt x="9877" y="9769"/>
                </a:lnTo>
                <a:lnTo>
                  <a:pt x="5540" y="9769"/>
                </a:lnTo>
                <a:lnTo>
                  <a:pt x="5540" y="11831"/>
                </a:lnTo>
                <a:lnTo>
                  <a:pt x="9877" y="11831"/>
                </a:lnTo>
                <a:lnTo>
                  <a:pt x="9877" y="16207"/>
                </a:lnTo>
                <a:lnTo>
                  <a:pt x="11919" y="16207"/>
                </a:lnTo>
                <a:lnTo>
                  <a:pt x="11919" y="11831"/>
                </a:lnTo>
                <a:lnTo>
                  <a:pt x="16256" y="11831"/>
                </a:lnTo>
                <a:lnTo>
                  <a:pt x="16256" y="9769"/>
                </a:lnTo>
                <a:lnTo>
                  <a:pt x="11919" y="9769"/>
                </a:lnTo>
                <a:lnTo>
                  <a:pt x="11919" y="5393"/>
                </a:lnTo>
                <a:close/>
                <a:moveTo>
                  <a:pt x="10912" y="0"/>
                </a:moveTo>
                <a:cubicBezTo>
                  <a:pt x="4924" y="0"/>
                  <a:pt x="0" y="4772"/>
                  <a:pt x="0" y="10814"/>
                </a:cubicBezTo>
                <a:cubicBezTo>
                  <a:pt x="0" y="16828"/>
                  <a:pt x="4924" y="21600"/>
                  <a:pt x="10912" y="21600"/>
                </a:cubicBezTo>
                <a:cubicBezTo>
                  <a:pt x="16872" y="21600"/>
                  <a:pt x="21600" y="16828"/>
                  <a:pt x="21600" y="10814"/>
                </a:cubicBezTo>
                <a:cubicBezTo>
                  <a:pt x="21600" y="4772"/>
                  <a:pt x="16872" y="0"/>
                  <a:pt x="10912" y="0"/>
                </a:cubicBezTo>
                <a:close/>
                <a:moveTo>
                  <a:pt x="10912" y="19511"/>
                </a:moveTo>
                <a:cubicBezTo>
                  <a:pt x="6183" y="19511"/>
                  <a:pt x="2266" y="15586"/>
                  <a:pt x="2266" y="10814"/>
                </a:cubicBezTo>
                <a:cubicBezTo>
                  <a:pt x="2266" y="6014"/>
                  <a:pt x="6183" y="2089"/>
                  <a:pt x="10912" y="2089"/>
                </a:cubicBezTo>
                <a:cubicBezTo>
                  <a:pt x="15640" y="2089"/>
                  <a:pt x="19558" y="6014"/>
                  <a:pt x="19558" y="10814"/>
                </a:cubicBezTo>
                <a:cubicBezTo>
                  <a:pt x="19558" y="15586"/>
                  <a:pt x="15640" y="19511"/>
                  <a:pt x="10912" y="19511"/>
                </a:cubicBezTo>
                <a:close/>
              </a:path>
            </a:pathLst>
          </a:custGeom>
          <a:solidFill>
            <a:srgbClr val="F4F5F7"/>
          </a:solidFill>
          <a:ln w="3175">
            <a:miter lim="400000"/>
          </a:ln>
        </p:spPr>
        <p:txBody>
          <a:bodyPr lIns="45720" rIns="45720" anchor="ctr"/>
          <a:lstStyle/>
          <a:p>
            <a:pPr algn="l" defTabSz="914411">
              <a:defRPr sz="1800">
                <a:solidFill>
                  <a:srgbClr val="000000"/>
                </a:solidFill>
                <a:latin typeface="Roboto Regular"/>
                <a:ea typeface="Roboto Regular"/>
                <a:cs typeface="Roboto Regular"/>
                <a:sym typeface="Roboto Regular"/>
              </a:defRPr>
            </a:pPr>
            <a:endParaRPr sz="1800"/>
          </a:p>
        </p:txBody>
      </p:sp>
      <p:sp>
        <p:nvSpPr>
          <p:cNvPr id="12" name="Picture Placeholder 2"/>
          <p:cNvSpPr>
            <a:spLocks noGrp="1"/>
          </p:cNvSpPr>
          <p:nvPr>
            <p:ph type="pic" sz="quarter" idx="11"/>
          </p:nvPr>
        </p:nvSpPr>
        <p:spPr>
          <a:xfrm>
            <a:off x="2109140" y="4829178"/>
            <a:ext cx="22274861" cy="5660077"/>
          </a:xfrm>
        </p:spPr>
        <p:txBody>
          <a:bodyPr/>
          <a:lstStyle/>
          <a:p>
            <a:endParaRPr lang="en-US"/>
          </a:p>
        </p:txBody>
      </p:sp>
      <p:sp>
        <p:nvSpPr>
          <p:cNvPr id="13" name="Shape 31"/>
          <p:cNvSpPr>
            <a:spLocks noGrp="1"/>
          </p:cNvSpPr>
          <p:nvPr>
            <p:ph type="body" idx="1"/>
          </p:nvPr>
        </p:nvSpPr>
        <p:spPr>
          <a:xfrm>
            <a:off x="2109140" y="10760567"/>
            <a:ext cx="14937891" cy="2155336"/>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6" name="Shape 31"/>
          <p:cNvSpPr>
            <a:spLocks noGrp="1"/>
          </p:cNvSpPr>
          <p:nvPr>
            <p:ph type="body" idx="12" hasCustomPrompt="1"/>
          </p:nvPr>
        </p:nvSpPr>
        <p:spPr>
          <a:xfrm>
            <a:off x="2109140" y="2333951"/>
            <a:ext cx="6865181" cy="491411"/>
          </a:xfrm>
          <a:prstGeom prst="rect">
            <a:avLst/>
          </a:prstGeom>
        </p:spPr>
        <p:txBody>
          <a:bodyPr>
            <a:noAutofit/>
          </a:bodyPr>
          <a:lstStyle>
            <a:lvl1pPr algn="l">
              <a:defRPr sz="1800" spc="301"/>
            </a:lvl1pPr>
            <a:lvl2pPr>
              <a:defRPr sz="1800" spc="301"/>
            </a:lvl2pPr>
            <a:lvl3pPr>
              <a:defRPr sz="1800" spc="301"/>
            </a:lvl3pPr>
            <a:lvl4pPr>
              <a:defRPr sz="1800" spc="301"/>
            </a:lvl4pPr>
            <a:lvl5pPr>
              <a:defRPr sz="1800" spc="301"/>
            </a:lvl5pPr>
          </a:lstStyle>
          <a:p>
            <a:r>
              <a:rPr lang="en-GB" dirty="0"/>
              <a:t>SECTION TITLE</a:t>
            </a:r>
          </a:p>
        </p:txBody>
      </p:sp>
    </p:spTree>
    <p:extLst>
      <p:ext uri="{BB962C8B-B14F-4D97-AF65-F5344CB8AC3E}">
        <p14:creationId xmlns:p14="http://schemas.microsoft.com/office/powerpoint/2010/main" val="1298261948"/>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ighlight boxes">
    <p:spTree>
      <p:nvGrpSpPr>
        <p:cNvPr id="1" name=""/>
        <p:cNvGrpSpPr/>
        <p:nvPr/>
      </p:nvGrpSpPr>
      <p:grpSpPr>
        <a:xfrm>
          <a:off x="0" y="0"/>
          <a:ext cx="0" cy="0"/>
          <a:chOff x="0" y="0"/>
          <a:chExt cx="0" cy="0"/>
        </a:xfrm>
      </p:grpSpPr>
      <p:sp>
        <p:nvSpPr>
          <p:cNvPr id="2" name="Title 1"/>
          <p:cNvSpPr>
            <a:spLocks noGrp="1"/>
          </p:cNvSpPr>
          <p:nvPr>
            <p:ph type="title"/>
          </p:nvPr>
        </p:nvSpPr>
        <p:spPr>
          <a:xfrm>
            <a:off x="3718864" y="1872695"/>
            <a:ext cx="16482720" cy="1088419"/>
          </a:xfrm>
        </p:spPr>
        <p:txBody>
          <a:bodyPr/>
          <a:lstStyle>
            <a:lvl1pPr algn="ctr">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5" name="Shape 279"/>
          <p:cNvSpPr>
            <a:spLocks noChangeArrowheads="1"/>
          </p:cNvSpPr>
          <p:nvPr userDrawn="1"/>
        </p:nvSpPr>
        <p:spPr bwMode="auto">
          <a:xfrm>
            <a:off x="1949451" y="3986215"/>
            <a:ext cx="4784725" cy="6959693"/>
          </a:xfrm>
          <a:prstGeom prst="roundRect">
            <a:avLst>
              <a:gd name="adj" fmla="val 1815"/>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endParaRPr lang="en-US" altLang="en-US" sz="3200" baseline="0">
              <a:solidFill>
                <a:srgbClr val="FFFFFF"/>
              </a:solidFill>
              <a:latin typeface="Helvetica Light" charset="0"/>
              <a:sym typeface="Helvetica Light" charset="0"/>
            </a:endParaRPr>
          </a:p>
        </p:txBody>
      </p:sp>
      <p:sp>
        <p:nvSpPr>
          <p:cNvPr id="8" name="Shape 285"/>
          <p:cNvSpPr>
            <a:spLocks noChangeArrowheads="1"/>
          </p:cNvSpPr>
          <p:nvPr userDrawn="1"/>
        </p:nvSpPr>
        <p:spPr bwMode="auto">
          <a:xfrm>
            <a:off x="7175502" y="3986215"/>
            <a:ext cx="4784725" cy="6959693"/>
          </a:xfrm>
          <a:prstGeom prst="roundRect">
            <a:avLst>
              <a:gd name="adj" fmla="val 1815"/>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endParaRPr lang="en-US" altLang="en-US" sz="3200" baseline="0">
              <a:solidFill>
                <a:srgbClr val="FFFFFF"/>
              </a:solidFill>
              <a:latin typeface="Helvetica Light" charset="0"/>
              <a:sym typeface="Helvetica Light" charset="0"/>
            </a:endParaRPr>
          </a:p>
        </p:txBody>
      </p:sp>
      <p:sp>
        <p:nvSpPr>
          <p:cNvPr id="9" name="Shape 291"/>
          <p:cNvSpPr>
            <a:spLocks noChangeArrowheads="1"/>
          </p:cNvSpPr>
          <p:nvPr userDrawn="1"/>
        </p:nvSpPr>
        <p:spPr bwMode="auto">
          <a:xfrm>
            <a:off x="12401550" y="3986215"/>
            <a:ext cx="4784725" cy="6959693"/>
          </a:xfrm>
          <a:prstGeom prst="roundRect">
            <a:avLst>
              <a:gd name="adj" fmla="val 1815"/>
            </a:avLst>
          </a:prstGeom>
          <a:solidFill>
            <a:schemeClr val="accent3"/>
          </a:solidFill>
          <a:ln>
            <a:noFill/>
          </a:ln>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defRPr/>
            </a:pPr>
            <a:endParaRPr lang="en-US" altLang="en-US" sz="3200" baseline="0">
              <a:solidFill>
                <a:srgbClr val="FFFFFF"/>
              </a:solidFill>
              <a:latin typeface="Helvetica Light" charset="0"/>
              <a:sym typeface="Helvetica Light" charset="0"/>
            </a:endParaRPr>
          </a:p>
        </p:txBody>
      </p:sp>
      <p:sp>
        <p:nvSpPr>
          <p:cNvPr id="10" name="Shape 297"/>
          <p:cNvSpPr>
            <a:spLocks noChangeArrowheads="1"/>
          </p:cNvSpPr>
          <p:nvPr userDrawn="1"/>
        </p:nvSpPr>
        <p:spPr bwMode="auto">
          <a:xfrm>
            <a:off x="17627600" y="3986215"/>
            <a:ext cx="4784725" cy="6959693"/>
          </a:xfrm>
          <a:prstGeom prst="roundRect">
            <a:avLst>
              <a:gd name="adj" fmla="val 1815"/>
            </a:avLst>
          </a:prstGeom>
          <a:solidFill>
            <a:schemeClr val="accent5"/>
          </a:solidFill>
          <a:ln>
            <a:noFill/>
          </a:ln>
        </p:spPr>
        <p:txBody>
          <a:bodyPr lIns="50800" tIns="50800" rIns="50800" bIns="50800" anchor="ctr"/>
          <a:lstStyle>
            <a:lvl1pPr>
              <a:defRPr sz="2300" baseline="52000">
                <a:solidFill>
                  <a:srgbClr val="848484"/>
                </a:solidFill>
                <a:latin typeface="Arial" pitchFamily="34" charset="0"/>
                <a:cs typeface="Arial" pitchFamily="34" charset="0"/>
                <a:sym typeface="Arial" pitchFamily="34" charset="0"/>
              </a:defRPr>
            </a:lvl1pPr>
            <a:lvl2pPr marL="742950" indent="-285750">
              <a:defRPr sz="2300" baseline="52000">
                <a:solidFill>
                  <a:srgbClr val="848484"/>
                </a:solidFill>
                <a:latin typeface="Arial" pitchFamily="34" charset="0"/>
                <a:cs typeface="Arial" pitchFamily="34" charset="0"/>
                <a:sym typeface="Arial" pitchFamily="34" charset="0"/>
              </a:defRPr>
            </a:lvl2pPr>
            <a:lvl3pPr marL="1143000" indent="-228600">
              <a:defRPr sz="2300" baseline="52000">
                <a:solidFill>
                  <a:srgbClr val="848484"/>
                </a:solidFill>
                <a:latin typeface="Arial" pitchFamily="34" charset="0"/>
                <a:cs typeface="Arial" pitchFamily="34" charset="0"/>
                <a:sym typeface="Arial" pitchFamily="34" charset="0"/>
              </a:defRPr>
            </a:lvl3pPr>
            <a:lvl4pPr marL="1600200" indent="-228600">
              <a:defRPr sz="2300" baseline="52000">
                <a:solidFill>
                  <a:srgbClr val="848484"/>
                </a:solidFill>
                <a:latin typeface="Arial" pitchFamily="34" charset="0"/>
                <a:cs typeface="Arial" pitchFamily="34" charset="0"/>
                <a:sym typeface="Arial" pitchFamily="34" charset="0"/>
              </a:defRPr>
            </a:lvl4pPr>
            <a:lvl5pPr marL="2057400" indent="-228600">
              <a:defRPr sz="2300" baseline="52000">
                <a:solidFill>
                  <a:srgbClr val="848484"/>
                </a:solidFill>
                <a:latin typeface="Arial" pitchFamily="34" charset="0"/>
                <a:cs typeface="Arial" pitchFamily="34" charset="0"/>
                <a:sym typeface="Arial" pitchFamily="34" charset="0"/>
              </a:defRPr>
            </a:lvl5pPr>
            <a:lvl6pPr marL="25146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6pPr>
            <a:lvl7pPr marL="29718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7pPr>
            <a:lvl8pPr marL="34290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8pPr>
            <a:lvl9pPr marL="3886200" indent="-228600" defTabSz="825500" eaLnBrk="0" fontAlgn="base" hangingPunct="0">
              <a:spcBef>
                <a:spcPct val="0"/>
              </a:spcBef>
              <a:spcAft>
                <a:spcPct val="0"/>
              </a:spcAft>
              <a:defRPr sz="2300" baseline="52000">
                <a:solidFill>
                  <a:srgbClr val="848484"/>
                </a:solidFill>
                <a:latin typeface="Arial" pitchFamily="34" charset="0"/>
                <a:cs typeface="Arial" pitchFamily="34" charset="0"/>
                <a:sym typeface="Arial" pitchFamily="34" charset="0"/>
              </a:defRPr>
            </a:lvl9pPr>
          </a:lstStyle>
          <a:p>
            <a:pPr algn="ctr" eaLnBrk="1">
              <a:defRPr/>
            </a:pPr>
            <a:endParaRPr lang="en-US" altLang="en-US" sz="3200" baseline="0">
              <a:solidFill>
                <a:srgbClr val="FFFFFF"/>
              </a:solidFill>
              <a:latin typeface="Helvetica Light" charset="0"/>
              <a:sym typeface="Helvetica Light" charset="0"/>
            </a:endParaRPr>
          </a:p>
        </p:txBody>
      </p:sp>
      <p:sp>
        <p:nvSpPr>
          <p:cNvPr id="23" name="Shape 31"/>
          <p:cNvSpPr>
            <a:spLocks noGrp="1"/>
          </p:cNvSpPr>
          <p:nvPr>
            <p:ph type="body" idx="1"/>
          </p:nvPr>
        </p:nvSpPr>
        <p:spPr>
          <a:xfrm>
            <a:off x="2148828" y="7502655"/>
            <a:ext cx="4168744" cy="2557757"/>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4" name="Shape 31"/>
          <p:cNvSpPr>
            <a:spLocks noGrp="1"/>
          </p:cNvSpPr>
          <p:nvPr>
            <p:ph type="body" idx="11"/>
          </p:nvPr>
        </p:nvSpPr>
        <p:spPr>
          <a:xfrm>
            <a:off x="7482697" y="7502655"/>
            <a:ext cx="4168744" cy="2557757"/>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 name="Shape 31"/>
          <p:cNvSpPr>
            <a:spLocks noGrp="1"/>
          </p:cNvSpPr>
          <p:nvPr>
            <p:ph type="body" idx="12"/>
          </p:nvPr>
        </p:nvSpPr>
        <p:spPr>
          <a:xfrm>
            <a:off x="12672236" y="7466060"/>
            <a:ext cx="4168744" cy="2557757"/>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6" name="Shape 31"/>
          <p:cNvSpPr>
            <a:spLocks noGrp="1"/>
          </p:cNvSpPr>
          <p:nvPr>
            <p:ph type="body" idx="13"/>
          </p:nvPr>
        </p:nvSpPr>
        <p:spPr>
          <a:xfrm>
            <a:off x="17935591" y="7463015"/>
            <a:ext cx="4168744" cy="2557757"/>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7" name="Shape 31"/>
          <p:cNvSpPr>
            <a:spLocks noGrp="1"/>
          </p:cNvSpPr>
          <p:nvPr>
            <p:ph type="body" idx="14" hasCustomPrompt="1"/>
          </p:nvPr>
        </p:nvSpPr>
        <p:spPr>
          <a:xfrm>
            <a:off x="8702255" y="3135076"/>
            <a:ext cx="6865181" cy="491411"/>
          </a:xfrm>
          <a:prstGeom prst="rect">
            <a:avLst/>
          </a:prstGeom>
        </p:spPr>
        <p:txBody>
          <a:bodyPr>
            <a:noAutofit/>
          </a:bodyPr>
          <a:lstStyle>
            <a:lvl1pPr algn="ctr">
              <a:defRPr sz="2400" b="1" spc="0">
                <a:solidFill>
                  <a:schemeClr val="accent1"/>
                </a:solidFill>
              </a:defRPr>
            </a:lvl1pPr>
            <a:lvl2pPr>
              <a:defRPr sz="1800" spc="301"/>
            </a:lvl2pPr>
            <a:lvl3pPr>
              <a:defRPr sz="1800" spc="301"/>
            </a:lvl3pPr>
            <a:lvl4pPr>
              <a:defRPr sz="1800" spc="301"/>
            </a:lvl4pPr>
            <a:lvl5pPr>
              <a:defRPr sz="1800" spc="301"/>
            </a:lvl5pPr>
          </a:lstStyle>
          <a:p>
            <a:r>
              <a:rPr lang="en-GB" dirty="0"/>
              <a:t>SECTION TITLE</a:t>
            </a:r>
          </a:p>
        </p:txBody>
      </p:sp>
      <p:sp>
        <p:nvSpPr>
          <p:cNvPr id="28" name="Shape 31"/>
          <p:cNvSpPr>
            <a:spLocks noGrp="1"/>
          </p:cNvSpPr>
          <p:nvPr>
            <p:ph type="body" idx="15" hasCustomPrompt="1"/>
          </p:nvPr>
        </p:nvSpPr>
        <p:spPr>
          <a:xfrm>
            <a:off x="2148825" y="5393863"/>
            <a:ext cx="4284632" cy="1292365"/>
          </a:xfrm>
          <a:prstGeom prst="rect">
            <a:avLst/>
          </a:prstGeom>
        </p:spPr>
        <p:txBody>
          <a:bodyPr>
            <a:noAutofit/>
          </a:bodyPr>
          <a:lstStyle>
            <a:lvl1pPr algn="ctr">
              <a:defRPr sz="3600" b="0" spc="0">
                <a:solidFill>
                  <a:schemeClr val="tx1"/>
                </a:solidFill>
              </a:defRPr>
            </a:lvl1pPr>
            <a:lvl2pPr>
              <a:defRPr sz="1800" spc="301"/>
            </a:lvl2pPr>
            <a:lvl3pPr>
              <a:defRPr sz="1800" spc="301"/>
            </a:lvl3pPr>
            <a:lvl4pPr>
              <a:defRPr sz="1800" spc="301"/>
            </a:lvl4pPr>
            <a:lvl5pPr>
              <a:defRPr sz="1800" spc="301"/>
            </a:lvl5pPr>
          </a:lstStyle>
          <a:p>
            <a:r>
              <a:rPr lang="en-GB" dirty="0"/>
              <a:t>SECTION TITLE</a:t>
            </a:r>
          </a:p>
        </p:txBody>
      </p:sp>
      <p:sp>
        <p:nvSpPr>
          <p:cNvPr id="29" name="Shape 31"/>
          <p:cNvSpPr>
            <a:spLocks noGrp="1"/>
          </p:cNvSpPr>
          <p:nvPr>
            <p:ph type="body" idx="16" hasCustomPrompt="1"/>
          </p:nvPr>
        </p:nvSpPr>
        <p:spPr>
          <a:xfrm>
            <a:off x="7399471" y="5393863"/>
            <a:ext cx="4284632" cy="1292365"/>
          </a:xfrm>
          <a:prstGeom prst="rect">
            <a:avLst/>
          </a:prstGeom>
        </p:spPr>
        <p:txBody>
          <a:bodyPr>
            <a:noAutofit/>
          </a:bodyPr>
          <a:lstStyle>
            <a:lvl1pPr algn="ctr">
              <a:defRPr sz="3600" b="0" spc="0">
                <a:solidFill>
                  <a:schemeClr val="tx1"/>
                </a:solidFill>
              </a:defRPr>
            </a:lvl1pPr>
            <a:lvl2pPr>
              <a:defRPr sz="1800" spc="301"/>
            </a:lvl2pPr>
            <a:lvl3pPr>
              <a:defRPr sz="1800" spc="301"/>
            </a:lvl3pPr>
            <a:lvl4pPr>
              <a:defRPr sz="1800" spc="301"/>
            </a:lvl4pPr>
            <a:lvl5pPr>
              <a:defRPr sz="1800" spc="301"/>
            </a:lvl5pPr>
          </a:lstStyle>
          <a:p>
            <a:r>
              <a:rPr lang="en-GB" dirty="0"/>
              <a:t>SECTION TITLE</a:t>
            </a:r>
          </a:p>
        </p:txBody>
      </p:sp>
      <p:sp>
        <p:nvSpPr>
          <p:cNvPr id="30" name="Shape 31"/>
          <p:cNvSpPr>
            <a:spLocks noGrp="1"/>
          </p:cNvSpPr>
          <p:nvPr>
            <p:ph type="body" idx="17" hasCustomPrompt="1"/>
          </p:nvPr>
        </p:nvSpPr>
        <p:spPr>
          <a:xfrm>
            <a:off x="12651599" y="5388410"/>
            <a:ext cx="4284632" cy="1292365"/>
          </a:xfrm>
          <a:prstGeom prst="rect">
            <a:avLst/>
          </a:prstGeom>
        </p:spPr>
        <p:txBody>
          <a:bodyPr>
            <a:noAutofit/>
          </a:bodyPr>
          <a:lstStyle>
            <a:lvl1pPr algn="ctr">
              <a:defRPr sz="3600" b="0" spc="0">
                <a:solidFill>
                  <a:schemeClr val="tx1"/>
                </a:solidFill>
              </a:defRPr>
            </a:lvl1pPr>
            <a:lvl2pPr>
              <a:defRPr sz="1800" spc="301"/>
            </a:lvl2pPr>
            <a:lvl3pPr>
              <a:defRPr sz="1800" spc="301"/>
            </a:lvl3pPr>
            <a:lvl4pPr>
              <a:defRPr sz="1800" spc="301"/>
            </a:lvl4pPr>
            <a:lvl5pPr>
              <a:defRPr sz="1800" spc="301"/>
            </a:lvl5pPr>
          </a:lstStyle>
          <a:p>
            <a:r>
              <a:rPr lang="en-GB" dirty="0"/>
              <a:t>SECTION TITLE</a:t>
            </a:r>
          </a:p>
        </p:txBody>
      </p:sp>
      <p:sp>
        <p:nvSpPr>
          <p:cNvPr id="31" name="Shape 31"/>
          <p:cNvSpPr>
            <a:spLocks noGrp="1"/>
          </p:cNvSpPr>
          <p:nvPr>
            <p:ph type="body" idx="18" hasCustomPrompt="1"/>
          </p:nvPr>
        </p:nvSpPr>
        <p:spPr>
          <a:xfrm>
            <a:off x="17877647" y="5388410"/>
            <a:ext cx="4284632" cy="1292365"/>
          </a:xfrm>
          <a:prstGeom prst="rect">
            <a:avLst/>
          </a:prstGeom>
        </p:spPr>
        <p:txBody>
          <a:bodyPr>
            <a:noAutofit/>
          </a:bodyPr>
          <a:lstStyle>
            <a:lvl1pPr algn="ctr">
              <a:defRPr sz="3600" b="0" spc="0">
                <a:solidFill>
                  <a:schemeClr val="tx1"/>
                </a:solidFill>
              </a:defRPr>
            </a:lvl1pPr>
            <a:lvl2pPr>
              <a:defRPr sz="1800" spc="301"/>
            </a:lvl2pPr>
            <a:lvl3pPr>
              <a:defRPr sz="1800" spc="301"/>
            </a:lvl3pPr>
            <a:lvl4pPr>
              <a:defRPr sz="1800" spc="301"/>
            </a:lvl4pPr>
            <a:lvl5pPr>
              <a:defRPr sz="1800" spc="301"/>
            </a:lvl5pPr>
          </a:lstStyle>
          <a:p>
            <a:r>
              <a:rPr lang="en-GB" dirty="0"/>
              <a:t>SECTION TITLE</a:t>
            </a:r>
          </a:p>
        </p:txBody>
      </p:sp>
    </p:spTree>
    <p:extLst>
      <p:ext uri="{BB962C8B-B14F-4D97-AF65-F5344CB8AC3E}">
        <p14:creationId xmlns:p14="http://schemas.microsoft.com/office/powerpoint/2010/main" val="1789234520"/>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23" name="Shape 31"/>
          <p:cNvSpPr>
            <a:spLocks noGrp="1"/>
          </p:cNvSpPr>
          <p:nvPr>
            <p:ph type="body" idx="1"/>
          </p:nvPr>
        </p:nvSpPr>
        <p:spPr>
          <a:xfrm>
            <a:off x="2148828" y="7502655"/>
            <a:ext cx="4168744" cy="2557757"/>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4" name="Shape 31"/>
          <p:cNvSpPr>
            <a:spLocks noGrp="1"/>
          </p:cNvSpPr>
          <p:nvPr>
            <p:ph type="body" idx="11"/>
          </p:nvPr>
        </p:nvSpPr>
        <p:spPr>
          <a:xfrm>
            <a:off x="7482697" y="7502655"/>
            <a:ext cx="4168744" cy="2557757"/>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 name="Shape 31"/>
          <p:cNvSpPr>
            <a:spLocks noGrp="1"/>
          </p:cNvSpPr>
          <p:nvPr>
            <p:ph type="body" idx="12"/>
          </p:nvPr>
        </p:nvSpPr>
        <p:spPr>
          <a:xfrm>
            <a:off x="12672236" y="7466060"/>
            <a:ext cx="4168744" cy="2557757"/>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6" name="Shape 31"/>
          <p:cNvSpPr>
            <a:spLocks noGrp="1"/>
          </p:cNvSpPr>
          <p:nvPr>
            <p:ph type="body" idx="13"/>
          </p:nvPr>
        </p:nvSpPr>
        <p:spPr>
          <a:xfrm>
            <a:off x="17935591" y="7463015"/>
            <a:ext cx="4168744" cy="2557757"/>
          </a:xfrm>
          <a:prstGeom prst="rect">
            <a:avLst/>
          </a:prstGeom>
        </p:spPr>
        <p:txBody>
          <a:bodyPr/>
          <a:lstStyle>
            <a:lvl1pPr algn="l">
              <a:defRPr>
                <a:solidFill>
                  <a:schemeClr val="bg2"/>
                </a:solidFill>
              </a:defRPr>
            </a:lvl1pPr>
            <a:lvl2pPr algn="l">
              <a:defRPr>
                <a:solidFill>
                  <a:schemeClr val="bg2"/>
                </a:solidFill>
              </a:defRPr>
            </a:lvl2pPr>
            <a:lvl3pPr algn="l">
              <a:defRPr>
                <a:solidFill>
                  <a:schemeClr val="bg2"/>
                </a:solidFill>
              </a:defRPr>
            </a:lvl3pPr>
            <a:lvl4pPr algn="l">
              <a:defRPr>
                <a:solidFill>
                  <a:schemeClr val="bg2"/>
                </a:solidFill>
              </a:defRPr>
            </a:lvl4pPr>
            <a:lvl5pPr algn="l">
              <a:defRPr>
                <a:solidFill>
                  <a:schemeClr val="bg2"/>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8" name="Shape 31"/>
          <p:cNvSpPr>
            <a:spLocks noGrp="1"/>
          </p:cNvSpPr>
          <p:nvPr>
            <p:ph type="body" idx="15" hasCustomPrompt="1"/>
          </p:nvPr>
        </p:nvSpPr>
        <p:spPr>
          <a:xfrm>
            <a:off x="2114932" y="6203285"/>
            <a:ext cx="4284632" cy="818000"/>
          </a:xfrm>
          <a:prstGeom prst="rect">
            <a:avLst/>
          </a:prstGeom>
        </p:spPr>
        <p:txBody>
          <a:bodyPr>
            <a:noAutofit/>
          </a:bodyPr>
          <a:lstStyle>
            <a:lvl1pPr algn="ctr">
              <a:defRPr sz="3600" b="1" spc="0">
                <a:solidFill>
                  <a:schemeClr val="bg1"/>
                </a:solidFill>
              </a:defRPr>
            </a:lvl1pPr>
            <a:lvl2pPr>
              <a:defRPr sz="1800" spc="301"/>
            </a:lvl2pPr>
            <a:lvl3pPr>
              <a:defRPr sz="1800" spc="301"/>
            </a:lvl3pPr>
            <a:lvl4pPr>
              <a:defRPr sz="1800" spc="301"/>
            </a:lvl4pPr>
            <a:lvl5pPr>
              <a:defRPr sz="1800" spc="301"/>
            </a:lvl5pPr>
          </a:lstStyle>
          <a:p>
            <a:r>
              <a:rPr lang="en-GB" dirty="0"/>
              <a:t>Section title</a:t>
            </a:r>
          </a:p>
        </p:txBody>
      </p:sp>
      <p:sp>
        <p:nvSpPr>
          <p:cNvPr id="33" name="Shape 196"/>
          <p:cNvSpPr/>
          <p:nvPr/>
        </p:nvSpPr>
        <p:spPr>
          <a:xfrm>
            <a:off x="2860048" y="2767677"/>
            <a:ext cx="2827056" cy="2827056"/>
          </a:xfrm>
          <a:prstGeom prst="ellipse">
            <a:avLst/>
          </a:prstGeom>
          <a:solidFill>
            <a:schemeClr val="accent1"/>
          </a:solidFill>
          <a:ln w="3175" cap="flat">
            <a:noFill/>
            <a:miter lim="400000"/>
          </a:ln>
          <a:effectLst/>
        </p:spPr>
        <p:txBody>
          <a:bodyPr wrap="square" lIns="38101" tIns="38101" rIns="38101" bIns="38101" numCol="1" anchor="ctr">
            <a:noAutofit/>
          </a:bodyPr>
          <a:lstStyle/>
          <a:p>
            <a:pPr algn="ctr">
              <a:defRPr sz="3000">
                <a:solidFill>
                  <a:srgbClr val="FFFFFF"/>
                </a:solidFill>
                <a:latin typeface="Helvetica Light"/>
                <a:ea typeface="Helvetica Light"/>
                <a:cs typeface="Helvetica Light"/>
                <a:sym typeface="Helvetica Light"/>
              </a:defRPr>
            </a:pPr>
            <a:endParaRPr sz="3000">
              <a:latin typeface="+mn-lt"/>
            </a:endParaRPr>
          </a:p>
        </p:txBody>
      </p:sp>
      <p:sp>
        <p:nvSpPr>
          <p:cNvPr id="36" name="Shape 204"/>
          <p:cNvSpPr/>
          <p:nvPr userDrawn="1"/>
        </p:nvSpPr>
        <p:spPr>
          <a:xfrm>
            <a:off x="18696896" y="2767675"/>
            <a:ext cx="2827056" cy="2827056"/>
          </a:xfrm>
          <a:prstGeom prst="ellipse">
            <a:avLst/>
          </a:prstGeom>
          <a:solidFill>
            <a:schemeClr val="bg2"/>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37" name="Shape 211"/>
          <p:cNvSpPr/>
          <p:nvPr userDrawn="1"/>
        </p:nvSpPr>
        <p:spPr>
          <a:xfrm>
            <a:off x="8138997" y="2767675"/>
            <a:ext cx="2827056" cy="2827056"/>
          </a:xfrm>
          <a:prstGeom prst="ellipse">
            <a:avLst/>
          </a:prstGeom>
          <a:solidFill>
            <a:schemeClr val="accent2"/>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38" name="Shape 218"/>
          <p:cNvSpPr/>
          <p:nvPr userDrawn="1"/>
        </p:nvSpPr>
        <p:spPr>
          <a:xfrm>
            <a:off x="13417947" y="2767675"/>
            <a:ext cx="2827056" cy="2827056"/>
          </a:xfrm>
          <a:prstGeom prst="ellipse">
            <a:avLst/>
          </a:prstGeom>
          <a:solidFill>
            <a:schemeClr val="accent3"/>
          </a:solidFill>
          <a:ln w="3175">
            <a:miter lim="400000"/>
          </a:ln>
        </p:spPr>
        <p:txBody>
          <a:bodyPr lIns="38101" tIns="38101" rIns="38101" bIns="38101" anchor="ctr"/>
          <a:lstStyle/>
          <a:p>
            <a:pPr algn="ctr">
              <a:defRPr sz="3000">
                <a:solidFill>
                  <a:srgbClr val="FFFFFF"/>
                </a:solidFill>
                <a:latin typeface="Helvetica Light"/>
                <a:ea typeface="Helvetica Light"/>
                <a:cs typeface="Helvetica Light"/>
                <a:sym typeface="Helvetica Light"/>
              </a:defRPr>
            </a:pPr>
            <a:endParaRPr sz="3000"/>
          </a:p>
        </p:txBody>
      </p:sp>
      <p:sp>
        <p:nvSpPr>
          <p:cNvPr id="46" name="Shape 31"/>
          <p:cNvSpPr>
            <a:spLocks noGrp="1"/>
          </p:cNvSpPr>
          <p:nvPr>
            <p:ph type="body" idx="16" hasCustomPrompt="1"/>
          </p:nvPr>
        </p:nvSpPr>
        <p:spPr>
          <a:xfrm>
            <a:off x="7329953" y="6203285"/>
            <a:ext cx="4284632" cy="818000"/>
          </a:xfrm>
          <a:prstGeom prst="rect">
            <a:avLst/>
          </a:prstGeom>
        </p:spPr>
        <p:txBody>
          <a:bodyPr>
            <a:noAutofit/>
          </a:bodyPr>
          <a:lstStyle>
            <a:lvl1pPr algn="ctr">
              <a:defRPr sz="3600" b="1" spc="0">
                <a:solidFill>
                  <a:schemeClr val="bg1"/>
                </a:solidFill>
              </a:defRPr>
            </a:lvl1pPr>
            <a:lvl2pPr>
              <a:defRPr sz="1800" spc="301"/>
            </a:lvl2pPr>
            <a:lvl3pPr>
              <a:defRPr sz="1800" spc="301"/>
            </a:lvl3pPr>
            <a:lvl4pPr>
              <a:defRPr sz="1800" spc="301"/>
            </a:lvl4pPr>
            <a:lvl5pPr>
              <a:defRPr sz="1800" spc="301"/>
            </a:lvl5pPr>
          </a:lstStyle>
          <a:p>
            <a:r>
              <a:rPr lang="en-GB" dirty="0"/>
              <a:t>Section title</a:t>
            </a:r>
          </a:p>
        </p:txBody>
      </p:sp>
      <p:sp>
        <p:nvSpPr>
          <p:cNvPr id="47" name="Shape 31"/>
          <p:cNvSpPr>
            <a:spLocks noGrp="1"/>
          </p:cNvSpPr>
          <p:nvPr>
            <p:ph type="body" idx="17" hasCustomPrompt="1"/>
          </p:nvPr>
        </p:nvSpPr>
        <p:spPr>
          <a:xfrm>
            <a:off x="12556348" y="6203285"/>
            <a:ext cx="4284632" cy="818000"/>
          </a:xfrm>
          <a:prstGeom prst="rect">
            <a:avLst/>
          </a:prstGeom>
        </p:spPr>
        <p:txBody>
          <a:bodyPr>
            <a:noAutofit/>
          </a:bodyPr>
          <a:lstStyle>
            <a:lvl1pPr algn="ctr">
              <a:defRPr sz="3600" b="1" spc="0">
                <a:solidFill>
                  <a:schemeClr val="bg1"/>
                </a:solidFill>
              </a:defRPr>
            </a:lvl1pPr>
            <a:lvl2pPr>
              <a:defRPr sz="1800" spc="301"/>
            </a:lvl2pPr>
            <a:lvl3pPr>
              <a:defRPr sz="1800" spc="301"/>
            </a:lvl3pPr>
            <a:lvl4pPr>
              <a:defRPr sz="1800" spc="301"/>
            </a:lvl4pPr>
            <a:lvl5pPr>
              <a:defRPr sz="1800" spc="301"/>
            </a:lvl5pPr>
          </a:lstStyle>
          <a:p>
            <a:r>
              <a:rPr lang="en-GB" dirty="0"/>
              <a:t>Section title</a:t>
            </a:r>
          </a:p>
        </p:txBody>
      </p:sp>
      <p:sp>
        <p:nvSpPr>
          <p:cNvPr id="48" name="Shape 31"/>
          <p:cNvSpPr>
            <a:spLocks noGrp="1"/>
          </p:cNvSpPr>
          <p:nvPr>
            <p:ph type="body" idx="18" hasCustomPrompt="1"/>
          </p:nvPr>
        </p:nvSpPr>
        <p:spPr>
          <a:xfrm>
            <a:off x="17819705" y="6190829"/>
            <a:ext cx="4284632" cy="818000"/>
          </a:xfrm>
          <a:prstGeom prst="rect">
            <a:avLst/>
          </a:prstGeom>
        </p:spPr>
        <p:txBody>
          <a:bodyPr>
            <a:noAutofit/>
          </a:bodyPr>
          <a:lstStyle>
            <a:lvl1pPr algn="ctr">
              <a:defRPr sz="3600" b="1" spc="0">
                <a:solidFill>
                  <a:schemeClr val="bg1"/>
                </a:solidFill>
              </a:defRPr>
            </a:lvl1pPr>
            <a:lvl2pPr>
              <a:defRPr sz="1800" spc="301"/>
            </a:lvl2pPr>
            <a:lvl3pPr>
              <a:defRPr sz="1800" spc="301"/>
            </a:lvl3pPr>
            <a:lvl4pPr>
              <a:defRPr sz="1800" spc="301"/>
            </a:lvl4pPr>
            <a:lvl5pPr>
              <a:defRPr sz="1800" spc="301"/>
            </a:lvl5pPr>
          </a:lstStyle>
          <a:p>
            <a:r>
              <a:rPr lang="en-GB" dirty="0"/>
              <a:t>Section title</a:t>
            </a:r>
          </a:p>
        </p:txBody>
      </p:sp>
      <p:sp>
        <p:nvSpPr>
          <p:cNvPr id="49" name="Picture Placeholder 2"/>
          <p:cNvSpPr>
            <a:spLocks noGrp="1"/>
          </p:cNvSpPr>
          <p:nvPr>
            <p:ph type="pic" sz="quarter" idx="19"/>
          </p:nvPr>
        </p:nvSpPr>
        <p:spPr>
          <a:xfrm>
            <a:off x="3390815" y="3578623"/>
            <a:ext cx="1671048" cy="1368456"/>
          </a:xfrm>
        </p:spPr>
        <p:txBody>
          <a:bodyPr/>
          <a:lstStyle>
            <a:lvl1pPr algn="ctr">
              <a:defRPr/>
            </a:lvl1pPr>
          </a:lstStyle>
          <a:p>
            <a:endParaRPr lang="en-US" dirty="0"/>
          </a:p>
        </p:txBody>
      </p:sp>
      <p:sp>
        <p:nvSpPr>
          <p:cNvPr id="50" name="Picture Placeholder 2"/>
          <p:cNvSpPr>
            <a:spLocks noGrp="1"/>
          </p:cNvSpPr>
          <p:nvPr>
            <p:ph type="pic" sz="quarter" idx="20"/>
          </p:nvPr>
        </p:nvSpPr>
        <p:spPr>
          <a:xfrm>
            <a:off x="8717001" y="3496977"/>
            <a:ext cx="1671048" cy="1368456"/>
          </a:xfrm>
        </p:spPr>
        <p:txBody>
          <a:bodyPr/>
          <a:lstStyle>
            <a:lvl1pPr algn="ctr">
              <a:defRPr/>
            </a:lvl1pPr>
          </a:lstStyle>
          <a:p>
            <a:endParaRPr lang="en-US" dirty="0"/>
          </a:p>
        </p:txBody>
      </p:sp>
      <p:sp>
        <p:nvSpPr>
          <p:cNvPr id="51" name="Picture Placeholder 2"/>
          <p:cNvSpPr>
            <a:spLocks noGrp="1"/>
          </p:cNvSpPr>
          <p:nvPr>
            <p:ph type="pic" sz="quarter" idx="21"/>
          </p:nvPr>
        </p:nvSpPr>
        <p:spPr>
          <a:xfrm>
            <a:off x="13995951" y="3578623"/>
            <a:ext cx="1671048" cy="1368456"/>
          </a:xfrm>
        </p:spPr>
        <p:txBody>
          <a:bodyPr/>
          <a:lstStyle>
            <a:lvl1pPr algn="ctr">
              <a:defRPr/>
            </a:lvl1pPr>
          </a:lstStyle>
          <a:p>
            <a:endParaRPr lang="en-US" dirty="0"/>
          </a:p>
        </p:txBody>
      </p:sp>
      <p:sp>
        <p:nvSpPr>
          <p:cNvPr id="52" name="Picture Placeholder 2"/>
          <p:cNvSpPr>
            <a:spLocks noGrp="1"/>
          </p:cNvSpPr>
          <p:nvPr>
            <p:ph type="pic" sz="quarter" idx="22"/>
          </p:nvPr>
        </p:nvSpPr>
        <p:spPr>
          <a:xfrm>
            <a:off x="19274903" y="3496977"/>
            <a:ext cx="1671048" cy="1368456"/>
          </a:xfrm>
        </p:spPr>
        <p:txBody>
          <a:bodyPr/>
          <a:lstStyle>
            <a:lvl1pPr algn="ctr">
              <a:defRPr/>
            </a:lvl1pPr>
          </a:lstStyle>
          <a:p>
            <a:endParaRPr lang="en-US" dirty="0"/>
          </a:p>
        </p:txBody>
      </p:sp>
    </p:spTree>
    <p:extLst>
      <p:ext uri="{BB962C8B-B14F-4D97-AF65-F5344CB8AC3E}">
        <p14:creationId xmlns:p14="http://schemas.microsoft.com/office/powerpoint/2010/main" val="329319094"/>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hoto dark bg">
    <p:bg>
      <p:bgPr>
        <a:solidFill>
          <a:schemeClr val="bg1"/>
        </a:solidFill>
        <a:effectLst/>
      </p:bgPr>
    </p:bg>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t>‹#›</a:t>
            </a:fld>
            <a:endParaRPr/>
          </a:p>
        </p:txBody>
      </p:sp>
      <p:sp>
        <p:nvSpPr>
          <p:cNvPr id="46" name="Shape 46"/>
          <p:cNvSpPr/>
          <p:nvPr/>
        </p:nvSpPr>
        <p:spPr>
          <a:xfrm>
            <a:off x="23077407" y="1371248"/>
            <a:ext cx="1636515" cy="0"/>
          </a:xfrm>
          <a:prstGeom prst="line">
            <a:avLst/>
          </a:prstGeom>
          <a:ln w="50800">
            <a:solidFill>
              <a:srgbClr val="F56C2E"/>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3" name="Picture Placeholder 2"/>
          <p:cNvSpPr>
            <a:spLocks noGrp="1"/>
          </p:cNvSpPr>
          <p:nvPr>
            <p:ph type="pic" sz="quarter" idx="10"/>
          </p:nvPr>
        </p:nvSpPr>
        <p:spPr>
          <a:xfrm>
            <a:off x="4125595" y="3881755"/>
            <a:ext cx="2641600" cy="2641600"/>
          </a:xfrm>
        </p:spPr>
        <p:txBody>
          <a:bodyPr/>
          <a:lstStyle/>
          <a:p>
            <a:endParaRPr lang="en-US"/>
          </a:p>
        </p:txBody>
      </p:sp>
      <p:sp>
        <p:nvSpPr>
          <p:cNvPr id="12" name="Picture Placeholder 2"/>
          <p:cNvSpPr>
            <a:spLocks noGrp="1"/>
          </p:cNvSpPr>
          <p:nvPr>
            <p:ph type="pic" sz="quarter" idx="11"/>
          </p:nvPr>
        </p:nvSpPr>
        <p:spPr>
          <a:xfrm>
            <a:off x="7529195" y="3881755"/>
            <a:ext cx="2641600" cy="2641600"/>
          </a:xfrm>
        </p:spPr>
        <p:txBody>
          <a:bodyPr/>
          <a:lstStyle/>
          <a:p>
            <a:endParaRPr lang="en-US"/>
          </a:p>
        </p:txBody>
      </p:sp>
      <p:sp>
        <p:nvSpPr>
          <p:cNvPr id="13" name="Picture Placeholder 2"/>
          <p:cNvSpPr>
            <a:spLocks noGrp="1"/>
          </p:cNvSpPr>
          <p:nvPr>
            <p:ph type="pic" sz="quarter" idx="12"/>
          </p:nvPr>
        </p:nvSpPr>
        <p:spPr>
          <a:xfrm>
            <a:off x="10932795" y="3881755"/>
            <a:ext cx="2641600" cy="2641600"/>
          </a:xfrm>
        </p:spPr>
        <p:txBody>
          <a:bodyPr/>
          <a:lstStyle/>
          <a:p>
            <a:endParaRPr lang="en-US"/>
          </a:p>
        </p:txBody>
      </p:sp>
      <p:sp>
        <p:nvSpPr>
          <p:cNvPr id="14" name="Picture Placeholder 2"/>
          <p:cNvSpPr>
            <a:spLocks noGrp="1"/>
          </p:cNvSpPr>
          <p:nvPr>
            <p:ph type="pic" sz="quarter" idx="13"/>
          </p:nvPr>
        </p:nvSpPr>
        <p:spPr>
          <a:xfrm>
            <a:off x="14336395" y="3881755"/>
            <a:ext cx="2641600" cy="2641600"/>
          </a:xfrm>
        </p:spPr>
        <p:txBody>
          <a:bodyPr/>
          <a:lstStyle/>
          <a:p>
            <a:endParaRPr lang="en-US"/>
          </a:p>
        </p:txBody>
      </p:sp>
      <p:sp>
        <p:nvSpPr>
          <p:cNvPr id="15" name="Picture Placeholder 2"/>
          <p:cNvSpPr>
            <a:spLocks noGrp="1"/>
          </p:cNvSpPr>
          <p:nvPr>
            <p:ph type="pic" sz="quarter" idx="14"/>
          </p:nvPr>
        </p:nvSpPr>
        <p:spPr>
          <a:xfrm>
            <a:off x="17739995" y="3881755"/>
            <a:ext cx="2641600" cy="2641600"/>
          </a:xfrm>
        </p:spPr>
        <p:txBody>
          <a:bodyPr/>
          <a:lstStyle/>
          <a:p>
            <a:endParaRPr lang="en-US"/>
          </a:p>
        </p:txBody>
      </p:sp>
      <p:sp>
        <p:nvSpPr>
          <p:cNvPr id="16" name="Picture Placeholder 2"/>
          <p:cNvSpPr>
            <a:spLocks noGrp="1"/>
          </p:cNvSpPr>
          <p:nvPr>
            <p:ph type="pic" sz="quarter" idx="15"/>
          </p:nvPr>
        </p:nvSpPr>
        <p:spPr>
          <a:xfrm>
            <a:off x="4125595" y="7183755"/>
            <a:ext cx="2641600" cy="2641600"/>
          </a:xfrm>
        </p:spPr>
        <p:txBody>
          <a:bodyPr/>
          <a:lstStyle/>
          <a:p>
            <a:endParaRPr lang="en-US"/>
          </a:p>
        </p:txBody>
      </p:sp>
      <p:sp>
        <p:nvSpPr>
          <p:cNvPr id="17" name="Picture Placeholder 2"/>
          <p:cNvSpPr>
            <a:spLocks noGrp="1"/>
          </p:cNvSpPr>
          <p:nvPr>
            <p:ph type="pic" sz="quarter" idx="16"/>
          </p:nvPr>
        </p:nvSpPr>
        <p:spPr>
          <a:xfrm>
            <a:off x="7529195" y="7183755"/>
            <a:ext cx="2641600" cy="2641600"/>
          </a:xfrm>
        </p:spPr>
        <p:txBody>
          <a:bodyPr/>
          <a:lstStyle/>
          <a:p>
            <a:endParaRPr lang="en-US"/>
          </a:p>
        </p:txBody>
      </p:sp>
      <p:sp>
        <p:nvSpPr>
          <p:cNvPr id="18" name="Picture Placeholder 2"/>
          <p:cNvSpPr>
            <a:spLocks noGrp="1"/>
          </p:cNvSpPr>
          <p:nvPr>
            <p:ph type="pic" sz="quarter" idx="17"/>
          </p:nvPr>
        </p:nvSpPr>
        <p:spPr>
          <a:xfrm>
            <a:off x="10932795" y="7183755"/>
            <a:ext cx="2641600" cy="2641600"/>
          </a:xfrm>
        </p:spPr>
        <p:txBody>
          <a:bodyPr/>
          <a:lstStyle/>
          <a:p>
            <a:endParaRPr lang="en-US"/>
          </a:p>
        </p:txBody>
      </p:sp>
      <p:sp>
        <p:nvSpPr>
          <p:cNvPr id="19" name="Picture Placeholder 2"/>
          <p:cNvSpPr>
            <a:spLocks noGrp="1"/>
          </p:cNvSpPr>
          <p:nvPr>
            <p:ph type="pic" sz="quarter" idx="18"/>
          </p:nvPr>
        </p:nvSpPr>
        <p:spPr>
          <a:xfrm>
            <a:off x="14336395" y="7183755"/>
            <a:ext cx="2641600" cy="2641600"/>
          </a:xfrm>
        </p:spPr>
        <p:txBody>
          <a:bodyPr/>
          <a:lstStyle/>
          <a:p>
            <a:endParaRPr lang="en-US"/>
          </a:p>
        </p:txBody>
      </p:sp>
      <p:sp>
        <p:nvSpPr>
          <p:cNvPr id="20" name="Picture Placeholder 2"/>
          <p:cNvSpPr>
            <a:spLocks noGrp="1"/>
          </p:cNvSpPr>
          <p:nvPr>
            <p:ph type="pic" sz="quarter" idx="19"/>
          </p:nvPr>
        </p:nvSpPr>
        <p:spPr>
          <a:xfrm>
            <a:off x="17739995" y="7183755"/>
            <a:ext cx="2641600" cy="2641600"/>
          </a:xfrm>
        </p:spPr>
        <p:txBody>
          <a:bodyPr/>
          <a:lstStyle/>
          <a:p>
            <a:endParaRPr lang="en-US"/>
          </a:p>
        </p:txBody>
      </p:sp>
      <p:sp>
        <p:nvSpPr>
          <p:cNvPr id="21" name="Shape 4">
            <a:hlinkClick r:id="rId2"/>
          </p:cNvPr>
          <p:cNvSpPr/>
          <p:nvPr userDrawn="1"/>
        </p:nvSpPr>
        <p:spPr>
          <a:xfrm>
            <a:off x="22309241" y="845084"/>
            <a:ext cx="271267" cy="216227"/>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20" rIns="45720"/>
          <a:lstStyle/>
          <a:p>
            <a:pPr algn="l" defTabSz="457206">
              <a:defRPr sz="2400">
                <a:latin typeface="Calibri"/>
                <a:ea typeface="Calibri"/>
                <a:cs typeface="Calibri"/>
                <a:sym typeface="Calibri"/>
              </a:defRPr>
            </a:pPr>
            <a:endParaRPr sz="2400"/>
          </a:p>
        </p:txBody>
      </p:sp>
      <p:sp>
        <p:nvSpPr>
          <p:cNvPr id="22" name="Shape 5">
            <a:hlinkClick r:id="rId3"/>
          </p:cNvPr>
          <p:cNvSpPr/>
          <p:nvPr userDrawn="1"/>
        </p:nvSpPr>
        <p:spPr>
          <a:xfrm>
            <a:off x="21837735" y="810684"/>
            <a:ext cx="149395"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20" rIns="45720"/>
          <a:lstStyle/>
          <a:p>
            <a:pPr algn="l" defTabSz="457206">
              <a:defRPr sz="2400">
                <a:latin typeface="Calibri"/>
                <a:ea typeface="Calibri"/>
                <a:cs typeface="Calibri"/>
                <a:sym typeface="Calibri"/>
              </a:defRPr>
            </a:pPr>
            <a:endParaRPr sz="2400"/>
          </a:p>
        </p:txBody>
      </p:sp>
      <p:sp>
        <p:nvSpPr>
          <p:cNvPr id="24" name="TextBox 23"/>
          <p:cNvSpPr txBox="1"/>
          <p:nvPr userDrawn="1"/>
        </p:nvSpPr>
        <p:spPr>
          <a:xfrm>
            <a:off x="19401528" y="822391"/>
            <a:ext cx="2339232" cy="26161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1" tIns="38101" rIns="38101" bIns="38101" numCol="1" spcCol="38100" rtlCol="0" anchor="ctr">
            <a:spAutoFit/>
          </a:bodyPr>
          <a:lstStyle/>
          <a:p>
            <a:pPr marL="0" marR="0" indent="0" algn="just" defTabSz="825512" rtl="0" fontAlgn="auto" latinLnBrk="0" hangingPunct="0">
              <a:lnSpc>
                <a:spcPct val="100000"/>
              </a:lnSpc>
              <a:spcBef>
                <a:spcPts val="0"/>
              </a:spcBef>
              <a:spcAft>
                <a:spcPts val="0"/>
              </a:spcAft>
              <a:buClrTx/>
              <a:buSzTx/>
              <a:buFontTx/>
              <a:buNone/>
              <a:tabLst/>
            </a:pPr>
            <a:r>
              <a:rPr kumimoji="0" lang="en-GB" sz="1200" b="1" i="0" u="none" strike="noStrike" cap="none" spc="301" normalizeH="0" baseline="0" dirty="0">
                <a:ln>
                  <a:noFill/>
                </a:ln>
                <a:solidFill>
                  <a:srgbClr val="A6A7AC"/>
                </a:solidFill>
                <a:effectLst/>
                <a:uFillTx/>
                <a:latin typeface="+mn-lt"/>
                <a:ea typeface="PT Sans"/>
                <a:cs typeface="PT Sans"/>
                <a:sym typeface="PT Sans"/>
              </a:rPr>
              <a:t>WWW.NSFAS.ORG.ZA</a:t>
            </a:r>
          </a:p>
        </p:txBody>
      </p:sp>
    </p:spTree>
    <p:extLst>
      <p:ext uri="{BB962C8B-B14F-4D97-AF65-F5344CB8AC3E}">
        <p14:creationId xmlns:p14="http://schemas.microsoft.com/office/powerpoint/2010/main" val="187159133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E10A78-F885-4123-9062-19BCCEA91279}"/>
              </a:ext>
            </a:extLst>
          </p:cNvPr>
          <p:cNvSpPr>
            <a:spLocks noGrp="1"/>
          </p:cNvSpPr>
          <p:nvPr>
            <p:ph type="sldNum" sz="quarter" idx="10"/>
          </p:nvPr>
        </p:nvSpPr>
        <p:spPr/>
        <p:txBody>
          <a:bodyPr/>
          <a:lstStyle/>
          <a:p>
            <a:fld id="{86CB4B4D-7CA3-9044-876B-883B54F8677D}" type="slidenum">
              <a:rPr lang="en-GB" smtClean="0"/>
              <a:pPr/>
              <a:t>‹#›</a:t>
            </a:fld>
            <a:endParaRPr lang="en-GB" dirty="0"/>
          </a:p>
        </p:txBody>
      </p:sp>
      <p:sp>
        <p:nvSpPr>
          <p:cNvPr id="4" name="Rectangle 3">
            <a:extLst>
              <a:ext uri="{FF2B5EF4-FFF2-40B4-BE49-F238E27FC236}">
                <a16:creationId xmlns:a16="http://schemas.microsoft.com/office/drawing/2014/main" id="{9BDB4B11-8BD7-413C-BAD8-927FE25658A6}"/>
              </a:ext>
            </a:extLst>
          </p:cNvPr>
          <p:cNvSpPr/>
          <p:nvPr userDrawn="1"/>
        </p:nvSpPr>
        <p:spPr>
          <a:xfrm flipH="1">
            <a:off x="-2" y="0"/>
            <a:ext cx="839658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8C45DA13-2A26-44A4-96A1-7E193ED7145E}"/>
              </a:ext>
            </a:extLst>
          </p:cNvPr>
          <p:cNvSpPr/>
          <p:nvPr userDrawn="1"/>
        </p:nvSpPr>
        <p:spPr>
          <a:xfrm rot="5400000">
            <a:off x="7551342" y="1399905"/>
            <a:ext cx="1750478" cy="15090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262875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3616327" y="3515044"/>
            <a:ext cx="2906712" cy="2906712"/>
          </a:xfrm>
        </p:spPr>
        <p:txBody>
          <a:bodyPr/>
          <a:lstStyle/>
          <a:p>
            <a:endParaRPr lang="en-US"/>
          </a:p>
        </p:txBody>
      </p:sp>
      <p:sp>
        <p:nvSpPr>
          <p:cNvPr id="7" name="Picture Placeholder 2"/>
          <p:cNvSpPr>
            <a:spLocks noGrp="1"/>
          </p:cNvSpPr>
          <p:nvPr>
            <p:ph type="pic" sz="quarter" idx="11"/>
          </p:nvPr>
        </p:nvSpPr>
        <p:spPr>
          <a:xfrm>
            <a:off x="7162167" y="3515044"/>
            <a:ext cx="2906712" cy="2906712"/>
          </a:xfrm>
        </p:spPr>
        <p:txBody>
          <a:bodyPr/>
          <a:lstStyle/>
          <a:p>
            <a:endParaRPr lang="en-US"/>
          </a:p>
        </p:txBody>
      </p:sp>
      <p:sp>
        <p:nvSpPr>
          <p:cNvPr id="8" name="Picture Placeholder 2"/>
          <p:cNvSpPr>
            <a:spLocks noGrp="1"/>
          </p:cNvSpPr>
          <p:nvPr>
            <p:ph type="pic" sz="quarter" idx="12"/>
          </p:nvPr>
        </p:nvSpPr>
        <p:spPr>
          <a:xfrm>
            <a:off x="10708007" y="3515044"/>
            <a:ext cx="2906712" cy="2906712"/>
          </a:xfrm>
        </p:spPr>
        <p:txBody>
          <a:bodyPr/>
          <a:lstStyle/>
          <a:p>
            <a:endParaRPr lang="en-US"/>
          </a:p>
        </p:txBody>
      </p:sp>
      <p:sp>
        <p:nvSpPr>
          <p:cNvPr id="9" name="Picture Placeholder 2"/>
          <p:cNvSpPr>
            <a:spLocks noGrp="1"/>
          </p:cNvSpPr>
          <p:nvPr>
            <p:ph type="pic" sz="quarter" idx="13"/>
          </p:nvPr>
        </p:nvSpPr>
        <p:spPr>
          <a:xfrm>
            <a:off x="14253847" y="3515044"/>
            <a:ext cx="2906712" cy="2906712"/>
          </a:xfrm>
        </p:spPr>
        <p:txBody>
          <a:bodyPr/>
          <a:lstStyle/>
          <a:p>
            <a:endParaRPr lang="en-US"/>
          </a:p>
        </p:txBody>
      </p:sp>
      <p:sp>
        <p:nvSpPr>
          <p:cNvPr id="10" name="Picture Placeholder 2"/>
          <p:cNvSpPr>
            <a:spLocks noGrp="1"/>
          </p:cNvSpPr>
          <p:nvPr>
            <p:ph type="pic" sz="quarter" idx="14"/>
          </p:nvPr>
        </p:nvSpPr>
        <p:spPr>
          <a:xfrm>
            <a:off x="17799687" y="3515044"/>
            <a:ext cx="2906712" cy="2906712"/>
          </a:xfrm>
        </p:spPr>
        <p:txBody>
          <a:bodyPr/>
          <a:lstStyle/>
          <a:p>
            <a:endParaRPr lang="en-US"/>
          </a:p>
        </p:txBody>
      </p:sp>
      <p:sp>
        <p:nvSpPr>
          <p:cNvPr id="11" name="Picture Placeholder 2"/>
          <p:cNvSpPr>
            <a:spLocks noGrp="1"/>
          </p:cNvSpPr>
          <p:nvPr>
            <p:ph type="pic" sz="quarter" idx="15"/>
          </p:nvPr>
        </p:nvSpPr>
        <p:spPr>
          <a:xfrm>
            <a:off x="3616327" y="7060884"/>
            <a:ext cx="2906712" cy="2906712"/>
          </a:xfrm>
        </p:spPr>
        <p:txBody>
          <a:bodyPr/>
          <a:lstStyle/>
          <a:p>
            <a:endParaRPr lang="en-US"/>
          </a:p>
        </p:txBody>
      </p:sp>
      <p:sp>
        <p:nvSpPr>
          <p:cNvPr id="12" name="Picture Placeholder 2"/>
          <p:cNvSpPr>
            <a:spLocks noGrp="1"/>
          </p:cNvSpPr>
          <p:nvPr>
            <p:ph type="pic" sz="quarter" idx="16"/>
          </p:nvPr>
        </p:nvSpPr>
        <p:spPr>
          <a:xfrm>
            <a:off x="7162167" y="7060884"/>
            <a:ext cx="2906712" cy="2906712"/>
          </a:xfrm>
        </p:spPr>
        <p:txBody>
          <a:bodyPr/>
          <a:lstStyle/>
          <a:p>
            <a:endParaRPr lang="en-US"/>
          </a:p>
        </p:txBody>
      </p:sp>
      <p:sp>
        <p:nvSpPr>
          <p:cNvPr id="13" name="Picture Placeholder 2"/>
          <p:cNvSpPr>
            <a:spLocks noGrp="1"/>
          </p:cNvSpPr>
          <p:nvPr>
            <p:ph type="pic" sz="quarter" idx="17"/>
          </p:nvPr>
        </p:nvSpPr>
        <p:spPr>
          <a:xfrm>
            <a:off x="10708007" y="7060884"/>
            <a:ext cx="2906712" cy="2906712"/>
          </a:xfrm>
        </p:spPr>
        <p:txBody>
          <a:bodyPr/>
          <a:lstStyle/>
          <a:p>
            <a:endParaRPr lang="en-US"/>
          </a:p>
        </p:txBody>
      </p:sp>
      <p:sp>
        <p:nvSpPr>
          <p:cNvPr id="14" name="Picture Placeholder 2"/>
          <p:cNvSpPr>
            <a:spLocks noGrp="1"/>
          </p:cNvSpPr>
          <p:nvPr>
            <p:ph type="pic" sz="quarter" idx="18"/>
          </p:nvPr>
        </p:nvSpPr>
        <p:spPr>
          <a:xfrm>
            <a:off x="14253847" y="7060884"/>
            <a:ext cx="2906712" cy="2906712"/>
          </a:xfrm>
        </p:spPr>
        <p:txBody>
          <a:bodyPr/>
          <a:lstStyle/>
          <a:p>
            <a:endParaRPr lang="en-US"/>
          </a:p>
        </p:txBody>
      </p:sp>
      <p:sp>
        <p:nvSpPr>
          <p:cNvPr id="15" name="Picture Placeholder 2"/>
          <p:cNvSpPr>
            <a:spLocks noGrp="1"/>
          </p:cNvSpPr>
          <p:nvPr>
            <p:ph type="pic" sz="quarter" idx="19"/>
          </p:nvPr>
        </p:nvSpPr>
        <p:spPr>
          <a:xfrm>
            <a:off x="17799687" y="7060884"/>
            <a:ext cx="2906712" cy="2906712"/>
          </a:xfrm>
        </p:spPr>
        <p:txBody>
          <a:bodyPr/>
          <a:lstStyle/>
          <a:p>
            <a:endParaRPr lang="en-US"/>
          </a:p>
        </p:txBody>
      </p:sp>
    </p:spTree>
    <p:extLst>
      <p:ext uri="{BB962C8B-B14F-4D97-AF65-F5344CB8AC3E}">
        <p14:creationId xmlns:p14="http://schemas.microsoft.com/office/powerpoint/2010/main" val="683188523"/>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reserve="1">
  <p:cSld name="Thank You!">
    <p:bg>
      <p:bgPr>
        <a:solidFill>
          <a:schemeClr val="bg1"/>
        </a:solidFill>
        <a:effectLst/>
      </p:bgPr>
    </p:bg>
    <p:spTree>
      <p:nvGrpSpPr>
        <p:cNvPr id="1" name=""/>
        <p:cNvGrpSpPr/>
        <p:nvPr/>
      </p:nvGrpSpPr>
      <p:grpSpPr>
        <a:xfrm>
          <a:off x="0" y="0"/>
          <a:ext cx="0" cy="0"/>
          <a:chOff x="0" y="0"/>
          <a:chExt cx="0" cy="0"/>
        </a:xfrm>
      </p:grpSpPr>
      <p:sp>
        <p:nvSpPr>
          <p:cNvPr id="4" name="Shape 45"/>
          <p:cNvSpPr txBox="1">
            <a:spLocks/>
          </p:cNvSpPr>
          <p:nvPr userDrawn="1"/>
        </p:nvSpPr>
        <p:spPr>
          <a:xfrm>
            <a:off x="23036468" y="762697"/>
            <a:ext cx="607907" cy="384723"/>
          </a:xfrm>
          <a:prstGeom prst="rect">
            <a:avLst/>
          </a:prstGeom>
          <a:ln w="3175">
            <a:miter lim="400000"/>
          </a:ln>
        </p:spPr>
        <p:txBody>
          <a:bodyPr lIns="38101" tIns="38101" rIns="38101" bIns="3810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0" i="0" u="none" strike="noStrike" cap="all" spc="400" normalizeH="0" baseline="0">
                <a:ln>
                  <a:noFill/>
                </a:ln>
                <a:solidFill>
                  <a:srgbClr val="F4F5F7"/>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z="2000" b="1" smtClean="0"/>
              <a:pPr/>
              <a:t>‹#›</a:t>
            </a:fld>
            <a:endParaRPr lang="en-GB" sz="2000" b="1" dirty="0"/>
          </a:p>
        </p:txBody>
      </p:sp>
      <p:sp>
        <p:nvSpPr>
          <p:cNvPr id="5" name="Shape 46"/>
          <p:cNvSpPr/>
          <p:nvPr userDrawn="1"/>
        </p:nvSpPr>
        <p:spPr>
          <a:xfrm>
            <a:off x="23077407" y="1371248"/>
            <a:ext cx="1636515" cy="0"/>
          </a:xfrm>
          <a:prstGeom prst="line">
            <a:avLst/>
          </a:prstGeom>
          <a:ln w="50800">
            <a:solidFill>
              <a:srgbClr val="F56C2E"/>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6" name="Shape 4">
            <a:hlinkClick r:id="rId2"/>
          </p:cNvPr>
          <p:cNvSpPr/>
          <p:nvPr userDrawn="1"/>
        </p:nvSpPr>
        <p:spPr>
          <a:xfrm>
            <a:off x="22309241" y="845084"/>
            <a:ext cx="271267" cy="216227"/>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20" rIns="45720"/>
          <a:lstStyle/>
          <a:p>
            <a:pPr algn="l" defTabSz="457206">
              <a:defRPr sz="2400">
                <a:latin typeface="Calibri"/>
                <a:ea typeface="Calibri"/>
                <a:cs typeface="Calibri"/>
                <a:sym typeface="Calibri"/>
              </a:defRPr>
            </a:pPr>
            <a:endParaRPr sz="2400"/>
          </a:p>
        </p:txBody>
      </p:sp>
      <p:sp>
        <p:nvSpPr>
          <p:cNvPr id="7" name="Shape 5">
            <a:hlinkClick r:id="rId3"/>
          </p:cNvPr>
          <p:cNvSpPr/>
          <p:nvPr userDrawn="1"/>
        </p:nvSpPr>
        <p:spPr>
          <a:xfrm>
            <a:off x="21837735" y="810684"/>
            <a:ext cx="149395"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20" rIns="45720"/>
          <a:lstStyle/>
          <a:p>
            <a:pPr algn="l" defTabSz="457206">
              <a:defRPr sz="2400">
                <a:latin typeface="Calibri"/>
                <a:ea typeface="Calibri"/>
                <a:cs typeface="Calibri"/>
                <a:sym typeface="Calibri"/>
              </a:defRPr>
            </a:pPr>
            <a:endParaRPr sz="240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92751" y="10803857"/>
            <a:ext cx="4047043" cy="2407992"/>
          </a:xfrm>
          <a:prstGeom prst="rect">
            <a:avLst/>
          </a:prstGeom>
        </p:spPr>
      </p:pic>
      <p:sp>
        <p:nvSpPr>
          <p:cNvPr id="10" name="TextBox 9"/>
          <p:cNvSpPr txBox="1"/>
          <p:nvPr userDrawn="1"/>
        </p:nvSpPr>
        <p:spPr>
          <a:xfrm>
            <a:off x="19365600" y="832020"/>
            <a:ext cx="2339232" cy="26161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1" tIns="38101" rIns="38101" bIns="38101" numCol="1" spcCol="38100" rtlCol="0" anchor="ctr">
            <a:spAutoFit/>
          </a:bodyPr>
          <a:lstStyle/>
          <a:p>
            <a:pPr marL="0" marR="0" indent="0" algn="just" defTabSz="825512" rtl="0" fontAlgn="auto" latinLnBrk="0" hangingPunct="0">
              <a:lnSpc>
                <a:spcPct val="100000"/>
              </a:lnSpc>
              <a:spcBef>
                <a:spcPts val="0"/>
              </a:spcBef>
              <a:spcAft>
                <a:spcPts val="0"/>
              </a:spcAft>
              <a:buClrTx/>
              <a:buSzTx/>
              <a:buFontTx/>
              <a:buNone/>
              <a:tabLst/>
            </a:pPr>
            <a:r>
              <a:rPr kumimoji="0" lang="en-GB" sz="1200" b="1" i="0" u="none" strike="noStrike" cap="none" spc="301" normalizeH="0" baseline="0" dirty="0">
                <a:ln>
                  <a:noFill/>
                </a:ln>
                <a:solidFill>
                  <a:srgbClr val="A6A7AC"/>
                </a:solidFill>
                <a:effectLst/>
                <a:uFillTx/>
                <a:latin typeface="+mn-lt"/>
                <a:ea typeface="PT Sans"/>
                <a:cs typeface="PT Sans"/>
                <a:sym typeface="PT Sans"/>
              </a:rPr>
              <a:t>WWW.NSFAS.ORG.ZA</a:t>
            </a:r>
          </a:p>
        </p:txBody>
      </p:sp>
      <p:sp>
        <p:nvSpPr>
          <p:cNvPr id="11" name="Shape 79"/>
          <p:cNvSpPr/>
          <p:nvPr userDrawn="1"/>
        </p:nvSpPr>
        <p:spPr>
          <a:xfrm flipH="1">
            <a:off x="1045064" y="12403712"/>
            <a:ext cx="0" cy="2620763"/>
          </a:xfrm>
          <a:prstGeom prst="line">
            <a:avLst/>
          </a:prstGeom>
          <a:ln w="50800">
            <a:solidFill>
              <a:schemeClr val="accent2"/>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sp>
        <p:nvSpPr>
          <p:cNvPr id="12" name="Shape 68"/>
          <p:cNvSpPr/>
          <p:nvPr userDrawn="1"/>
        </p:nvSpPr>
        <p:spPr>
          <a:xfrm>
            <a:off x="3881400" y="5693972"/>
            <a:ext cx="15570677" cy="1073005"/>
          </a:xfrm>
          <a:prstGeom prst="rect">
            <a:avLst/>
          </a:prstGeom>
          <a:ln w="3175">
            <a:miter lim="400000"/>
          </a:ln>
          <a:extLst>
            <a:ext uri="{C572A759-6A51-4108-AA02-DFA0A04FC94B}">
              <ma14:wrappingTextBoxFlag xmlns="" xmlns:ma14="http://schemas.microsoft.com/office/mac/drawingml/2011/main" val="1"/>
            </a:ext>
          </a:extLst>
        </p:spPr>
        <p:txBody>
          <a:bodyPr lIns="38101" tIns="38101" rIns="38101" bIns="38101">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pPr algn="ctr"/>
            <a:r>
              <a:rPr lang="en-GB" sz="8000" dirty="0">
                <a:solidFill>
                  <a:schemeClr val="tx1"/>
                </a:solidFill>
                <a:latin typeface="+mn-lt"/>
              </a:rPr>
              <a:t>Thank you!</a:t>
            </a:r>
            <a:endParaRPr sz="8000" dirty="0">
              <a:solidFill>
                <a:schemeClr val="tx1"/>
              </a:solidFill>
              <a:latin typeface="+mn-lt"/>
            </a:endParaRPr>
          </a:p>
        </p:txBody>
      </p:sp>
    </p:spTree>
    <p:extLst>
      <p:ext uri="{BB962C8B-B14F-4D97-AF65-F5344CB8AC3E}">
        <p14:creationId xmlns:p14="http://schemas.microsoft.com/office/powerpoint/2010/main" val="429541205"/>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Rectangle 1"/>
          <p:cNvSpPr/>
          <p:nvPr userDrawn="1"/>
        </p:nvSpPr>
        <p:spPr>
          <a:xfrm>
            <a:off x="1504951" y="1409701"/>
            <a:ext cx="21412200" cy="395057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600" dirty="0"/>
          </a:p>
        </p:txBody>
      </p:sp>
      <p:grpSp>
        <p:nvGrpSpPr>
          <p:cNvPr id="10" name="Group 9"/>
          <p:cNvGrpSpPr/>
          <p:nvPr userDrawn="1"/>
        </p:nvGrpSpPr>
        <p:grpSpPr>
          <a:xfrm>
            <a:off x="20919802" y="1696159"/>
            <a:ext cx="1654557" cy="979523"/>
            <a:chOff x="4570413" y="4776788"/>
            <a:chExt cx="914399" cy="541338"/>
          </a:xfrm>
          <a:solidFill>
            <a:srgbClr val="EAAB21"/>
          </a:solidFill>
        </p:grpSpPr>
        <p:sp>
          <p:nvSpPr>
            <p:cNvPr id="11" name="Oval 298"/>
            <p:cNvSpPr>
              <a:spLocks noChangeArrowheads="1"/>
            </p:cNvSpPr>
            <p:nvPr/>
          </p:nvSpPr>
          <p:spPr bwMode="auto">
            <a:xfrm>
              <a:off x="4570413" y="477678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2" name="Oval 299"/>
            <p:cNvSpPr>
              <a:spLocks noChangeArrowheads="1"/>
            </p:cNvSpPr>
            <p:nvPr/>
          </p:nvSpPr>
          <p:spPr bwMode="auto">
            <a:xfrm>
              <a:off x="4694238" y="477678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3" name="Oval 300"/>
            <p:cNvSpPr>
              <a:spLocks noChangeArrowheads="1"/>
            </p:cNvSpPr>
            <p:nvPr/>
          </p:nvSpPr>
          <p:spPr bwMode="auto">
            <a:xfrm>
              <a:off x="4818063" y="477678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4" name="Oval 301"/>
            <p:cNvSpPr>
              <a:spLocks noChangeArrowheads="1"/>
            </p:cNvSpPr>
            <p:nvPr/>
          </p:nvSpPr>
          <p:spPr bwMode="auto">
            <a:xfrm>
              <a:off x="4945063" y="477678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5" name="Oval 302"/>
            <p:cNvSpPr>
              <a:spLocks noChangeArrowheads="1"/>
            </p:cNvSpPr>
            <p:nvPr/>
          </p:nvSpPr>
          <p:spPr bwMode="auto">
            <a:xfrm>
              <a:off x="5070475" y="477678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6" name="Oval 303"/>
            <p:cNvSpPr>
              <a:spLocks noChangeArrowheads="1"/>
            </p:cNvSpPr>
            <p:nvPr/>
          </p:nvSpPr>
          <p:spPr bwMode="auto">
            <a:xfrm>
              <a:off x="5194300" y="477678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7" name="Oval 304"/>
            <p:cNvSpPr>
              <a:spLocks noChangeArrowheads="1"/>
            </p:cNvSpPr>
            <p:nvPr/>
          </p:nvSpPr>
          <p:spPr bwMode="auto">
            <a:xfrm>
              <a:off x="5318125" y="477678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8" name="Oval 305"/>
            <p:cNvSpPr>
              <a:spLocks noChangeArrowheads="1"/>
            </p:cNvSpPr>
            <p:nvPr/>
          </p:nvSpPr>
          <p:spPr bwMode="auto">
            <a:xfrm>
              <a:off x="5445125" y="4776788"/>
              <a:ext cx="39687"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19" name="Oval 306"/>
            <p:cNvSpPr>
              <a:spLocks noChangeArrowheads="1"/>
            </p:cNvSpPr>
            <p:nvPr/>
          </p:nvSpPr>
          <p:spPr bwMode="auto">
            <a:xfrm>
              <a:off x="4570413" y="4900613"/>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0" name="Oval 307"/>
            <p:cNvSpPr>
              <a:spLocks noChangeArrowheads="1"/>
            </p:cNvSpPr>
            <p:nvPr/>
          </p:nvSpPr>
          <p:spPr bwMode="auto">
            <a:xfrm>
              <a:off x="4694238" y="4900613"/>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1" name="Oval 308"/>
            <p:cNvSpPr>
              <a:spLocks noChangeArrowheads="1"/>
            </p:cNvSpPr>
            <p:nvPr/>
          </p:nvSpPr>
          <p:spPr bwMode="auto">
            <a:xfrm>
              <a:off x="4818063" y="4900613"/>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2" name="Oval 309"/>
            <p:cNvSpPr>
              <a:spLocks noChangeArrowheads="1"/>
            </p:cNvSpPr>
            <p:nvPr/>
          </p:nvSpPr>
          <p:spPr bwMode="auto">
            <a:xfrm>
              <a:off x="4945063" y="4900613"/>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3" name="Oval 310"/>
            <p:cNvSpPr>
              <a:spLocks noChangeArrowheads="1"/>
            </p:cNvSpPr>
            <p:nvPr/>
          </p:nvSpPr>
          <p:spPr bwMode="auto">
            <a:xfrm>
              <a:off x="5070475" y="4900613"/>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4" name="Oval 311"/>
            <p:cNvSpPr>
              <a:spLocks noChangeArrowheads="1"/>
            </p:cNvSpPr>
            <p:nvPr/>
          </p:nvSpPr>
          <p:spPr bwMode="auto">
            <a:xfrm>
              <a:off x="5194300" y="4900613"/>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5" name="Oval 312"/>
            <p:cNvSpPr>
              <a:spLocks noChangeArrowheads="1"/>
            </p:cNvSpPr>
            <p:nvPr/>
          </p:nvSpPr>
          <p:spPr bwMode="auto">
            <a:xfrm>
              <a:off x="5318125" y="4900613"/>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6" name="Oval 313"/>
            <p:cNvSpPr>
              <a:spLocks noChangeArrowheads="1"/>
            </p:cNvSpPr>
            <p:nvPr/>
          </p:nvSpPr>
          <p:spPr bwMode="auto">
            <a:xfrm>
              <a:off x="5445125" y="4900613"/>
              <a:ext cx="39687"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7" name="Oval 314"/>
            <p:cNvSpPr>
              <a:spLocks noChangeArrowheads="1"/>
            </p:cNvSpPr>
            <p:nvPr/>
          </p:nvSpPr>
          <p:spPr bwMode="auto">
            <a:xfrm>
              <a:off x="4570413" y="502443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8" name="Oval 315"/>
            <p:cNvSpPr>
              <a:spLocks noChangeArrowheads="1"/>
            </p:cNvSpPr>
            <p:nvPr/>
          </p:nvSpPr>
          <p:spPr bwMode="auto">
            <a:xfrm>
              <a:off x="4694238" y="502443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29" name="Oval 316"/>
            <p:cNvSpPr>
              <a:spLocks noChangeArrowheads="1"/>
            </p:cNvSpPr>
            <p:nvPr/>
          </p:nvSpPr>
          <p:spPr bwMode="auto">
            <a:xfrm>
              <a:off x="4818063" y="5024438"/>
              <a:ext cx="44450"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0" name="Oval 317"/>
            <p:cNvSpPr>
              <a:spLocks noChangeArrowheads="1"/>
            </p:cNvSpPr>
            <p:nvPr/>
          </p:nvSpPr>
          <p:spPr bwMode="auto">
            <a:xfrm>
              <a:off x="4945063" y="5024438"/>
              <a:ext cx="41275"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1" name="Oval 318"/>
            <p:cNvSpPr>
              <a:spLocks noChangeArrowheads="1"/>
            </p:cNvSpPr>
            <p:nvPr/>
          </p:nvSpPr>
          <p:spPr bwMode="auto">
            <a:xfrm>
              <a:off x="5070475" y="502443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2" name="Oval 319"/>
            <p:cNvSpPr>
              <a:spLocks noChangeArrowheads="1"/>
            </p:cNvSpPr>
            <p:nvPr/>
          </p:nvSpPr>
          <p:spPr bwMode="auto">
            <a:xfrm>
              <a:off x="5194300" y="502443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3" name="Oval 320"/>
            <p:cNvSpPr>
              <a:spLocks noChangeArrowheads="1"/>
            </p:cNvSpPr>
            <p:nvPr/>
          </p:nvSpPr>
          <p:spPr bwMode="auto">
            <a:xfrm>
              <a:off x="5318125" y="5024438"/>
              <a:ext cx="42862"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4" name="Oval 321"/>
            <p:cNvSpPr>
              <a:spLocks noChangeArrowheads="1"/>
            </p:cNvSpPr>
            <p:nvPr/>
          </p:nvSpPr>
          <p:spPr bwMode="auto">
            <a:xfrm>
              <a:off x="5445125" y="5024438"/>
              <a:ext cx="39687" cy="42863"/>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5" name="Oval 322"/>
            <p:cNvSpPr>
              <a:spLocks noChangeArrowheads="1"/>
            </p:cNvSpPr>
            <p:nvPr/>
          </p:nvSpPr>
          <p:spPr bwMode="auto">
            <a:xfrm>
              <a:off x="4570413" y="5149851"/>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6" name="Oval 323"/>
            <p:cNvSpPr>
              <a:spLocks noChangeArrowheads="1"/>
            </p:cNvSpPr>
            <p:nvPr/>
          </p:nvSpPr>
          <p:spPr bwMode="auto">
            <a:xfrm>
              <a:off x="4694238" y="5149851"/>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7" name="Oval 324"/>
            <p:cNvSpPr>
              <a:spLocks noChangeArrowheads="1"/>
            </p:cNvSpPr>
            <p:nvPr/>
          </p:nvSpPr>
          <p:spPr bwMode="auto">
            <a:xfrm>
              <a:off x="4818063" y="5149851"/>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8" name="Oval 325"/>
            <p:cNvSpPr>
              <a:spLocks noChangeArrowheads="1"/>
            </p:cNvSpPr>
            <p:nvPr/>
          </p:nvSpPr>
          <p:spPr bwMode="auto">
            <a:xfrm>
              <a:off x="4945063" y="5149851"/>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39" name="Oval 326"/>
            <p:cNvSpPr>
              <a:spLocks noChangeArrowheads="1"/>
            </p:cNvSpPr>
            <p:nvPr/>
          </p:nvSpPr>
          <p:spPr bwMode="auto">
            <a:xfrm>
              <a:off x="5070475" y="5149851"/>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0" name="Oval 327"/>
            <p:cNvSpPr>
              <a:spLocks noChangeArrowheads="1"/>
            </p:cNvSpPr>
            <p:nvPr/>
          </p:nvSpPr>
          <p:spPr bwMode="auto">
            <a:xfrm>
              <a:off x="5194300" y="5149851"/>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1" name="Oval 328"/>
            <p:cNvSpPr>
              <a:spLocks noChangeArrowheads="1"/>
            </p:cNvSpPr>
            <p:nvPr/>
          </p:nvSpPr>
          <p:spPr bwMode="auto">
            <a:xfrm>
              <a:off x="5318125" y="5149851"/>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2" name="Oval 329"/>
            <p:cNvSpPr>
              <a:spLocks noChangeArrowheads="1"/>
            </p:cNvSpPr>
            <p:nvPr/>
          </p:nvSpPr>
          <p:spPr bwMode="auto">
            <a:xfrm>
              <a:off x="5445125" y="5149851"/>
              <a:ext cx="39687"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3" name="Oval 330"/>
            <p:cNvSpPr>
              <a:spLocks noChangeArrowheads="1"/>
            </p:cNvSpPr>
            <p:nvPr/>
          </p:nvSpPr>
          <p:spPr bwMode="auto">
            <a:xfrm>
              <a:off x="4570413" y="5273676"/>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4" name="Oval 331"/>
            <p:cNvSpPr>
              <a:spLocks noChangeArrowheads="1"/>
            </p:cNvSpPr>
            <p:nvPr/>
          </p:nvSpPr>
          <p:spPr bwMode="auto">
            <a:xfrm>
              <a:off x="4694238" y="5273676"/>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5" name="Oval 332"/>
            <p:cNvSpPr>
              <a:spLocks noChangeArrowheads="1"/>
            </p:cNvSpPr>
            <p:nvPr/>
          </p:nvSpPr>
          <p:spPr bwMode="auto">
            <a:xfrm>
              <a:off x="4818063" y="5273676"/>
              <a:ext cx="44450"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6" name="Oval 333"/>
            <p:cNvSpPr>
              <a:spLocks noChangeArrowheads="1"/>
            </p:cNvSpPr>
            <p:nvPr/>
          </p:nvSpPr>
          <p:spPr bwMode="auto">
            <a:xfrm>
              <a:off x="4945063" y="5273676"/>
              <a:ext cx="41275"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7" name="Oval 334"/>
            <p:cNvSpPr>
              <a:spLocks noChangeArrowheads="1"/>
            </p:cNvSpPr>
            <p:nvPr/>
          </p:nvSpPr>
          <p:spPr bwMode="auto">
            <a:xfrm>
              <a:off x="5070475" y="5273676"/>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8" name="Oval 335"/>
            <p:cNvSpPr>
              <a:spLocks noChangeArrowheads="1"/>
            </p:cNvSpPr>
            <p:nvPr/>
          </p:nvSpPr>
          <p:spPr bwMode="auto">
            <a:xfrm>
              <a:off x="5194300" y="5273676"/>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49" name="Oval 336"/>
            <p:cNvSpPr>
              <a:spLocks noChangeArrowheads="1"/>
            </p:cNvSpPr>
            <p:nvPr/>
          </p:nvSpPr>
          <p:spPr bwMode="auto">
            <a:xfrm>
              <a:off x="5318125" y="5273676"/>
              <a:ext cx="42862"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sp>
          <p:nvSpPr>
            <p:cNvPr id="50" name="Oval 337"/>
            <p:cNvSpPr>
              <a:spLocks noChangeArrowheads="1"/>
            </p:cNvSpPr>
            <p:nvPr/>
          </p:nvSpPr>
          <p:spPr bwMode="auto">
            <a:xfrm>
              <a:off x="5445125" y="5273676"/>
              <a:ext cx="39687" cy="44450"/>
            </a:xfrm>
            <a:prstGeom prst="ellipse">
              <a:avLst/>
            </a:prstGeom>
            <a:grp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id-ID" sz="4600">
                <a:solidFill>
                  <a:schemeClr val="bg1"/>
                </a:solidFill>
              </a:endParaRPr>
            </a:p>
          </p:txBody>
        </p:sp>
      </p:grpSp>
      <p:sp>
        <p:nvSpPr>
          <p:cNvPr id="51" name="Slide Number Placeholder 1">
            <a:extLst>
              <a:ext uri="{FF2B5EF4-FFF2-40B4-BE49-F238E27FC236}">
                <a16:creationId xmlns:a16="http://schemas.microsoft.com/office/drawing/2014/main" id="{2F6DE966-A605-4FF1-9315-42E10BAE67F5}"/>
              </a:ext>
            </a:extLst>
          </p:cNvPr>
          <p:cNvSpPr>
            <a:spLocks noGrp="1"/>
          </p:cNvSpPr>
          <p:nvPr>
            <p:ph type="sldNum" sz="quarter" idx="10"/>
          </p:nvPr>
        </p:nvSpPr>
        <p:spPr>
          <a:xfrm>
            <a:off x="23163468" y="762697"/>
            <a:ext cx="607907" cy="384721"/>
          </a:xfr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4104644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066800"/>
            <a:ext cx="21918016" cy="1981200"/>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4293081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 oran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8" name="Shape 71"/>
          <p:cNvSpPr/>
          <p:nvPr userDrawn="1"/>
        </p:nvSpPr>
        <p:spPr>
          <a:xfrm>
            <a:off x="7483211" y="5869185"/>
            <a:ext cx="805298" cy="1"/>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9" name="Shape 72"/>
          <p:cNvSpPr/>
          <p:nvPr userDrawn="1"/>
        </p:nvSpPr>
        <p:spPr>
          <a:xfrm>
            <a:off x="10708861" y="10251661"/>
            <a:ext cx="8418381" cy="3485222"/>
          </a:xfrm>
          <a:prstGeom prst="rect">
            <a:avLst/>
          </a:prstGeom>
          <a:solidFill>
            <a:schemeClr val="accent2"/>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1" name="Shape 30"/>
          <p:cNvSpPr>
            <a:spLocks noGrp="1"/>
          </p:cNvSpPr>
          <p:nvPr>
            <p:ph type="title"/>
          </p:nvPr>
        </p:nvSpPr>
        <p:spPr>
          <a:xfrm>
            <a:off x="1534012" y="2840027"/>
            <a:ext cx="6810166" cy="2858643"/>
          </a:xfrm>
          <a:prstGeom prst="rect">
            <a:avLst/>
          </a:prstGeom>
        </p:spPr>
        <p:txBody>
          <a:bodyPr>
            <a:normAutofit/>
          </a:bodyPr>
          <a:lstStyle>
            <a:lvl1pPr algn="r">
              <a:defRPr sz="8000"/>
            </a:lvl1pPr>
          </a:lstStyle>
          <a:p>
            <a:r>
              <a:rPr dirty="0"/>
              <a:t>Title Text</a:t>
            </a:r>
          </a:p>
        </p:txBody>
      </p:sp>
      <p:sp>
        <p:nvSpPr>
          <p:cNvPr id="14" name="Shape 31"/>
          <p:cNvSpPr>
            <a:spLocks noGrp="1"/>
          </p:cNvSpPr>
          <p:nvPr>
            <p:ph type="body" idx="1"/>
          </p:nvPr>
        </p:nvSpPr>
        <p:spPr>
          <a:xfrm>
            <a:off x="10593527" y="2850901"/>
            <a:ext cx="8533715" cy="6341106"/>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hape 31"/>
          <p:cNvSpPr>
            <a:spLocks noGrp="1"/>
          </p:cNvSpPr>
          <p:nvPr>
            <p:ph type="body" idx="11" hasCustomPrompt="1"/>
          </p:nvPr>
        </p:nvSpPr>
        <p:spPr>
          <a:xfrm>
            <a:off x="1534012" y="2302319"/>
            <a:ext cx="6865180" cy="491410"/>
          </a:xfrm>
          <a:prstGeom prst="rect">
            <a:avLst/>
          </a:prstGeom>
        </p:spPr>
        <p:txBody>
          <a:bodyPr>
            <a:noAutofit/>
          </a:bodyPr>
          <a:lstStyle>
            <a:lvl1pPr algn="r">
              <a:defRPr sz="1800" spc="300"/>
            </a:lvl1pPr>
            <a:lvl2pPr>
              <a:defRPr sz="1800" spc="300"/>
            </a:lvl2pPr>
            <a:lvl3pPr>
              <a:defRPr sz="1800" spc="300"/>
            </a:lvl3pPr>
            <a:lvl4pPr>
              <a:defRPr sz="1800" spc="300"/>
            </a:lvl4pPr>
            <a:lvl5pPr>
              <a:defRPr sz="1800" spc="300"/>
            </a:lvl5pPr>
          </a:lstStyle>
          <a:p>
            <a:r>
              <a:rPr lang="en-GB" dirty="0"/>
              <a:t>SECTION TITLE</a:t>
            </a:r>
          </a:p>
        </p:txBody>
      </p:sp>
    </p:spTree>
    <p:extLst>
      <p:ext uri="{BB962C8B-B14F-4D97-AF65-F5344CB8AC3E}">
        <p14:creationId xmlns:p14="http://schemas.microsoft.com/office/powerpoint/2010/main" val="312206664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 orange with picture">
    <p:spTree>
      <p:nvGrpSpPr>
        <p:cNvPr id="1" name=""/>
        <p:cNvGrpSpPr/>
        <p:nvPr/>
      </p:nvGrpSpPr>
      <p:grpSpPr>
        <a:xfrm>
          <a:off x="0" y="0"/>
          <a:ext cx="0" cy="0"/>
          <a:chOff x="0" y="0"/>
          <a:chExt cx="0" cy="0"/>
        </a:xfrm>
      </p:grpSpPr>
      <p:sp>
        <p:nvSpPr>
          <p:cNvPr id="4" name="Shape 78"/>
          <p:cNvSpPr/>
          <p:nvPr userDrawn="1"/>
        </p:nvSpPr>
        <p:spPr>
          <a:xfrm>
            <a:off x="10708861" y="-67064"/>
            <a:ext cx="8418381" cy="13799328"/>
          </a:xfrm>
          <a:prstGeom prst="rect">
            <a:avLst/>
          </a:prstGeom>
          <a:solidFill>
            <a:schemeClr val="accent1">
              <a:alpha val="70000"/>
            </a:schemeClr>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5" name="Shape 74"/>
          <p:cNvSpPr/>
          <p:nvPr userDrawn="1"/>
        </p:nvSpPr>
        <p:spPr>
          <a:xfrm>
            <a:off x="10708860" y="-74314"/>
            <a:ext cx="8418381" cy="13799327"/>
          </a:xfrm>
          <a:prstGeom prst="rect">
            <a:avLst/>
          </a:prstGeom>
          <a:solidFill>
            <a:schemeClr val="accent2"/>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7" name="Shape 76"/>
          <p:cNvSpPr txBox="1">
            <a:spLocks/>
          </p:cNvSpPr>
          <p:nvPr userDrawn="1"/>
        </p:nvSpPr>
        <p:spPr>
          <a:xfrm>
            <a:off x="23163465" y="762695"/>
            <a:ext cx="607907" cy="381001"/>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1" i="0" u="none" strike="noStrike" cap="all" spc="400" normalizeH="0" baseline="0">
                <a:ln>
                  <a:noFill/>
                </a:ln>
                <a:solidFill>
                  <a:schemeClr val="bg1">
                    <a:lumMod val="60000"/>
                    <a:lumOff val="40000"/>
                  </a:schemeClr>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mtClean="0"/>
              <a:pPr/>
              <a:t>‹#›</a:t>
            </a:fld>
            <a:endParaRPr lang="en-GB"/>
          </a:p>
        </p:txBody>
      </p:sp>
      <p:sp>
        <p:nvSpPr>
          <p:cNvPr id="9" name="Shape 79"/>
          <p:cNvSpPr/>
          <p:nvPr userDrawn="1"/>
        </p:nvSpPr>
        <p:spPr>
          <a:xfrm flipH="1">
            <a:off x="1045064" y="12403712"/>
            <a:ext cx="1" cy="2620762"/>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10" name="Picture Placeholder 2"/>
          <p:cNvSpPr>
            <a:spLocks noGrp="1"/>
          </p:cNvSpPr>
          <p:nvPr>
            <p:ph type="pic" sz="quarter" idx="10"/>
          </p:nvPr>
        </p:nvSpPr>
        <p:spPr>
          <a:xfrm>
            <a:off x="13658849" y="3200435"/>
            <a:ext cx="9572625" cy="6825308"/>
          </a:xfrm>
        </p:spPr>
        <p:txBody>
          <a:bodyPr/>
          <a:lstStyle/>
          <a:p>
            <a:endParaRPr lang="en-US"/>
          </a:p>
        </p:txBody>
      </p:sp>
      <p:sp>
        <p:nvSpPr>
          <p:cNvPr id="11" name="Shape 31"/>
          <p:cNvSpPr>
            <a:spLocks noGrp="1"/>
          </p:cNvSpPr>
          <p:nvPr>
            <p:ph type="body" idx="1"/>
          </p:nvPr>
        </p:nvSpPr>
        <p:spPr>
          <a:xfrm>
            <a:off x="2249625" y="3200435"/>
            <a:ext cx="6453503" cy="8572465"/>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100944898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 yellow">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8" name="Shape 71"/>
          <p:cNvSpPr/>
          <p:nvPr userDrawn="1"/>
        </p:nvSpPr>
        <p:spPr>
          <a:xfrm>
            <a:off x="7483211" y="5869185"/>
            <a:ext cx="805298" cy="1"/>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9" name="Shape 72"/>
          <p:cNvSpPr/>
          <p:nvPr userDrawn="1"/>
        </p:nvSpPr>
        <p:spPr>
          <a:xfrm>
            <a:off x="10708861" y="10251661"/>
            <a:ext cx="8418381" cy="3485222"/>
          </a:xfrm>
          <a:prstGeom prst="rect">
            <a:avLst/>
          </a:prstGeom>
          <a:solidFill>
            <a:schemeClr val="accent1"/>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1" name="Shape 30"/>
          <p:cNvSpPr>
            <a:spLocks noGrp="1"/>
          </p:cNvSpPr>
          <p:nvPr>
            <p:ph type="title"/>
          </p:nvPr>
        </p:nvSpPr>
        <p:spPr>
          <a:xfrm>
            <a:off x="1534012" y="2840027"/>
            <a:ext cx="6810166" cy="2858643"/>
          </a:xfrm>
          <a:prstGeom prst="rect">
            <a:avLst/>
          </a:prstGeom>
        </p:spPr>
        <p:txBody>
          <a:bodyPr>
            <a:normAutofit/>
          </a:bodyPr>
          <a:lstStyle>
            <a:lvl1pPr algn="r">
              <a:defRPr sz="8000"/>
            </a:lvl1pPr>
          </a:lstStyle>
          <a:p>
            <a:r>
              <a:rPr dirty="0"/>
              <a:t>Title Text</a:t>
            </a:r>
          </a:p>
        </p:txBody>
      </p:sp>
      <p:sp>
        <p:nvSpPr>
          <p:cNvPr id="14" name="Shape 31"/>
          <p:cNvSpPr>
            <a:spLocks noGrp="1"/>
          </p:cNvSpPr>
          <p:nvPr>
            <p:ph type="body" idx="1"/>
          </p:nvPr>
        </p:nvSpPr>
        <p:spPr>
          <a:xfrm>
            <a:off x="10593527" y="2850901"/>
            <a:ext cx="8533715" cy="6341106"/>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Shape 31"/>
          <p:cNvSpPr>
            <a:spLocks noGrp="1"/>
          </p:cNvSpPr>
          <p:nvPr>
            <p:ph type="body" idx="11" hasCustomPrompt="1"/>
          </p:nvPr>
        </p:nvSpPr>
        <p:spPr>
          <a:xfrm>
            <a:off x="1534012" y="2302319"/>
            <a:ext cx="6865180" cy="491410"/>
          </a:xfrm>
          <a:prstGeom prst="rect">
            <a:avLst/>
          </a:prstGeom>
        </p:spPr>
        <p:txBody>
          <a:bodyPr>
            <a:noAutofit/>
          </a:bodyPr>
          <a:lstStyle>
            <a:lvl1pPr algn="r">
              <a:defRPr sz="1800" spc="300"/>
            </a:lvl1pPr>
            <a:lvl2pPr>
              <a:defRPr sz="1800" spc="300"/>
            </a:lvl2pPr>
            <a:lvl3pPr>
              <a:defRPr sz="1800" spc="300"/>
            </a:lvl3pPr>
            <a:lvl4pPr>
              <a:defRPr sz="1800" spc="300"/>
            </a:lvl4pPr>
            <a:lvl5pPr>
              <a:defRPr sz="1800" spc="300"/>
            </a:lvl5pPr>
          </a:lstStyle>
          <a:p>
            <a:r>
              <a:rPr lang="en-GB" dirty="0"/>
              <a:t>SECTION TITLE</a:t>
            </a:r>
          </a:p>
        </p:txBody>
      </p:sp>
    </p:spTree>
    <p:extLst>
      <p:ext uri="{BB962C8B-B14F-4D97-AF65-F5344CB8AC3E}">
        <p14:creationId xmlns:p14="http://schemas.microsoft.com/office/powerpoint/2010/main" val="332620747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 yellow with picture">
    <p:spTree>
      <p:nvGrpSpPr>
        <p:cNvPr id="1" name=""/>
        <p:cNvGrpSpPr/>
        <p:nvPr/>
      </p:nvGrpSpPr>
      <p:grpSpPr>
        <a:xfrm>
          <a:off x="0" y="0"/>
          <a:ext cx="0" cy="0"/>
          <a:chOff x="0" y="0"/>
          <a:chExt cx="0" cy="0"/>
        </a:xfrm>
      </p:grpSpPr>
      <p:sp>
        <p:nvSpPr>
          <p:cNvPr id="4" name="Shape 78"/>
          <p:cNvSpPr/>
          <p:nvPr userDrawn="1"/>
        </p:nvSpPr>
        <p:spPr>
          <a:xfrm>
            <a:off x="10708861" y="-67064"/>
            <a:ext cx="8418381" cy="13799328"/>
          </a:xfrm>
          <a:prstGeom prst="rect">
            <a:avLst/>
          </a:prstGeom>
          <a:solidFill>
            <a:schemeClr val="accent1">
              <a:alpha val="70000"/>
            </a:schemeClr>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5" name="Shape 74"/>
          <p:cNvSpPr/>
          <p:nvPr userDrawn="1"/>
        </p:nvSpPr>
        <p:spPr>
          <a:xfrm>
            <a:off x="10708860" y="-74314"/>
            <a:ext cx="8418381" cy="13799327"/>
          </a:xfrm>
          <a:prstGeom prst="rect">
            <a:avLst/>
          </a:prstGeom>
          <a:solidFill>
            <a:schemeClr val="accent1"/>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7" name="Shape 76"/>
          <p:cNvSpPr txBox="1">
            <a:spLocks/>
          </p:cNvSpPr>
          <p:nvPr userDrawn="1"/>
        </p:nvSpPr>
        <p:spPr>
          <a:xfrm>
            <a:off x="23163465" y="762695"/>
            <a:ext cx="607907" cy="381001"/>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1" i="0" u="none" strike="noStrike" cap="all" spc="400" normalizeH="0" baseline="0">
                <a:ln>
                  <a:noFill/>
                </a:ln>
                <a:solidFill>
                  <a:schemeClr val="bg1">
                    <a:lumMod val="60000"/>
                    <a:lumOff val="40000"/>
                  </a:schemeClr>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mtClean="0"/>
              <a:pPr/>
              <a:t>‹#›</a:t>
            </a:fld>
            <a:endParaRPr lang="en-GB"/>
          </a:p>
        </p:txBody>
      </p:sp>
      <p:sp>
        <p:nvSpPr>
          <p:cNvPr id="9" name="Shape 79"/>
          <p:cNvSpPr/>
          <p:nvPr userDrawn="1"/>
        </p:nvSpPr>
        <p:spPr>
          <a:xfrm flipH="1">
            <a:off x="1045064" y="12403712"/>
            <a:ext cx="1" cy="2620762"/>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10" name="Picture Placeholder 2"/>
          <p:cNvSpPr>
            <a:spLocks noGrp="1"/>
          </p:cNvSpPr>
          <p:nvPr>
            <p:ph type="pic" sz="quarter" idx="10"/>
          </p:nvPr>
        </p:nvSpPr>
        <p:spPr>
          <a:xfrm>
            <a:off x="13658849" y="3200435"/>
            <a:ext cx="9572625" cy="6825308"/>
          </a:xfrm>
        </p:spPr>
        <p:txBody>
          <a:bodyPr/>
          <a:lstStyle/>
          <a:p>
            <a:endParaRPr lang="en-US"/>
          </a:p>
        </p:txBody>
      </p:sp>
      <p:sp>
        <p:nvSpPr>
          <p:cNvPr id="11" name="Shape 31"/>
          <p:cNvSpPr>
            <a:spLocks noGrp="1"/>
          </p:cNvSpPr>
          <p:nvPr>
            <p:ph type="body" idx="1"/>
          </p:nvPr>
        </p:nvSpPr>
        <p:spPr>
          <a:xfrm>
            <a:off x="2249625" y="3200435"/>
            <a:ext cx="6453503" cy="8572465"/>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222960662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 r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a:p>
        </p:txBody>
      </p:sp>
      <p:sp>
        <p:nvSpPr>
          <p:cNvPr id="8" name="Shape 71"/>
          <p:cNvSpPr/>
          <p:nvPr userDrawn="1"/>
        </p:nvSpPr>
        <p:spPr>
          <a:xfrm>
            <a:off x="7483211" y="5869185"/>
            <a:ext cx="805298" cy="1"/>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9" name="Shape 72"/>
          <p:cNvSpPr/>
          <p:nvPr userDrawn="1"/>
        </p:nvSpPr>
        <p:spPr>
          <a:xfrm>
            <a:off x="10708861" y="10251661"/>
            <a:ext cx="8418381" cy="3485222"/>
          </a:xfrm>
          <a:prstGeom prst="rect">
            <a:avLst/>
          </a:prstGeom>
          <a:solidFill>
            <a:schemeClr val="accent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1" name="Shape 30"/>
          <p:cNvSpPr>
            <a:spLocks noGrp="1"/>
          </p:cNvSpPr>
          <p:nvPr>
            <p:ph type="title"/>
          </p:nvPr>
        </p:nvSpPr>
        <p:spPr>
          <a:xfrm>
            <a:off x="1534012" y="2840027"/>
            <a:ext cx="6810166" cy="2858643"/>
          </a:xfrm>
          <a:prstGeom prst="rect">
            <a:avLst/>
          </a:prstGeom>
        </p:spPr>
        <p:txBody>
          <a:bodyPr>
            <a:normAutofit/>
          </a:bodyPr>
          <a:lstStyle>
            <a:lvl1pPr algn="r">
              <a:defRPr sz="8000"/>
            </a:lvl1pPr>
          </a:lstStyle>
          <a:p>
            <a:r>
              <a:rPr dirty="0"/>
              <a:t>Title Text</a:t>
            </a:r>
          </a:p>
        </p:txBody>
      </p:sp>
      <p:sp>
        <p:nvSpPr>
          <p:cNvPr id="14" name="Shape 31"/>
          <p:cNvSpPr>
            <a:spLocks noGrp="1"/>
          </p:cNvSpPr>
          <p:nvPr>
            <p:ph type="body" idx="1"/>
          </p:nvPr>
        </p:nvSpPr>
        <p:spPr>
          <a:xfrm>
            <a:off x="10593527" y="2850901"/>
            <a:ext cx="8533715" cy="6341106"/>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Shape 31"/>
          <p:cNvSpPr>
            <a:spLocks noGrp="1"/>
          </p:cNvSpPr>
          <p:nvPr>
            <p:ph type="body" idx="11" hasCustomPrompt="1"/>
          </p:nvPr>
        </p:nvSpPr>
        <p:spPr>
          <a:xfrm>
            <a:off x="1534012" y="2302319"/>
            <a:ext cx="6865180" cy="491410"/>
          </a:xfrm>
          <a:prstGeom prst="rect">
            <a:avLst/>
          </a:prstGeom>
        </p:spPr>
        <p:txBody>
          <a:bodyPr>
            <a:noAutofit/>
          </a:bodyPr>
          <a:lstStyle>
            <a:lvl1pPr algn="r">
              <a:defRPr sz="1800" spc="300"/>
            </a:lvl1pPr>
            <a:lvl2pPr>
              <a:defRPr sz="1800" spc="300"/>
            </a:lvl2pPr>
            <a:lvl3pPr>
              <a:defRPr sz="1800" spc="300"/>
            </a:lvl3pPr>
            <a:lvl4pPr>
              <a:defRPr sz="1800" spc="300"/>
            </a:lvl4pPr>
            <a:lvl5pPr>
              <a:defRPr sz="1800" spc="300"/>
            </a:lvl5pPr>
          </a:lstStyle>
          <a:p>
            <a:r>
              <a:rPr lang="en-GB" dirty="0"/>
              <a:t>SECTION TITLE</a:t>
            </a:r>
          </a:p>
        </p:txBody>
      </p:sp>
    </p:spTree>
    <p:extLst>
      <p:ext uri="{BB962C8B-B14F-4D97-AF65-F5344CB8AC3E}">
        <p14:creationId xmlns:p14="http://schemas.microsoft.com/office/powerpoint/2010/main" val="155056371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 red with picture">
    <p:spTree>
      <p:nvGrpSpPr>
        <p:cNvPr id="1" name=""/>
        <p:cNvGrpSpPr/>
        <p:nvPr/>
      </p:nvGrpSpPr>
      <p:grpSpPr>
        <a:xfrm>
          <a:off x="0" y="0"/>
          <a:ext cx="0" cy="0"/>
          <a:chOff x="0" y="0"/>
          <a:chExt cx="0" cy="0"/>
        </a:xfrm>
      </p:grpSpPr>
      <p:sp>
        <p:nvSpPr>
          <p:cNvPr id="4" name="Shape 78"/>
          <p:cNvSpPr/>
          <p:nvPr userDrawn="1"/>
        </p:nvSpPr>
        <p:spPr>
          <a:xfrm>
            <a:off x="10708861" y="-67064"/>
            <a:ext cx="8418381" cy="13799328"/>
          </a:xfrm>
          <a:prstGeom prst="rect">
            <a:avLst/>
          </a:prstGeom>
          <a:solidFill>
            <a:schemeClr val="accent1">
              <a:alpha val="70000"/>
            </a:schemeClr>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5" name="Shape 74"/>
          <p:cNvSpPr/>
          <p:nvPr userDrawn="1"/>
        </p:nvSpPr>
        <p:spPr>
          <a:xfrm>
            <a:off x="10708860" y="-74314"/>
            <a:ext cx="8418381" cy="13799327"/>
          </a:xfrm>
          <a:prstGeom prst="rect">
            <a:avLst/>
          </a:prstGeom>
          <a:solidFill>
            <a:schemeClr val="accent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7" name="Shape 76"/>
          <p:cNvSpPr txBox="1">
            <a:spLocks/>
          </p:cNvSpPr>
          <p:nvPr userDrawn="1"/>
        </p:nvSpPr>
        <p:spPr>
          <a:xfrm>
            <a:off x="23163465" y="762695"/>
            <a:ext cx="607907" cy="381001"/>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1" i="0" u="none" strike="noStrike" cap="all" spc="400" normalizeH="0" baseline="0">
                <a:ln>
                  <a:noFill/>
                </a:ln>
                <a:solidFill>
                  <a:schemeClr val="bg1">
                    <a:lumMod val="60000"/>
                    <a:lumOff val="40000"/>
                  </a:schemeClr>
                </a:solidFill>
                <a:effectLst/>
                <a:uFillTx/>
                <a:latin typeface="+mn-lt"/>
                <a:ea typeface="+mn-ea"/>
                <a:cs typeface="+mn-cs"/>
                <a:sym typeface="Montserrat-Regular"/>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a:lstStyle>
          <a:p>
            <a:fld id="{86CB4B4D-7CA3-9044-876B-883B54F8677D}" type="slidenum">
              <a:rPr lang="en-GB" smtClean="0"/>
              <a:pPr/>
              <a:t>‹#›</a:t>
            </a:fld>
            <a:endParaRPr lang="en-GB"/>
          </a:p>
        </p:txBody>
      </p:sp>
      <p:sp>
        <p:nvSpPr>
          <p:cNvPr id="9" name="Shape 79"/>
          <p:cNvSpPr/>
          <p:nvPr userDrawn="1"/>
        </p:nvSpPr>
        <p:spPr>
          <a:xfrm flipH="1">
            <a:off x="1045064" y="12403712"/>
            <a:ext cx="1" cy="2620762"/>
          </a:xfrm>
          <a:prstGeom prst="line">
            <a:avLst/>
          </a:prstGeom>
          <a:ln w="50800">
            <a:solidFill>
              <a:schemeClr val="accent2"/>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10" name="Picture Placeholder 2"/>
          <p:cNvSpPr>
            <a:spLocks noGrp="1"/>
          </p:cNvSpPr>
          <p:nvPr>
            <p:ph type="pic" sz="quarter" idx="10"/>
          </p:nvPr>
        </p:nvSpPr>
        <p:spPr>
          <a:xfrm>
            <a:off x="13658849" y="3200435"/>
            <a:ext cx="9572625" cy="6825308"/>
          </a:xfrm>
        </p:spPr>
        <p:txBody>
          <a:bodyPr/>
          <a:lstStyle/>
          <a:p>
            <a:endParaRPr lang="en-US"/>
          </a:p>
        </p:txBody>
      </p:sp>
      <p:sp>
        <p:nvSpPr>
          <p:cNvPr id="11" name="Shape 31"/>
          <p:cNvSpPr>
            <a:spLocks noGrp="1"/>
          </p:cNvSpPr>
          <p:nvPr>
            <p:ph type="body" idx="1"/>
          </p:nvPr>
        </p:nvSpPr>
        <p:spPr>
          <a:xfrm>
            <a:off x="2249625" y="3200435"/>
            <a:ext cx="6453503" cy="8572465"/>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166254451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twitter.com/myNSFAS"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www.facebook.com/nsfas.org.za"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21" Type="http://schemas.openxmlformats.org/officeDocument/2006/relationships/image" Target="../media/image2.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hyperlink" Target="https://www.facebook.com/nsfas.org.za" TargetMode="Externa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hyperlink" Target="https://twitter.com/myNSFAS" TargetMode="Externa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121840" y="1949214"/>
            <a:ext cx="16482720" cy="2176835"/>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dirty="0"/>
              <a:t>Title Text</a:t>
            </a:r>
          </a:p>
        </p:txBody>
      </p:sp>
      <p:sp>
        <p:nvSpPr>
          <p:cNvPr id="3" name="Shape 3"/>
          <p:cNvSpPr>
            <a:spLocks noGrp="1"/>
          </p:cNvSpPr>
          <p:nvPr>
            <p:ph type="body" idx="1"/>
          </p:nvPr>
        </p:nvSpPr>
        <p:spPr>
          <a:xfrm>
            <a:off x="2167984" y="4299845"/>
            <a:ext cx="20476358" cy="6341106"/>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a:hlinkClick r:id="rId18"/>
          </p:cNvPr>
          <p:cNvSpPr/>
          <p:nvPr/>
        </p:nvSpPr>
        <p:spPr>
          <a:xfrm>
            <a:off x="22614038" y="845083"/>
            <a:ext cx="271267" cy="216227"/>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sp>
        <p:nvSpPr>
          <p:cNvPr id="5" name="Shape 5">
            <a:hlinkClick r:id="rId19"/>
          </p:cNvPr>
          <p:cNvSpPr/>
          <p:nvPr/>
        </p:nvSpPr>
        <p:spPr>
          <a:xfrm>
            <a:off x="22142533" y="810683"/>
            <a:ext cx="149394"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sp>
        <p:nvSpPr>
          <p:cNvPr id="8" name="Shape 8"/>
          <p:cNvSpPr>
            <a:spLocks noGrp="1"/>
          </p:cNvSpPr>
          <p:nvPr>
            <p:ph type="sldNum" sz="quarter" idx="2"/>
          </p:nvPr>
        </p:nvSpPr>
        <p:spPr>
          <a:xfrm>
            <a:off x="23163465" y="762695"/>
            <a:ext cx="607907" cy="381001"/>
          </a:xfrm>
          <a:prstGeom prst="rect">
            <a:avLst/>
          </a:prstGeom>
          <a:ln w="3175">
            <a:miter lim="400000"/>
          </a:ln>
        </p:spPr>
        <p:txBody>
          <a:bodyPr lIns="38100" tIns="38100" rIns="38100" bIns="38100">
            <a:spAutoFit/>
          </a:bodyPr>
          <a:lstStyle>
            <a:lvl1pPr algn="l">
              <a:defRPr sz="2000" b="1" cap="all" spc="400">
                <a:solidFill>
                  <a:schemeClr val="bg1">
                    <a:lumMod val="60000"/>
                    <a:lumOff val="40000"/>
                  </a:schemeClr>
                </a:solidFill>
                <a:latin typeface="+mn-lt"/>
                <a:ea typeface="+mn-ea"/>
                <a:cs typeface="+mn-cs"/>
                <a:sym typeface="Montserrat-Regular"/>
              </a:defRPr>
            </a:lvl1pPr>
          </a:lstStyle>
          <a:p>
            <a:fld id="{86CB4B4D-7CA3-9044-876B-883B54F8677D}" type="slidenum">
              <a:rPr lang="en-GB" smtClean="0"/>
              <a:pPr/>
              <a:t>‹#›</a:t>
            </a:fld>
            <a:endParaRPr lang="en-GB" dirty="0"/>
          </a:p>
        </p:txBody>
      </p:sp>
      <p:sp>
        <p:nvSpPr>
          <p:cNvPr id="9" name="Shape 9"/>
          <p:cNvSpPr/>
          <p:nvPr/>
        </p:nvSpPr>
        <p:spPr>
          <a:xfrm>
            <a:off x="23204405" y="1371248"/>
            <a:ext cx="1636515" cy="1"/>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pic>
        <p:nvPicPr>
          <p:cNvPr id="10" name="Content Placeholder 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1402274" y="11330486"/>
            <a:ext cx="2356462" cy="1750514"/>
          </a:xfrm>
          <a:prstGeom prst="rect">
            <a:avLst/>
          </a:prstGeom>
        </p:spPr>
      </p:pic>
      <p:sp>
        <p:nvSpPr>
          <p:cNvPr id="11" name="TextBox 10"/>
          <p:cNvSpPr txBox="1"/>
          <p:nvPr/>
        </p:nvSpPr>
        <p:spPr>
          <a:xfrm>
            <a:off x="19637683" y="810683"/>
            <a:ext cx="2337178" cy="26161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GB" sz="1200" b="1" i="0" u="none" strike="noStrike" cap="none" spc="300" normalizeH="0" baseline="0" dirty="0">
                <a:ln>
                  <a:noFill/>
                </a:ln>
                <a:solidFill>
                  <a:srgbClr val="A6A7AC"/>
                </a:solidFill>
                <a:effectLst/>
                <a:uFillTx/>
                <a:latin typeface="+mn-lt"/>
                <a:ea typeface="PT Sans"/>
                <a:cs typeface="PT Sans"/>
                <a:sym typeface="PT Sans"/>
              </a:rPr>
              <a:t>WWW.NSFAS.ORG.ZA</a:t>
            </a:r>
          </a:p>
        </p:txBody>
      </p:sp>
    </p:spTree>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55" r:id="rId4"/>
    <p:sldLayoutId id="2147483656" r:id="rId5"/>
    <p:sldLayoutId id="2147483657" r:id="rId6"/>
    <p:sldLayoutId id="2147483658" r:id="rId7"/>
    <p:sldLayoutId id="2147483659" r:id="rId8"/>
    <p:sldLayoutId id="2147483660" r:id="rId9"/>
    <p:sldLayoutId id="2147483661" r:id="rId10"/>
    <p:sldLayoutId id="2147483663" r:id="rId11"/>
    <p:sldLayoutId id="2147483662" r:id="rId12"/>
    <p:sldLayoutId id="2147483654" r:id="rId13"/>
    <p:sldLayoutId id="2147483653" r:id="rId14"/>
    <p:sldLayoutId id="2147483664" r:id="rId15"/>
    <p:sldLayoutId id="2147483673" r:id="rId16"/>
  </p:sldLayoutIdLst>
  <p:transition spd="slow">
    <p:push dir="u"/>
  </p:transition>
  <p:hf hdr="0" ftr="0" dt="0"/>
  <p:txStyles>
    <p:title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p:titleStyle>
    <p:bodyStyle>
      <a:lvl1pPr marL="0" marR="0" indent="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2300" b="0" i="0" u="none" strike="noStrike" cap="none" spc="0" baseline="0">
          <a:ln>
            <a:noFill/>
          </a:ln>
          <a:solidFill>
            <a:schemeClr val="bg2"/>
          </a:solidFill>
          <a:uFillTx/>
          <a:latin typeface="Arial" panose="020B0604020202020204" pitchFamily="34" charset="0"/>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p:bodyStyle>
    <p:otherStyle>
      <a:lvl1pPr marL="0" marR="0" indent="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1pPr>
      <a:lvl2pPr marL="0" marR="0" indent="228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2pPr>
      <a:lvl3pPr marL="0" marR="0" indent="457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3pPr>
      <a:lvl4pPr marL="0" marR="0" indent="685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4pPr>
      <a:lvl5pPr marL="0" marR="0" indent="9144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5pPr>
      <a:lvl6pPr marL="0" marR="0" indent="11430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6pPr>
      <a:lvl7pPr marL="0" marR="0" indent="1371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7pPr>
      <a:lvl8pPr marL="0" marR="0" indent="1600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8pPr>
      <a:lvl9pPr marL="0" marR="0" indent="1828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121840" y="1949217"/>
            <a:ext cx="16482720" cy="2176835"/>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dirty="0"/>
              <a:t>Title Text</a:t>
            </a:r>
          </a:p>
        </p:txBody>
      </p:sp>
      <p:sp>
        <p:nvSpPr>
          <p:cNvPr id="3" name="Shape 3"/>
          <p:cNvSpPr>
            <a:spLocks noGrp="1"/>
          </p:cNvSpPr>
          <p:nvPr>
            <p:ph type="body" idx="1"/>
          </p:nvPr>
        </p:nvSpPr>
        <p:spPr>
          <a:xfrm>
            <a:off x="2167984" y="4299847"/>
            <a:ext cx="20476357" cy="6341107"/>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a:hlinkClick r:id="rId19"/>
          </p:cNvPr>
          <p:cNvSpPr/>
          <p:nvPr/>
        </p:nvSpPr>
        <p:spPr>
          <a:xfrm>
            <a:off x="22614041" y="845084"/>
            <a:ext cx="271267" cy="216227"/>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20" rIns="45720"/>
          <a:lstStyle/>
          <a:p>
            <a:pPr algn="l" defTabSz="457206">
              <a:defRPr sz="2400">
                <a:latin typeface="Calibri"/>
                <a:ea typeface="Calibri"/>
                <a:cs typeface="Calibri"/>
                <a:sym typeface="Calibri"/>
              </a:defRPr>
            </a:pPr>
            <a:endParaRPr sz="2400"/>
          </a:p>
        </p:txBody>
      </p:sp>
      <p:sp>
        <p:nvSpPr>
          <p:cNvPr id="5" name="Shape 5">
            <a:hlinkClick r:id="rId20"/>
          </p:cNvPr>
          <p:cNvSpPr/>
          <p:nvPr/>
        </p:nvSpPr>
        <p:spPr>
          <a:xfrm>
            <a:off x="22142535" y="810684"/>
            <a:ext cx="149395"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20" rIns="45720"/>
          <a:lstStyle/>
          <a:p>
            <a:pPr algn="l" defTabSz="457206">
              <a:defRPr sz="2400">
                <a:latin typeface="Calibri"/>
                <a:ea typeface="Calibri"/>
                <a:cs typeface="Calibri"/>
                <a:sym typeface="Calibri"/>
              </a:defRPr>
            </a:pPr>
            <a:endParaRPr sz="2400"/>
          </a:p>
        </p:txBody>
      </p:sp>
      <p:sp>
        <p:nvSpPr>
          <p:cNvPr id="8" name="Shape 8"/>
          <p:cNvSpPr>
            <a:spLocks noGrp="1"/>
          </p:cNvSpPr>
          <p:nvPr>
            <p:ph type="sldNum" sz="quarter" idx="2"/>
          </p:nvPr>
        </p:nvSpPr>
        <p:spPr>
          <a:xfrm>
            <a:off x="23163468" y="762697"/>
            <a:ext cx="607907" cy="384721"/>
          </a:xfrm>
          <a:prstGeom prst="rect">
            <a:avLst/>
          </a:prstGeom>
          <a:ln w="3175">
            <a:miter lim="400000"/>
          </a:ln>
        </p:spPr>
        <p:txBody>
          <a:bodyPr lIns="38100" tIns="38100" rIns="38100" bIns="38100">
            <a:spAutoFit/>
          </a:bodyPr>
          <a:lstStyle>
            <a:lvl1pPr algn="l">
              <a:defRPr sz="2000" b="1" cap="all" spc="400">
                <a:solidFill>
                  <a:schemeClr val="bg1">
                    <a:lumMod val="60000"/>
                    <a:lumOff val="40000"/>
                  </a:schemeClr>
                </a:solidFill>
                <a:latin typeface="+mn-lt"/>
                <a:ea typeface="+mn-ea"/>
                <a:cs typeface="+mn-cs"/>
                <a:sym typeface="Montserrat-Regular"/>
              </a:defRPr>
            </a:lvl1pPr>
          </a:lstStyle>
          <a:p>
            <a:fld id="{86CB4B4D-7CA3-9044-876B-883B54F8677D}" type="slidenum">
              <a:rPr lang="en-GB" smtClean="0"/>
              <a:pPr/>
              <a:t>‹#›</a:t>
            </a:fld>
            <a:endParaRPr lang="en-GB" dirty="0"/>
          </a:p>
        </p:txBody>
      </p:sp>
      <p:sp>
        <p:nvSpPr>
          <p:cNvPr id="9" name="Shape 9"/>
          <p:cNvSpPr/>
          <p:nvPr/>
        </p:nvSpPr>
        <p:spPr>
          <a:xfrm>
            <a:off x="23204407" y="1371248"/>
            <a:ext cx="1636515" cy="0"/>
          </a:xfrm>
          <a:prstGeom prst="line">
            <a:avLst/>
          </a:prstGeom>
          <a:ln w="50800">
            <a:solidFill>
              <a:srgbClr val="F56C2E"/>
            </a:solidFill>
            <a:miter lim="400000"/>
          </a:ln>
        </p:spPr>
        <p:txBody>
          <a:bodyPr lIns="38101" tIns="38101" rIns="38101" bIns="38101" anchor="ctr"/>
          <a:lstStyle/>
          <a:p>
            <a:pPr algn="ctr">
              <a:defRPr sz="3000">
                <a:solidFill>
                  <a:srgbClr val="000000"/>
                </a:solidFill>
                <a:latin typeface="Helvetica Light"/>
                <a:ea typeface="Helvetica Light"/>
                <a:cs typeface="Helvetica Light"/>
                <a:sym typeface="Helvetica Light"/>
              </a:defRPr>
            </a:pPr>
            <a:endParaRPr sz="3000"/>
          </a:p>
        </p:txBody>
      </p:sp>
      <p:pic>
        <p:nvPicPr>
          <p:cNvPr id="10" name="Content Placeholder 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1402276" y="11330487"/>
            <a:ext cx="2356461" cy="1750515"/>
          </a:xfrm>
          <a:prstGeom prst="rect">
            <a:avLst/>
          </a:prstGeom>
        </p:spPr>
      </p:pic>
      <p:sp>
        <p:nvSpPr>
          <p:cNvPr id="11" name="TextBox 10"/>
          <p:cNvSpPr txBox="1"/>
          <p:nvPr/>
        </p:nvSpPr>
        <p:spPr>
          <a:xfrm>
            <a:off x="19636658" y="810684"/>
            <a:ext cx="2339232" cy="26161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1" tIns="38101" rIns="38101" bIns="38101" numCol="1" spcCol="38100" rtlCol="0" anchor="ctr">
            <a:spAutoFit/>
          </a:bodyPr>
          <a:lstStyle/>
          <a:p>
            <a:pPr marL="0" marR="0" indent="0" algn="just" defTabSz="825512" rtl="0" fontAlgn="auto" latinLnBrk="0" hangingPunct="0">
              <a:lnSpc>
                <a:spcPct val="100000"/>
              </a:lnSpc>
              <a:spcBef>
                <a:spcPts val="0"/>
              </a:spcBef>
              <a:spcAft>
                <a:spcPts val="0"/>
              </a:spcAft>
              <a:buClrTx/>
              <a:buSzTx/>
              <a:buFontTx/>
              <a:buNone/>
              <a:tabLst/>
            </a:pPr>
            <a:r>
              <a:rPr kumimoji="0" lang="en-GB" sz="1200" b="1" i="0" u="none" strike="noStrike" cap="none" spc="301" normalizeH="0" baseline="0" dirty="0">
                <a:ln>
                  <a:noFill/>
                </a:ln>
                <a:solidFill>
                  <a:srgbClr val="A6A7AC"/>
                </a:solidFill>
                <a:effectLst/>
                <a:uFillTx/>
                <a:latin typeface="+mn-lt"/>
                <a:ea typeface="PT Sans"/>
                <a:cs typeface="PT Sans"/>
                <a:sym typeface="PT Sans"/>
              </a:rPr>
              <a:t>WWW.NSFAS.ORG.ZA</a:t>
            </a:r>
          </a:p>
        </p:txBody>
      </p:sp>
    </p:spTree>
    <p:extLst>
      <p:ext uri="{BB962C8B-B14F-4D97-AF65-F5344CB8AC3E}">
        <p14:creationId xmlns:p14="http://schemas.microsoft.com/office/powerpoint/2010/main" val="4177792948"/>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Lst>
  <p:transition spd="slow">
    <p:push dir="u"/>
  </p:transition>
  <p:hf hdr="0" ftr="0" dt="0"/>
  <p:txStyles>
    <p:titleStyle>
      <a:lvl1pPr marL="0" marR="0" indent="0" algn="l" defTabSz="825512"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3" algn="l" defTabSz="825512"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6" algn="l" defTabSz="825512"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9" algn="l" defTabSz="825512"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11" algn="l" defTabSz="825512"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14" algn="l" defTabSz="825512"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17" algn="l" defTabSz="825512"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20" algn="l" defTabSz="825512"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23" algn="l" defTabSz="825512"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p:titleStyle>
    <p:bodyStyle>
      <a:lvl1pPr marL="0" marR="0" indent="0" algn="just" defTabSz="825512" rtl="0" latinLnBrk="0">
        <a:lnSpc>
          <a:spcPct val="100000"/>
        </a:lnSpc>
        <a:spcBef>
          <a:spcPts val="0"/>
        </a:spcBef>
        <a:spcAft>
          <a:spcPts val="0"/>
        </a:spcAft>
        <a:buClrTx/>
        <a:buSzTx/>
        <a:buFontTx/>
        <a:buNone/>
        <a:tabLst/>
        <a:defRPr sz="2301" b="0" i="0" u="none" strike="noStrike" cap="none" spc="0" baseline="0">
          <a:ln>
            <a:noFill/>
          </a:ln>
          <a:solidFill>
            <a:schemeClr val="bg2"/>
          </a:solidFill>
          <a:uFillTx/>
          <a:latin typeface="Arial" panose="020B0604020202020204" pitchFamily="34" charset="0"/>
          <a:ea typeface="PT Sans"/>
          <a:cs typeface="PT Sans"/>
          <a:sym typeface="PT Sans"/>
        </a:defRPr>
      </a:lvl1pPr>
      <a:lvl2pPr marL="0" marR="0" indent="228603" algn="just" defTabSz="825512" rtl="0" latinLnBrk="0">
        <a:lnSpc>
          <a:spcPct val="100000"/>
        </a:lnSpc>
        <a:spcBef>
          <a:spcPts val="0"/>
        </a:spcBef>
        <a:spcAft>
          <a:spcPts val="0"/>
        </a:spcAft>
        <a:buClrTx/>
        <a:buSzTx/>
        <a:buFontTx/>
        <a:buNone/>
        <a:tabLst/>
        <a:defRPr sz="2301" b="0" i="0" u="none" strike="noStrike" cap="none" spc="0" baseline="0">
          <a:ln>
            <a:noFill/>
          </a:ln>
          <a:solidFill>
            <a:schemeClr val="bg2"/>
          </a:solidFill>
          <a:uFillTx/>
          <a:latin typeface="Arial" panose="020B0604020202020204" pitchFamily="34" charset="0"/>
          <a:ea typeface="PT Sans"/>
          <a:cs typeface="PT Sans"/>
          <a:sym typeface="PT Sans"/>
        </a:defRPr>
      </a:lvl2pPr>
      <a:lvl3pPr marL="0" marR="0" indent="457206" algn="just" defTabSz="825512" rtl="0" latinLnBrk="0">
        <a:lnSpc>
          <a:spcPct val="100000"/>
        </a:lnSpc>
        <a:spcBef>
          <a:spcPts val="0"/>
        </a:spcBef>
        <a:spcAft>
          <a:spcPts val="0"/>
        </a:spcAft>
        <a:buClrTx/>
        <a:buSzTx/>
        <a:buFontTx/>
        <a:buNone/>
        <a:tabLst/>
        <a:defRPr sz="2301" b="0" i="0" u="none" strike="noStrike" cap="none" spc="0" baseline="0">
          <a:ln>
            <a:noFill/>
          </a:ln>
          <a:solidFill>
            <a:schemeClr val="bg2"/>
          </a:solidFill>
          <a:uFillTx/>
          <a:latin typeface="Arial" panose="020B0604020202020204" pitchFamily="34" charset="0"/>
          <a:ea typeface="PT Sans"/>
          <a:cs typeface="PT Sans"/>
          <a:sym typeface="PT Sans"/>
        </a:defRPr>
      </a:lvl3pPr>
      <a:lvl4pPr marL="0" marR="0" indent="685809" algn="just" defTabSz="825512" rtl="0" latinLnBrk="0">
        <a:lnSpc>
          <a:spcPct val="100000"/>
        </a:lnSpc>
        <a:spcBef>
          <a:spcPts val="0"/>
        </a:spcBef>
        <a:spcAft>
          <a:spcPts val="0"/>
        </a:spcAft>
        <a:buClrTx/>
        <a:buSzTx/>
        <a:buFontTx/>
        <a:buNone/>
        <a:tabLst/>
        <a:defRPr sz="2301" b="0" i="0" u="none" strike="noStrike" cap="none" spc="0" baseline="0">
          <a:ln>
            <a:noFill/>
          </a:ln>
          <a:solidFill>
            <a:schemeClr val="bg2"/>
          </a:solidFill>
          <a:uFillTx/>
          <a:latin typeface="Arial" panose="020B0604020202020204" pitchFamily="34" charset="0"/>
          <a:ea typeface="PT Sans"/>
          <a:cs typeface="PT Sans"/>
          <a:sym typeface="PT Sans"/>
        </a:defRPr>
      </a:lvl4pPr>
      <a:lvl5pPr marL="0" marR="0" indent="914411" algn="just" defTabSz="825512" rtl="0" latinLnBrk="0">
        <a:lnSpc>
          <a:spcPct val="100000"/>
        </a:lnSpc>
        <a:spcBef>
          <a:spcPts val="0"/>
        </a:spcBef>
        <a:spcAft>
          <a:spcPts val="0"/>
        </a:spcAft>
        <a:buClrTx/>
        <a:buSzTx/>
        <a:buFontTx/>
        <a:buNone/>
        <a:tabLst/>
        <a:defRPr sz="2301" b="0" i="0" u="none" strike="noStrike" cap="none" spc="0" baseline="0">
          <a:ln>
            <a:noFill/>
          </a:ln>
          <a:solidFill>
            <a:schemeClr val="bg2"/>
          </a:solidFill>
          <a:uFillTx/>
          <a:latin typeface="Arial" panose="020B0604020202020204" pitchFamily="34" charset="0"/>
          <a:ea typeface="PT Sans"/>
          <a:cs typeface="PT Sans"/>
          <a:sym typeface="PT Sans"/>
        </a:defRPr>
      </a:lvl5pPr>
      <a:lvl6pPr marL="0" marR="0" indent="1143014" algn="just" defTabSz="825512" rtl="0" latinLnBrk="0">
        <a:lnSpc>
          <a:spcPct val="100000"/>
        </a:lnSpc>
        <a:spcBef>
          <a:spcPts val="0"/>
        </a:spcBef>
        <a:spcAft>
          <a:spcPts val="0"/>
        </a:spcAft>
        <a:buClrTx/>
        <a:buSzTx/>
        <a:buFontTx/>
        <a:buNone/>
        <a:tabLst/>
        <a:defRPr sz="2301" b="0" i="0" u="none" strike="noStrike" cap="none" spc="0" baseline="0">
          <a:ln>
            <a:noFill/>
          </a:ln>
          <a:solidFill>
            <a:srgbClr val="A6A7AC"/>
          </a:solidFill>
          <a:uFillTx/>
          <a:latin typeface="PT Sans"/>
          <a:ea typeface="PT Sans"/>
          <a:cs typeface="PT Sans"/>
          <a:sym typeface="PT Sans"/>
        </a:defRPr>
      </a:lvl6pPr>
      <a:lvl7pPr marL="0" marR="0" indent="1371617" algn="just" defTabSz="825512" rtl="0" latinLnBrk="0">
        <a:lnSpc>
          <a:spcPct val="100000"/>
        </a:lnSpc>
        <a:spcBef>
          <a:spcPts val="0"/>
        </a:spcBef>
        <a:spcAft>
          <a:spcPts val="0"/>
        </a:spcAft>
        <a:buClrTx/>
        <a:buSzTx/>
        <a:buFontTx/>
        <a:buNone/>
        <a:tabLst/>
        <a:defRPr sz="2301" b="0" i="0" u="none" strike="noStrike" cap="none" spc="0" baseline="0">
          <a:ln>
            <a:noFill/>
          </a:ln>
          <a:solidFill>
            <a:srgbClr val="A6A7AC"/>
          </a:solidFill>
          <a:uFillTx/>
          <a:latin typeface="PT Sans"/>
          <a:ea typeface="PT Sans"/>
          <a:cs typeface="PT Sans"/>
          <a:sym typeface="PT Sans"/>
        </a:defRPr>
      </a:lvl7pPr>
      <a:lvl8pPr marL="0" marR="0" indent="1600220" algn="just" defTabSz="825512" rtl="0" latinLnBrk="0">
        <a:lnSpc>
          <a:spcPct val="100000"/>
        </a:lnSpc>
        <a:spcBef>
          <a:spcPts val="0"/>
        </a:spcBef>
        <a:spcAft>
          <a:spcPts val="0"/>
        </a:spcAft>
        <a:buClrTx/>
        <a:buSzTx/>
        <a:buFontTx/>
        <a:buNone/>
        <a:tabLst/>
        <a:defRPr sz="2301" b="0" i="0" u="none" strike="noStrike" cap="none" spc="0" baseline="0">
          <a:ln>
            <a:noFill/>
          </a:ln>
          <a:solidFill>
            <a:srgbClr val="A6A7AC"/>
          </a:solidFill>
          <a:uFillTx/>
          <a:latin typeface="PT Sans"/>
          <a:ea typeface="PT Sans"/>
          <a:cs typeface="PT Sans"/>
          <a:sym typeface="PT Sans"/>
        </a:defRPr>
      </a:lvl8pPr>
      <a:lvl9pPr marL="0" marR="0" indent="1828823" algn="just" defTabSz="825512" rtl="0" latinLnBrk="0">
        <a:lnSpc>
          <a:spcPct val="100000"/>
        </a:lnSpc>
        <a:spcBef>
          <a:spcPts val="0"/>
        </a:spcBef>
        <a:spcAft>
          <a:spcPts val="0"/>
        </a:spcAft>
        <a:buClrTx/>
        <a:buSzTx/>
        <a:buFontTx/>
        <a:buNone/>
        <a:tabLst/>
        <a:defRPr sz="2301" b="0" i="0" u="none" strike="noStrike" cap="none" spc="0" baseline="0">
          <a:ln>
            <a:noFill/>
          </a:ln>
          <a:solidFill>
            <a:srgbClr val="A6A7AC"/>
          </a:solidFill>
          <a:uFillTx/>
          <a:latin typeface="PT Sans"/>
          <a:ea typeface="PT Sans"/>
          <a:cs typeface="PT Sans"/>
          <a:sym typeface="PT Sans"/>
        </a:defRPr>
      </a:lvl9pPr>
    </p:bodyStyle>
    <p:otherStyle>
      <a:lvl1pPr marL="0" marR="0" indent="0" algn="l" defTabSz="825512"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1pPr>
      <a:lvl2pPr marL="0" marR="0" indent="228603" algn="l" defTabSz="825512"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2pPr>
      <a:lvl3pPr marL="0" marR="0" indent="457206" algn="l" defTabSz="825512"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3pPr>
      <a:lvl4pPr marL="0" marR="0" indent="685809" algn="l" defTabSz="825512"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4pPr>
      <a:lvl5pPr marL="0" marR="0" indent="914411" algn="l" defTabSz="825512"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5pPr>
      <a:lvl6pPr marL="0" marR="0" indent="1143014" algn="l" defTabSz="825512"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6pPr>
      <a:lvl7pPr marL="0" marR="0" indent="1371617" algn="l" defTabSz="825512"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7pPr>
      <a:lvl8pPr marL="0" marR="0" indent="1600220" algn="l" defTabSz="825512"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8pPr>
      <a:lvl9pPr marL="0" marR="0" indent="1828823" algn="l" defTabSz="825512"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75FFEE-EC33-4D43-BEC9-4F368AE6549C}"/>
              </a:ext>
            </a:extLst>
          </p:cNvPr>
          <p:cNvSpPr txBox="1">
            <a:spLocks/>
          </p:cNvSpPr>
          <p:nvPr/>
        </p:nvSpPr>
        <p:spPr>
          <a:xfrm>
            <a:off x="590550" y="10048866"/>
            <a:ext cx="14558976" cy="1314393"/>
          </a:xfrm>
          <a:prstGeom prst="rect">
            <a:avLst/>
          </a:prstGeom>
          <a:ln w="3175">
            <a:miter lim="400000"/>
          </a:ln>
          <a:extLst>
            <a:ext uri="{C572A759-6A51-4108-AA02-DFA0A04FC94B}">
              <ma14:wrappingTextBoxFlag xmlns="" xmlns:ma14="http://schemas.microsoft.com/office/mac/drawingml/2011/main" val="1"/>
            </a:ext>
          </a:extLst>
        </p:spPr>
        <p:txBody>
          <a:bodyPr lIns="38100" tIns="38100" rIns="38100" bIns="38100">
            <a:noAutofit/>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chemeClr val="tx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hangingPunct="1">
              <a:lnSpc>
                <a:spcPct val="100000"/>
              </a:lnSpc>
            </a:pPr>
            <a:r>
              <a:rPr lang="en-ZA" sz="4000" b="0" dirty="0">
                <a:solidFill>
                  <a:schemeClr val="bg1">
                    <a:lumMod val="50000"/>
                  </a:schemeClr>
                </a:solidFill>
                <a:latin typeface="Arial" charset="0"/>
                <a:ea typeface="Arial" charset="0"/>
                <a:cs typeface="Arial" charset="0"/>
              </a:rPr>
              <a:t>Presentation to the Portfolio Committee on Higher Education, Science and Technology and Select Committee on Education and Technology, Sports, Arts &amp; Culture.</a:t>
            </a:r>
            <a:endParaRPr lang="en-US" sz="4000" b="0" dirty="0">
              <a:solidFill>
                <a:schemeClr val="bg1">
                  <a:lumMod val="50000"/>
                </a:schemeClr>
              </a:solidFill>
            </a:endParaRPr>
          </a:p>
        </p:txBody>
      </p:sp>
      <p:sp>
        <p:nvSpPr>
          <p:cNvPr id="4" name="TextBox 3">
            <a:extLst>
              <a:ext uri="{FF2B5EF4-FFF2-40B4-BE49-F238E27FC236}">
                <a16:creationId xmlns:a16="http://schemas.microsoft.com/office/drawing/2014/main" id="{4845E3D2-E58B-4450-B8A3-CF35C038D46B}"/>
              </a:ext>
            </a:extLst>
          </p:cNvPr>
          <p:cNvSpPr txBox="1"/>
          <p:nvPr/>
        </p:nvSpPr>
        <p:spPr>
          <a:xfrm>
            <a:off x="590550" y="12504751"/>
            <a:ext cx="3238500" cy="523220"/>
          </a:xfrm>
          <a:prstGeom prst="rect">
            <a:avLst/>
          </a:prstGeom>
          <a:noFill/>
        </p:spPr>
        <p:txBody>
          <a:bodyPr wrap="square" rtlCol="0">
            <a:spAutoFit/>
          </a:bodyPr>
          <a:lstStyle/>
          <a:p>
            <a:r>
              <a:rPr lang="en-GB" sz="2800" b="1" dirty="0">
                <a:solidFill>
                  <a:schemeClr val="bg1">
                    <a:lumMod val="50000"/>
                  </a:schemeClr>
                </a:solidFill>
                <a:latin typeface="Arial" charset="0"/>
                <a:ea typeface="Arial" charset="0"/>
                <a:cs typeface="Arial" charset="0"/>
              </a:rPr>
              <a:t>09 October 2020</a:t>
            </a:r>
            <a:endParaRPr lang="en-US" sz="2800" dirty="0">
              <a:solidFill>
                <a:schemeClr val="bg1">
                  <a:lumMod val="50000"/>
                </a:schemeClr>
              </a:solidFill>
            </a:endParaRPr>
          </a:p>
        </p:txBody>
      </p:sp>
      <p:sp>
        <p:nvSpPr>
          <p:cNvPr id="6" name="Title 5">
            <a:extLst>
              <a:ext uri="{FF2B5EF4-FFF2-40B4-BE49-F238E27FC236}">
                <a16:creationId xmlns:a16="http://schemas.microsoft.com/office/drawing/2014/main" id="{B8AD3D01-3706-4054-A021-A53A01F3A0B4}"/>
              </a:ext>
            </a:extLst>
          </p:cNvPr>
          <p:cNvSpPr>
            <a:spLocks noGrp="1"/>
          </p:cNvSpPr>
          <p:nvPr>
            <p:ph type="title"/>
          </p:nvPr>
        </p:nvSpPr>
        <p:spPr>
          <a:xfrm>
            <a:off x="-869677" y="8183809"/>
            <a:ext cx="16019203" cy="1447129"/>
          </a:xfrm>
        </p:spPr>
        <p:txBody>
          <a:bodyPr>
            <a:noAutofit/>
          </a:bodyPr>
          <a:lstStyle/>
          <a:p>
            <a:pPr algn="ctr"/>
            <a:r>
              <a:rPr lang="en-ZA" sz="6600" dirty="0"/>
              <a:t>NSFAS Presentation in response to NEHAWU Allegations</a:t>
            </a:r>
            <a:endParaRPr lang="en-US" sz="6600" dirty="0"/>
          </a:p>
        </p:txBody>
      </p:sp>
    </p:spTree>
    <p:extLst>
      <p:ext uri="{BB962C8B-B14F-4D97-AF65-F5344CB8AC3E}">
        <p14:creationId xmlns:p14="http://schemas.microsoft.com/office/powerpoint/2010/main" val="100316245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826C34-9418-4673-91D0-BEF1CD020785}"/>
              </a:ext>
            </a:extLst>
          </p:cNvPr>
          <p:cNvSpPr>
            <a:spLocks noGrp="1"/>
          </p:cNvSpPr>
          <p:nvPr>
            <p:ph type="sldNum" sz="quarter" idx="10"/>
          </p:nvPr>
        </p:nvSpPr>
        <p:spPr/>
        <p:txBody>
          <a:bodyPr/>
          <a:lstStyle/>
          <a:p>
            <a:fld id="{86CB4B4D-7CA3-9044-876B-883B54F8677D}" type="slidenum">
              <a:rPr lang="en-GB" smtClean="0"/>
              <a:pPr/>
              <a:t>10</a:t>
            </a:fld>
            <a:endParaRPr lang="en-GB" dirty="0"/>
          </a:p>
        </p:txBody>
      </p:sp>
      <p:sp>
        <p:nvSpPr>
          <p:cNvPr id="5" name="Rectangle 4">
            <a:extLst>
              <a:ext uri="{FF2B5EF4-FFF2-40B4-BE49-F238E27FC236}">
                <a16:creationId xmlns:a16="http://schemas.microsoft.com/office/drawing/2014/main" id="{DDF636E9-DD3A-467E-9D96-2F8B4A7550FF}"/>
              </a:ext>
            </a:extLst>
          </p:cNvPr>
          <p:cNvSpPr/>
          <p:nvPr/>
        </p:nvSpPr>
        <p:spPr>
          <a:xfrm>
            <a:off x="9078685" y="4833577"/>
            <a:ext cx="13781315" cy="3416320"/>
          </a:xfrm>
          <a:prstGeom prst="rect">
            <a:avLst/>
          </a:prstGeom>
        </p:spPr>
        <p:txBody>
          <a:bodyPr wrap="square" anchor="ctr">
            <a:spAutoFit/>
          </a:bodyPr>
          <a:lstStyle/>
          <a:p>
            <a:pPr lvl="0"/>
            <a:endParaRPr lang="en-GB" sz="2000" dirty="0">
              <a:solidFill>
                <a:schemeClr val="bg1"/>
              </a:solidFill>
              <a:latin typeface="Arial" panose="020B0604020202020204" pitchFamily="34" charset="0"/>
            </a:endParaRPr>
          </a:p>
          <a:p>
            <a:pPr lvl="0"/>
            <a:endParaRPr lang="en-GB" sz="2000" dirty="0">
              <a:solidFill>
                <a:schemeClr val="bg1"/>
              </a:solidFill>
              <a:latin typeface="Arial" panose="020B0604020202020204" pitchFamily="34" charset="0"/>
            </a:endParaRPr>
          </a:p>
          <a:p>
            <a:pPr lvl="0"/>
            <a:endParaRPr lang="en-GB" sz="2000" dirty="0">
              <a:solidFill>
                <a:schemeClr val="bg1"/>
              </a:solidFill>
              <a:latin typeface="Arial" panose="020B0604020202020204" pitchFamily="34" charset="0"/>
            </a:endParaRPr>
          </a:p>
          <a:p>
            <a:pPr lvl="0"/>
            <a:endParaRPr lang="en-GB" sz="3200" dirty="0">
              <a:solidFill>
                <a:schemeClr val="bg1"/>
              </a:solidFill>
              <a:latin typeface="Arial" panose="020B0604020202020204" pitchFamily="34" charset="0"/>
            </a:endParaRPr>
          </a:p>
          <a:p>
            <a:pPr lvl="0"/>
            <a:endParaRPr lang="en-GB" sz="3200" dirty="0">
              <a:solidFill>
                <a:schemeClr val="bg1"/>
              </a:solidFill>
              <a:latin typeface="Arial" panose="020B0604020202020204" pitchFamily="34" charset="0"/>
            </a:endParaRPr>
          </a:p>
          <a:p>
            <a:pPr marL="457200" lvl="0" indent="-457200">
              <a:buFont typeface="Wingdings" panose="05000000000000000000" pitchFamily="2" charset="2"/>
              <a:buChar char="q"/>
            </a:pPr>
            <a:endParaRPr lang="en-GB" sz="3200" dirty="0">
              <a:solidFill>
                <a:schemeClr val="bg1"/>
              </a:solidFill>
              <a:latin typeface="Arial" panose="020B0604020202020204" pitchFamily="34" charset="0"/>
            </a:endParaRPr>
          </a:p>
          <a:p>
            <a:pPr marL="457200" lvl="0" indent="-457200">
              <a:buFont typeface="Wingdings" panose="05000000000000000000" pitchFamily="2" charset="2"/>
              <a:buChar char="q"/>
            </a:pPr>
            <a:endParaRPr lang="en-GB" sz="3200" dirty="0">
              <a:solidFill>
                <a:schemeClr val="bg1"/>
              </a:solidFill>
              <a:latin typeface="Arial" panose="020B0604020202020204" pitchFamily="34" charset="0"/>
            </a:endParaRPr>
          </a:p>
          <a:p>
            <a:pPr lvl="0"/>
            <a:endParaRPr lang="en-ZA" sz="2800" dirty="0">
              <a:solidFill>
                <a:schemeClr val="bg1"/>
              </a:solidFill>
              <a:latin typeface="Arial" panose="020B0604020202020204" pitchFamily="34" charset="0"/>
            </a:endParaRPr>
          </a:p>
        </p:txBody>
      </p:sp>
      <p:sp>
        <p:nvSpPr>
          <p:cNvPr id="6" name="Rectangle 5">
            <a:extLst>
              <a:ext uri="{FF2B5EF4-FFF2-40B4-BE49-F238E27FC236}">
                <a16:creationId xmlns:a16="http://schemas.microsoft.com/office/drawing/2014/main" id="{417266B6-A649-4E36-B569-E2BD33E0C6C1}"/>
              </a:ext>
            </a:extLst>
          </p:cNvPr>
          <p:cNvSpPr/>
          <p:nvPr/>
        </p:nvSpPr>
        <p:spPr>
          <a:xfrm>
            <a:off x="8772525" y="314325"/>
            <a:ext cx="14998846" cy="2431435"/>
          </a:xfrm>
          <a:prstGeom prst="rect">
            <a:avLst/>
          </a:prstGeom>
        </p:spPr>
        <p:txBody>
          <a:bodyPr wrap="square">
            <a:spAutoFit/>
          </a:bodyPr>
          <a:lstStyle/>
          <a:p>
            <a:pPr algn="l" hangingPunct="1"/>
            <a:r>
              <a:rPr lang="en-ZA" sz="4400" b="1" dirty="0">
                <a:solidFill>
                  <a:schemeClr val="bg1"/>
                </a:solidFill>
                <a:latin typeface="Arial" panose="020B0604020202020204" pitchFamily="34" charset="0"/>
                <a:sym typeface="Montserrat-SemiBold"/>
              </a:rPr>
              <a:t> </a:t>
            </a:r>
          </a:p>
          <a:p>
            <a:pPr algn="l" hangingPunct="1"/>
            <a:r>
              <a:rPr lang="en-ZA" sz="4400" b="1" dirty="0">
                <a:solidFill>
                  <a:schemeClr val="bg1"/>
                </a:solidFill>
                <a:latin typeface="Arial" panose="020B0604020202020204" pitchFamily="34" charset="0"/>
                <a:sym typeface="Montserrat-SemiBold"/>
              </a:rPr>
              <a:t>Introduction to NSFAS Administration</a:t>
            </a:r>
          </a:p>
          <a:p>
            <a:pPr hangingPunct="1"/>
            <a:endParaRPr lang="en-ZA" sz="4400" b="1" dirty="0">
              <a:solidFill>
                <a:schemeClr val="bg1"/>
              </a:solidFill>
              <a:latin typeface="Arial" panose="020B0604020202020204" pitchFamily="34" charset="0"/>
              <a:sym typeface="Montserrat-SemiBold"/>
            </a:endParaRPr>
          </a:p>
          <a:p>
            <a:pPr algn="ctr" hangingPunct="1"/>
            <a:r>
              <a:rPr lang="en-ZA" sz="2000" b="1" dirty="0">
                <a:solidFill>
                  <a:schemeClr val="bg1"/>
                </a:solidFill>
                <a:latin typeface="Arial" panose="020B0604020202020204" pitchFamily="34" charset="0"/>
                <a:sym typeface="Montserrat-SemiBold"/>
              </a:rPr>
              <a:t>              </a:t>
            </a:r>
            <a:endParaRPr lang="en-US" sz="2000" dirty="0">
              <a:solidFill>
                <a:schemeClr val="bg1"/>
              </a:solidFill>
            </a:endParaRPr>
          </a:p>
        </p:txBody>
      </p:sp>
      <p:pic>
        <p:nvPicPr>
          <p:cNvPr id="8" name="Picture 7">
            <a:extLst>
              <a:ext uri="{FF2B5EF4-FFF2-40B4-BE49-F238E27FC236}">
                <a16:creationId xmlns:a16="http://schemas.microsoft.com/office/drawing/2014/main" id="{84641599-21A9-41B0-A7BD-B06081185E47}"/>
              </a:ext>
            </a:extLst>
          </p:cNvPr>
          <p:cNvPicPr>
            <a:picLocks noChangeAspect="1"/>
          </p:cNvPicPr>
          <p:nvPr/>
        </p:nvPicPr>
        <p:blipFill>
          <a:blip r:embed="rId3"/>
          <a:stretch>
            <a:fillRect/>
          </a:stretch>
        </p:blipFill>
        <p:spPr>
          <a:xfrm>
            <a:off x="3409738" y="2819188"/>
            <a:ext cx="3248237" cy="3248237"/>
          </a:xfrm>
          <a:prstGeom prst="rect">
            <a:avLst/>
          </a:prstGeom>
        </p:spPr>
      </p:pic>
      <p:sp>
        <p:nvSpPr>
          <p:cNvPr id="9" name="Rectangle 8">
            <a:extLst>
              <a:ext uri="{FF2B5EF4-FFF2-40B4-BE49-F238E27FC236}">
                <a16:creationId xmlns:a16="http://schemas.microsoft.com/office/drawing/2014/main" id="{67DD42AB-B867-4AE0-8E5C-78967427AF6D}"/>
              </a:ext>
            </a:extLst>
          </p:cNvPr>
          <p:cNvSpPr/>
          <p:nvPr/>
        </p:nvSpPr>
        <p:spPr>
          <a:xfrm>
            <a:off x="8772525" y="2343150"/>
            <a:ext cx="13466989" cy="584775"/>
          </a:xfrm>
          <a:prstGeom prst="rect">
            <a:avLst/>
          </a:prstGeom>
        </p:spPr>
        <p:txBody>
          <a:bodyPr wrap="square">
            <a:spAutoFit/>
          </a:bodyPr>
          <a:lstStyle/>
          <a:p>
            <a:pPr lvl="0" hangingPunct="1"/>
            <a:r>
              <a:rPr lang="en-GB" sz="3200" b="1" dirty="0">
                <a:solidFill>
                  <a:srgbClr val="FF0000"/>
                </a:solidFill>
                <a:latin typeface="Arial" panose="020B0604020202020204" pitchFamily="34" charset="0"/>
              </a:rPr>
              <a:t>STABILIZATION (MARCH 2019 - AUGUST 2019)</a:t>
            </a:r>
            <a:endParaRPr lang="en-US" sz="3200" dirty="0">
              <a:solidFill>
                <a:srgbClr val="FF0000"/>
              </a:solidFill>
            </a:endParaRPr>
          </a:p>
        </p:txBody>
      </p:sp>
      <p:sp>
        <p:nvSpPr>
          <p:cNvPr id="4" name="Rectangle 3">
            <a:extLst>
              <a:ext uri="{FF2B5EF4-FFF2-40B4-BE49-F238E27FC236}">
                <a16:creationId xmlns:a16="http://schemas.microsoft.com/office/drawing/2014/main" id="{D152CC7D-E7A3-40BF-95A1-7B608305672D}"/>
              </a:ext>
            </a:extLst>
          </p:cNvPr>
          <p:cNvSpPr/>
          <p:nvPr/>
        </p:nvSpPr>
        <p:spPr>
          <a:xfrm>
            <a:off x="8772525" y="3526972"/>
            <a:ext cx="14087475" cy="9571851"/>
          </a:xfrm>
          <a:prstGeom prst="rect">
            <a:avLst/>
          </a:prstGeom>
        </p:spPr>
        <p:txBody>
          <a:bodyPr wrap="square">
            <a:spAutoFit/>
          </a:bodyPr>
          <a:lstStyle/>
          <a:p>
            <a:pPr marL="457200" indent="-457200">
              <a:buFont typeface="Wingdings" panose="05000000000000000000" pitchFamily="2" charset="2"/>
              <a:buChar char="q"/>
            </a:pPr>
            <a:r>
              <a:rPr lang="en-GB" sz="2800" dirty="0">
                <a:solidFill>
                  <a:schemeClr val="bg1"/>
                </a:solidFill>
              </a:rPr>
              <a:t>Address NOCLAR findings</a:t>
            </a:r>
          </a:p>
          <a:p>
            <a:endParaRPr lang="en-GB" sz="2800" dirty="0">
              <a:solidFill>
                <a:schemeClr val="bg1"/>
              </a:solidFill>
            </a:endParaRPr>
          </a:p>
          <a:p>
            <a:pPr marL="457200" indent="-457200">
              <a:buFont typeface="Wingdings" panose="05000000000000000000" pitchFamily="2" charset="2"/>
              <a:buChar char="q"/>
            </a:pPr>
            <a:r>
              <a:rPr lang="en-GB" sz="2800" dirty="0">
                <a:solidFill>
                  <a:schemeClr val="bg1"/>
                </a:solidFill>
              </a:rPr>
              <a:t>Development of historic debt relief protocol to allow capped students to register and complete qualifications</a:t>
            </a:r>
          </a:p>
          <a:p>
            <a:r>
              <a:rPr lang="en-GB" sz="2800" dirty="0">
                <a:solidFill>
                  <a:schemeClr val="bg1"/>
                </a:solidFill>
              </a:rPr>
              <a:t> </a:t>
            </a:r>
          </a:p>
          <a:p>
            <a:pPr marL="457200" indent="-457200">
              <a:buFont typeface="Wingdings" panose="05000000000000000000" pitchFamily="2" charset="2"/>
              <a:buChar char="q"/>
            </a:pPr>
            <a:r>
              <a:rPr lang="en-GB" sz="2800" dirty="0">
                <a:solidFill>
                  <a:schemeClr val="bg1"/>
                </a:solidFill>
              </a:rPr>
              <a:t>Reconciliation of accounts to student level</a:t>
            </a:r>
          </a:p>
          <a:p>
            <a:endParaRPr lang="en-GB" sz="2800" dirty="0">
              <a:solidFill>
                <a:schemeClr val="bg1"/>
              </a:solidFill>
            </a:endParaRPr>
          </a:p>
          <a:p>
            <a:pPr marL="457200" indent="-457200">
              <a:buFont typeface="Wingdings" panose="05000000000000000000" pitchFamily="2" charset="2"/>
              <a:buChar char="q"/>
            </a:pPr>
            <a:r>
              <a:rPr lang="en-GB" sz="2800" dirty="0">
                <a:solidFill>
                  <a:schemeClr val="bg1"/>
                </a:solidFill>
              </a:rPr>
              <a:t>Reconciliation of institutional accounts</a:t>
            </a:r>
          </a:p>
          <a:p>
            <a:endParaRPr lang="en-GB" sz="2800" dirty="0">
              <a:solidFill>
                <a:schemeClr val="bg1"/>
              </a:solidFill>
            </a:endParaRPr>
          </a:p>
          <a:p>
            <a:pPr marL="457200" indent="-457200">
              <a:buFont typeface="Wingdings" panose="05000000000000000000" pitchFamily="2" charset="2"/>
              <a:buChar char="q"/>
            </a:pPr>
            <a:r>
              <a:rPr lang="en-GB" sz="2800" dirty="0">
                <a:solidFill>
                  <a:schemeClr val="bg1"/>
                </a:solidFill>
              </a:rPr>
              <a:t>Remediation of 440k irregular records from 2017 and 2018</a:t>
            </a:r>
          </a:p>
          <a:p>
            <a:endParaRPr lang="en-GB" sz="2800" dirty="0">
              <a:solidFill>
                <a:schemeClr val="bg1"/>
              </a:solidFill>
            </a:endParaRPr>
          </a:p>
          <a:p>
            <a:pPr marL="457200" indent="-457200">
              <a:buFont typeface="Wingdings" panose="05000000000000000000" pitchFamily="2" charset="2"/>
              <a:buChar char="q"/>
            </a:pPr>
            <a:r>
              <a:rPr lang="en-GB" sz="2800" dirty="0">
                <a:solidFill>
                  <a:schemeClr val="bg1"/>
                </a:solidFill>
              </a:rPr>
              <a:t>Development of institutional policy framework</a:t>
            </a:r>
          </a:p>
          <a:p>
            <a:endParaRPr lang="en-GB" sz="2800" dirty="0">
              <a:solidFill>
                <a:schemeClr val="bg1"/>
              </a:solidFill>
            </a:endParaRPr>
          </a:p>
          <a:p>
            <a:pPr marL="457200" indent="-457200">
              <a:buFont typeface="Wingdings" panose="05000000000000000000" pitchFamily="2" charset="2"/>
              <a:buChar char="q"/>
            </a:pPr>
            <a:r>
              <a:rPr lang="en-GB" sz="2800" dirty="0">
                <a:solidFill>
                  <a:schemeClr val="bg1"/>
                </a:solidFill>
              </a:rPr>
              <a:t>Establish dispute resolution and bargaining councils</a:t>
            </a:r>
          </a:p>
          <a:p>
            <a:endParaRPr lang="en-GB" sz="2800" dirty="0">
              <a:solidFill>
                <a:schemeClr val="bg1"/>
              </a:solidFill>
            </a:endParaRPr>
          </a:p>
          <a:p>
            <a:pPr marL="457200" indent="-457200">
              <a:buFont typeface="Wingdings" panose="05000000000000000000" pitchFamily="2" charset="2"/>
              <a:buChar char="q"/>
            </a:pPr>
            <a:r>
              <a:rPr lang="en-GB" sz="2800" dirty="0">
                <a:solidFill>
                  <a:schemeClr val="bg1"/>
                </a:solidFill>
              </a:rPr>
              <a:t>Recognition of Unions</a:t>
            </a:r>
          </a:p>
          <a:p>
            <a:endParaRPr lang="en-GB" sz="2800" dirty="0">
              <a:solidFill>
                <a:schemeClr val="bg1"/>
              </a:solidFill>
            </a:endParaRPr>
          </a:p>
          <a:p>
            <a:pPr marL="457200" indent="-457200">
              <a:buFont typeface="Wingdings" panose="05000000000000000000" pitchFamily="2" charset="2"/>
              <a:buChar char="q"/>
            </a:pPr>
            <a:r>
              <a:rPr lang="en-GB" sz="2800" dirty="0">
                <a:solidFill>
                  <a:schemeClr val="bg1"/>
                </a:solidFill>
              </a:rPr>
              <a:t>Stabilization of ICT systems and improve performance</a:t>
            </a:r>
          </a:p>
          <a:p>
            <a:endParaRPr lang="en-GB" sz="2800" dirty="0">
              <a:solidFill>
                <a:schemeClr val="bg1"/>
              </a:solidFill>
            </a:endParaRPr>
          </a:p>
          <a:p>
            <a:pPr marL="457200" indent="-457200">
              <a:buFont typeface="Wingdings" panose="05000000000000000000" pitchFamily="2" charset="2"/>
              <a:buChar char="q"/>
            </a:pPr>
            <a:r>
              <a:rPr lang="en-GB" sz="2800" dirty="0">
                <a:solidFill>
                  <a:schemeClr val="bg1"/>
                </a:solidFill>
              </a:rPr>
              <a:t>Introduce cash disbursements and eliminating voucher system</a:t>
            </a:r>
          </a:p>
          <a:p>
            <a:endParaRPr lang="en-GB" sz="2800" dirty="0">
              <a:solidFill>
                <a:schemeClr val="bg1"/>
              </a:solidFill>
            </a:endParaRPr>
          </a:p>
          <a:p>
            <a:pPr marL="457200" indent="-457200">
              <a:buFont typeface="Wingdings" panose="05000000000000000000" pitchFamily="2" charset="2"/>
              <a:buChar char="q"/>
            </a:pPr>
            <a:r>
              <a:rPr lang="en-GB" sz="2800" dirty="0">
                <a:solidFill>
                  <a:schemeClr val="bg1"/>
                </a:solidFill>
              </a:rPr>
              <a:t>Initiate forensic investigations and criminal charges</a:t>
            </a:r>
          </a:p>
        </p:txBody>
      </p:sp>
    </p:spTree>
    <p:extLst>
      <p:ext uri="{BB962C8B-B14F-4D97-AF65-F5344CB8AC3E}">
        <p14:creationId xmlns:p14="http://schemas.microsoft.com/office/powerpoint/2010/main" val="295203991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826C34-9418-4673-91D0-BEF1CD020785}"/>
              </a:ext>
            </a:extLst>
          </p:cNvPr>
          <p:cNvSpPr>
            <a:spLocks noGrp="1"/>
          </p:cNvSpPr>
          <p:nvPr>
            <p:ph type="sldNum" sz="quarter" idx="10"/>
          </p:nvPr>
        </p:nvSpPr>
        <p:spPr/>
        <p:txBody>
          <a:bodyPr/>
          <a:lstStyle/>
          <a:p>
            <a:fld id="{86CB4B4D-7CA3-9044-876B-883B54F8677D}" type="slidenum">
              <a:rPr lang="en-GB" smtClean="0"/>
              <a:pPr/>
              <a:t>11</a:t>
            </a:fld>
            <a:endParaRPr lang="en-GB" dirty="0"/>
          </a:p>
        </p:txBody>
      </p:sp>
      <p:sp>
        <p:nvSpPr>
          <p:cNvPr id="5" name="Rectangle 4">
            <a:extLst>
              <a:ext uri="{FF2B5EF4-FFF2-40B4-BE49-F238E27FC236}">
                <a16:creationId xmlns:a16="http://schemas.microsoft.com/office/drawing/2014/main" id="{DDF636E9-DD3A-467E-9D96-2F8B4A7550FF}"/>
              </a:ext>
            </a:extLst>
          </p:cNvPr>
          <p:cNvSpPr/>
          <p:nvPr/>
        </p:nvSpPr>
        <p:spPr>
          <a:xfrm>
            <a:off x="9078685" y="4833577"/>
            <a:ext cx="13781315" cy="3416320"/>
          </a:xfrm>
          <a:prstGeom prst="rect">
            <a:avLst/>
          </a:prstGeom>
        </p:spPr>
        <p:txBody>
          <a:bodyPr wrap="square" anchor="ctr">
            <a:spAutoFit/>
          </a:bodyPr>
          <a:lstStyle/>
          <a:p>
            <a:pPr lvl="0"/>
            <a:endParaRPr lang="en-GB" sz="2000" dirty="0">
              <a:solidFill>
                <a:schemeClr val="bg1"/>
              </a:solidFill>
              <a:latin typeface="Arial" panose="020B0604020202020204" pitchFamily="34" charset="0"/>
            </a:endParaRPr>
          </a:p>
          <a:p>
            <a:pPr lvl="0"/>
            <a:endParaRPr lang="en-GB" sz="2000" dirty="0">
              <a:solidFill>
                <a:schemeClr val="bg1"/>
              </a:solidFill>
              <a:latin typeface="Arial" panose="020B0604020202020204" pitchFamily="34" charset="0"/>
            </a:endParaRPr>
          </a:p>
          <a:p>
            <a:pPr lvl="0"/>
            <a:endParaRPr lang="en-GB" sz="2000" dirty="0">
              <a:solidFill>
                <a:schemeClr val="bg1"/>
              </a:solidFill>
              <a:latin typeface="Arial" panose="020B0604020202020204" pitchFamily="34" charset="0"/>
            </a:endParaRPr>
          </a:p>
          <a:p>
            <a:pPr lvl="0"/>
            <a:endParaRPr lang="en-GB" sz="3200" dirty="0">
              <a:solidFill>
                <a:schemeClr val="bg1"/>
              </a:solidFill>
              <a:latin typeface="Arial" panose="020B0604020202020204" pitchFamily="34" charset="0"/>
            </a:endParaRPr>
          </a:p>
          <a:p>
            <a:pPr lvl="0"/>
            <a:endParaRPr lang="en-GB" sz="3200" dirty="0">
              <a:solidFill>
                <a:schemeClr val="bg1"/>
              </a:solidFill>
              <a:latin typeface="Arial" panose="020B0604020202020204" pitchFamily="34" charset="0"/>
            </a:endParaRPr>
          </a:p>
          <a:p>
            <a:pPr marL="457200" lvl="0" indent="-457200">
              <a:buFont typeface="Wingdings" panose="05000000000000000000" pitchFamily="2" charset="2"/>
              <a:buChar char="q"/>
            </a:pPr>
            <a:endParaRPr lang="en-GB" sz="3200" dirty="0">
              <a:solidFill>
                <a:schemeClr val="bg1"/>
              </a:solidFill>
              <a:latin typeface="Arial" panose="020B0604020202020204" pitchFamily="34" charset="0"/>
            </a:endParaRPr>
          </a:p>
          <a:p>
            <a:pPr marL="457200" lvl="0" indent="-457200">
              <a:buFont typeface="Wingdings" panose="05000000000000000000" pitchFamily="2" charset="2"/>
              <a:buChar char="q"/>
            </a:pPr>
            <a:endParaRPr lang="en-GB" sz="3200" dirty="0">
              <a:solidFill>
                <a:schemeClr val="bg1"/>
              </a:solidFill>
              <a:latin typeface="Arial" panose="020B0604020202020204" pitchFamily="34" charset="0"/>
            </a:endParaRPr>
          </a:p>
          <a:p>
            <a:pPr lvl="0"/>
            <a:endParaRPr lang="en-ZA" sz="2800" dirty="0">
              <a:solidFill>
                <a:schemeClr val="bg1"/>
              </a:solidFill>
              <a:latin typeface="Arial" panose="020B0604020202020204" pitchFamily="34" charset="0"/>
            </a:endParaRPr>
          </a:p>
        </p:txBody>
      </p:sp>
      <p:sp>
        <p:nvSpPr>
          <p:cNvPr id="6" name="Rectangle 5">
            <a:extLst>
              <a:ext uri="{FF2B5EF4-FFF2-40B4-BE49-F238E27FC236}">
                <a16:creationId xmlns:a16="http://schemas.microsoft.com/office/drawing/2014/main" id="{417266B6-A649-4E36-B569-E2BD33E0C6C1}"/>
              </a:ext>
            </a:extLst>
          </p:cNvPr>
          <p:cNvSpPr/>
          <p:nvPr/>
        </p:nvSpPr>
        <p:spPr>
          <a:xfrm>
            <a:off x="8772525" y="314325"/>
            <a:ext cx="14998846" cy="2431435"/>
          </a:xfrm>
          <a:prstGeom prst="rect">
            <a:avLst/>
          </a:prstGeom>
        </p:spPr>
        <p:txBody>
          <a:bodyPr wrap="square">
            <a:spAutoFit/>
          </a:bodyPr>
          <a:lstStyle/>
          <a:p>
            <a:pPr algn="l" hangingPunct="1"/>
            <a:r>
              <a:rPr lang="en-ZA" sz="4400" b="1" dirty="0">
                <a:solidFill>
                  <a:schemeClr val="bg1"/>
                </a:solidFill>
                <a:latin typeface="Arial" panose="020B0604020202020204" pitchFamily="34" charset="0"/>
                <a:sym typeface="Montserrat-SemiBold"/>
              </a:rPr>
              <a:t> </a:t>
            </a:r>
          </a:p>
          <a:p>
            <a:pPr algn="l" hangingPunct="1"/>
            <a:r>
              <a:rPr lang="en-ZA" sz="4400" b="1" dirty="0">
                <a:solidFill>
                  <a:schemeClr val="bg1"/>
                </a:solidFill>
                <a:latin typeface="Arial" panose="020B0604020202020204" pitchFamily="34" charset="0"/>
                <a:sym typeface="Montserrat-SemiBold"/>
              </a:rPr>
              <a:t>Introduction to NSFAS Administration</a:t>
            </a:r>
          </a:p>
          <a:p>
            <a:pPr hangingPunct="1"/>
            <a:endParaRPr lang="en-ZA" sz="4400" b="1" dirty="0">
              <a:solidFill>
                <a:schemeClr val="bg1"/>
              </a:solidFill>
              <a:latin typeface="Arial" panose="020B0604020202020204" pitchFamily="34" charset="0"/>
              <a:sym typeface="Montserrat-SemiBold"/>
            </a:endParaRPr>
          </a:p>
          <a:p>
            <a:pPr algn="ctr" hangingPunct="1"/>
            <a:r>
              <a:rPr lang="en-ZA" sz="2000" b="1" dirty="0">
                <a:solidFill>
                  <a:schemeClr val="bg1"/>
                </a:solidFill>
                <a:latin typeface="Arial" panose="020B0604020202020204" pitchFamily="34" charset="0"/>
                <a:sym typeface="Montserrat-SemiBold"/>
              </a:rPr>
              <a:t>              </a:t>
            </a:r>
            <a:endParaRPr lang="en-US" sz="2000" dirty="0">
              <a:solidFill>
                <a:schemeClr val="bg1"/>
              </a:solidFill>
            </a:endParaRPr>
          </a:p>
        </p:txBody>
      </p:sp>
      <p:pic>
        <p:nvPicPr>
          <p:cNvPr id="8" name="Picture 7">
            <a:extLst>
              <a:ext uri="{FF2B5EF4-FFF2-40B4-BE49-F238E27FC236}">
                <a16:creationId xmlns:a16="http://schemas.microsoft.com/office/drawing/2014/main" id="{84641599-21A9-41B0-A7BD-B06081185E47}"/>
              </a:ext>
            </a:extLst>
          </p:cNvPr>
          <p:cNvPicPr>
            <a:picLocks noChangeAspect="1"/>
          </p:cNvPicPr>
          <p:nvPr/>
        </p:nvPicPr>
        <p:blipFill>
          <a:blip r:embed="rId3"/>
          <a:stretch>
            <a:fillRect/>
          </a:stretch>
        </p:blipFill>
        <p:spPr>
          <a:xfrm>
            <a:off x="3409738" y="2819188"/>
            <a:ext cx="3248237" cy="3248237"/>
          </a:xfrm>
          <a:prstGeom prst="rect">
            <a:avLst/>
          </a:prstGeom>
        </p:spPr>
      </p:pic>
      <p:sp>
        <p:nvSpPr>
          <p:cNvPr id="9" name="Rectangle 8">
            <a:extLst>
              <a:ext uri="{FF2B5EF4-FFF2-40B4-BE49-F238E27FC236}">
                <a16:creationId xmlns:a16="http://schemas.microsoft.com/office/drawing/2014/main" id="{67DD42AB-B867-4AE0-8E5C-78967427AF6D}"/>
              </a:ext>
            </a:extLst>
          </p:cNvPr>
          <p:cNvSpPr/>
          <p:nvPr/>
        </p:nvSpPr>
        <p:spPr>
          <a:xfrm>
            <a:off x="8772525" y="2343150"/>
            <a:ext cx="13466989" cy="584775"/>
          </a:xfrm>
          <a:prstGeom prst="rect">
            <a:avLst/>
          </a:prstGeom>
        </p:spPr>
        <p:txBody>
          <a:bodyPr wrap="square">
            <a:spAutoFit/>
          </a:bodyPr>
          <a:lstStyle/>
          <a:p>
            <a:pPr lvl="0" hangingPunct="1"/>
            <a:r>
              <a:rPr lang="en-GB" sz="3200" b="1" dirty="0">
                <a:solidFill>
                  <a:srgbClr val="FF0000"/>
                </a:solidFill>
                <a:latin typeface="Arial" panose="020B0604020202020204" pitchFamily="34" charset="0"/>
              </a:rPr>
              <a:t>BUILDING SUSTAINABILITY (AUGUST 2019 TO DATE)</a:t>
            </a:r>
            <a:endParaRPr lang="en-US" sz="3200" dirty="0">
              <a:solidFill>
                <a:srgbClr val="FF0000"/>
              </a:solidFill>
            </a:endParaRPr>
          </a:p>
        </p:txBody>
      </p:sp>
      <p:sp>
        <p:nvSpPr>
          <p:cNvPr id="4" name="Rectangle 3">
            <a:extLst>
              <a:ext uri="{FF2B5EF4-FFF2-40B4-BE49-F238E27FC236}">
                <a16:creationId xmlns:a16="http://schemas.microsoft.com/office/drawing/2014/main" id="{D152CC7D-E7A3-40BF-95A1-7B608305672D}"/>
              </a:ext>
            </a:extLst>
          </p:cNvPr>
          <p:cNvSpPr/>
          <p:nvPr/>
        </p:nvSpPr>
        <p:spPr>
          <a:xfrm>
            <a:off x="8772525" y="3526972"/>
            <a:ext cx="14087475" cy="3539430"/>
          </a:xfrm>
          <a:prstGeom prst="rect">
            <a:avLst/>
          </a:prstGeom>
        </p:spPr>
        <p:txBody>
          <a:bodyPr wrap="square">
            <a:spAutoFit/>
          </a:bodyPr>
          <a:lstStyle/>
          <a:p>
            <a:pPr marL="457200" indent="-457200">
              <a:buFont typeface="Wingdings" panose="05000000000000000000" pitchFamily="2" charset="2"/>
              <a:buChar char="q"/>
            </a:pPr>
            <a:r>
              <a:rPr lang="en-GB" sz="3200" dirty="0">
                <a:solidFill>
                  <a:schemeClr val="bg1"/>
                </a:solidFill>
              </a:rPr>
              <a:t>Phased Elimination of contract appointments in favour of permanent technical personnel </a:t>
            </a:r>
          </a:p>
          <a:p>
            <a:endParaRPr lang="en-GB" sz="3200" dirty="0">
              <a:solidFill>
                <a:schemeClr val="bg1"/>
              </a:solidFill>
            </a:endParaRPr>
          </a:p>
          <a:p>
            <a:pPr marL="457200" indent="-457200">
              <a:buFont typeface="Wingdings" panose="05000000000000000000" pitchFamily="2" charset="2"/>
              <a:buChar char="q"/>
            </a:pPr>
            <a:r>
              <a:rPr lang="en-GB" sz="3200" dirty="0">
                <a:solidFill>
                  <a:schemeClr val="bg1"/>
                </a:solidFill>
              </a:rPr>
              <a:t>Appointment of senior executive team</a:t>
            </a:r>
          </a:p>
          <a:p>
            <a:endParaRPr lang="en-GB" sz="3200" dirty="0">
              <a:solidFill>
                <a:schemeClr val="bg1"/>
              </a:solidFill>
            </a:endParaRPr>
          </a:p>
          <a:p>
            <a:pPr marL="457200" indent="-457200">
              <a:buFont typeface="Wingdings" panose="05000000000000000000" pitchFamily="2" charset="2"/>
              <a:buChar char="q"/>
            </a:pPr>
            <a:r>
              <a:rPr lang="en-GB" sz="3200" dirty="0">
                <a:solidFill>
                  <a:schemeClr val="bg1"/>
                </a:solidFill>
              </a:rPr>
              <a:t>Redesign of APP and KPI’s in consultation with the AGSA, DHET and DPME to improve reporting</a:t>
            </a:r>
          </a:p>
        </p:txBody>
      </p:sp>
    </p:spTree>
    <p:extLst>
      <p:ext uri="{BB962C8B-B14F-4D97-AF65-F5344CB8AC3E}">
        <p14:creationId xmlns:p14="http://schemas.microsoft.com/office/powerpoint/2010/main" val="375817216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826C34-9418-4673-91D0-BEF1CD020785}"/>
              </a:ext>
            </a:extLst>
          </p:cNvPr>
          <p:cNvSpPr>
            <a:spLocks noGrp="1"/>
          </p:cNvSpPr>
          <p:nvPr>
            <p:ph type="sldNum" sz="quarter" idx="10"/>
          </p:nvPr>
        </p:nvSpPr>
        <p:spPr/>
        <p:txBody>
          <a:bodyPr/>
          <a:lstStyle/>
          <a:p>
            <a:fld id="{86CB4B4D-7CA3-9044-876B-883B54F8677D}" type="slidenum">
              <a:rPr lang="en-GB" smtClean="0"/>
              <a:pPr/>
              <a:t>12</a:t>
            </a:fld>
            <a:endParaRPr lang="en-GB" dirty="0"/>
          </a:p>
        </p:txBody>
      </p:sp>
      <p:sp>
        <p:nvSpPr>
          <p:cNvPr id="5" name="Rectangle 4">
            <a:extLst>
              <a:ext uri="{FF2B5EF4-FFF2-40B4-BE49-F238E27FC236}">
                <a16:creationId xmlns:a16="http://schemas.microsoft.com/office/drawing/2014/main" id="{DDF636E9-DD3A-467E-9D96-2F8B4A7550FF}"/>
              </a:ext>
            </a:extLst>
          </p:cNvPr>
          <p:cNvSpPr/>
          <p:nvPr/>
        </p:nvSpPr>
        <p:spPr>
          <a:xfrm>
            <a:off x="9078685" y="4833577"/>
            <a:ext cx="13781315" cy="3416320"/>
          </a:xfrm>
          <a:prstGeom prst="rect">
            <a:avLst/>
          </a:prstGeom>
        </p:spPr>
        <p:txBody>
          <a:bodyPr wrap="square" anchor="ctr">
            <a:spAutoFit/>
          </a:bodyPr>
          <a:lstStyle/>
          <a:p>
            <a:pPr lvl="0"/>
            <a:endParaRPr lang="en-GB" sz="2000" dirty="0">
              <a:solidFill>
                <a:schemeClr val="bg1"/>
              </a:solidFill>
              <a:latin typeface="Arial" panose="020B0604020202020204" pitchFamily="34" charset="0"/>
            </a:endParaRPr>
          </a:p>
          <a:p>
            <a:pPr lvl="0"/>
            <a:endParaRPr lang="en-GB" sz="2000" dirty="0">
              <a:solidFill>
                <a:schemeClr val="bg1"/>
              </a:solidFill>
              <a:latin typeface="Arial" panose="020B0604020202020204" pitchFamily="34" charset="0"/>
            </a:endParaRPr>
          </a:p>
          <a:p>
            <a:pPr lvl="0"/>
            <a:endParaRPr lang="en-GB" sz="2000" dirty="0">
              <a:solidFill>
                <a:schemeClr val="bg1"/>
              </a:solidFill>
              <a:latin typeface="Arial" panose="020B0604020202020204" pitchFamily="34" charset="0"/>
            </a:endParaRPr>
          </a:p>
          <a:p>
            <a:pPr lvl="0"/>
            <a:endParaRPr lang="en-GB" sz="3200" dirty="0">
              <a:solidFill>
                <a:schemeClr val="bg1"/>
              </a:solidFill>
              <a:latin typeface="Arial" panose="020B0604020202020204" pitchFamily="34" charset="0"/>
            </a:endParaRPr>
          </a:p>
          <a:p>
            <a:pPr lvl="0"/>
            <a:endParaRPr lang="en-GB" sz="3200" dirty="0">
              <a:solidFill>
                <a:schemeClr val="bg1"/>
              </a:solidFill>
              <a:latin typeface="Arial" panose="020B0604020202020204" pitchFamily="34" charset="0"/>
            </a:endParaRPr>
          </a:p>
          <a:p>
            <a:pPr marL="457200" lvl="0" indent="-457200">
              <a:buFont typeface="Wingdings" panose="05000000000000000000" pitchFamily="2" charset="2"/>
              <a:buChar char="q"/>
            </a:pPr>
            <a:endParaRPr lang="en-GB" sz="3200" dirty="0">
              <a:solidFill>
                <a:schemeClr val="bg1"/>
              </a:solidFill>
              <a:latin typeface="Arial" panose="020B0604020202020204" pitchFamily="34" charset="0"/>
            </a:endParaRPr>
          </a:p>
          <a:p>
            <a:pPr marL="457200" lvl="0" indent="-457200">
              <a:buFont typeface="Wingdings" panose="05000000000000000000" pitchFamily="2" charset="2"/>
              <a:buChar char="q"/>
            </a:pPr>
            <a:endParaRPr lang="en-GB" sz="3200" dirty="0">
              <a:solidFill>
                <a:schemeClr val="bg1"/>
              </a:solidFill>
              <a:latin typeface="Arial" panose="020B0604020202020204" pitchFamily="34" charset="0"/>
            </a:endParaRPr>
          </a:p>
          <a:p>
            <a:pPr lvl="0"/>
            <a:endParaRPr lang="en-ZA" sz="2800" dirty="0">
              <a:solidFill>
                <a:schemeClr val="bg1"/>
              </a:solidFill>
              <a:latin typeface="Arial" panose="020B0604020202020204" pitchFamily="34" charset="0"/>
            </a:endParaRPr>
          </a:p>
        </p:txBody>
      </p:sp>
      <p:sp>
        <p:nvSpPr>
          <p:cNvPr id="6" name="Rectangle 5">
            <a:extLst>
              <a:ext uri="{FF2B5EF4-FFF2-40B4-BE49-F238E27FC236}">
                <a16:creationId xmlns:a16="http://schemas.microsoft.com/office/drawing/2014/main" id="{417266B6-A649-4E36-B569-E2BD33E0C6C1}"/>
              </a:ext>
            </a:extLst>
          </p:cNvPr>
          <p:cNvSpPr/>
          <p:nvPr/>
        </p:nvSpPr>
        <p:spPr>
          <a:xfrm>
            <a:off x="8772525" y="314325"/>
            <a:ext cx="14998846" cy="2431435"/>
          </a:xfrm>
          <a:prstGeom prst="rect">
            <a:avLst/>
          </a:prstGeom>
        </p:spPr>
        <p:txBody>
          <a:bodyPr wrap="square">
            <a:spAutoFit/>
          </a:bodyPr>
          <a:lstStyle/>
          <a:p>
            <a:pPr algn="l" hangingPunct="1"/>
            <a:r>
              <a:rPr lang="en-ZA" sz="4400" b="1" dirty="0">
                <a:solidFill>
                  <a:schemeClr val="bg1"/>
                </a:solidFill>
                <a:latin typeface="Arial" panose="020B0604020202020204" pitchFamily="34" charset="0"/>
                <a:sym typeface="Montserrat-SemiBold"/>
              </a:rPr>
              <a:t> </a:t>
            </a:r>
          </a:p>
          <a:p>
            <a:pPr algn="l" hangingPunct="1"/>
            <a:r>
              <a:rPr lang="en-ZA" sz="4400" b="1" dirty="0">
                <a:solidFill>
                  <a:schemeClr val="bg1"/>
                </a:solidFill>
                <a:latin typeface="Arial" panose="020B0604020202020204" pitchFamily="34" charset="0"/>
                <a:sym typeface="Montserrat-SemiBold"/>
              </a:rPr>
              <a:t>Introduction to NSFAS Administration</a:t>
            </a:r>
          </a:p>
          <a:p>
            <a:pPr hangingPunct="1"/>
            <a:endParaRPr lang="en-ZA" sz="4400" b="1" dirty="0">
              <a:solidFill>
                <a:schemeClr val="bg1"/>
              </a:solidFill>
              <a:latin typeface="Arial" panose="020B0604020202020204" pitchFamily="34" charset="0"/>
              <a:sym typeface="Montserrat-SemiBold"/>
            </a:endParaRPr>
          </a:p>
          <a:p>
            <a:pPr algn="ctr" hangingPunct="1"/>
            <a:r>
              <a:rPr lang="en-ZA" sz="2000" b="1" dirty="0">
                <a:solidFill>
                  <a:schemeClr val="bg1"/>
                </a:solidFill>
                <a:latin typeface="Arial" panose="020B0604020202020204" pitchFamily="34" charset="0"/>
                <a:sym typeface="Montserrat-SemiBold"/>
              </a:rPr>
              <a:t>              </a:t>
            </a:r>
            <a:endParaRPr lang="en-US" sz="2000" dirty="0">
              <a:solidFill>
                <a:schemeClr val="bg1"/>
              </a:solidFill>
            </a:endParaRPr>
          </a:p>
        </p:txBody>
      </p:sp>
      <p:pic>
        <p:nvPicPr>
          <p:cNvPr id="8" name="Picture 7">
            <a:extLst>
              <a:ext uri="{FF2B5EF4-FFF2-40B4-BE49-F238E27FC236}">
                <a16:creationId xmlns:a16="http://schemas.microsoft.com/office/drawing/2014/main" id="{84641599-21A9-41B0-A7BD-B06081185E47}"/>
              </a:ext>
            </a:extLst>
          </p:cNvPr>
          <p:cNvPicPr>
            <a:picLocks noChangeAspect="1"/>
          </p:cNvPicPr>
          <p:nvPr/>
        </p:nvPicPr>
        <p:blipFill>
          <a:blip r:embed="rId3"/>
          <a:stretch>
            <a:fillRect/>
          </a:stretch>
        </p:blipFill>
        <p:spPr>
          <a:xfrm>
            <a:off x="3409738" y="2819188"/>
            <a:ext cx="3248237" cy="3248237"/>
          </a:xfrm>
          <a:prstGeom prst="rect">
            <a:avLst/>
          </a:prstGeom>
        </p:spPr>
      </p:pic>
      <p:sp>
        <p:nvSpPr>
          <p:cNvPr id="9" name="Rectangle 8">
            <a:extLst>
              <a:ext uri="{FF2B5EF4-FFF2-40B4-BE49-F238E27FC236}">
                <a16:creationId xmlns:a16="http://schemas.microsoft.com/office/drawing/2014/main" id="{67DD42AB-B867-4AE0-8E5C-78967427AF6D}"/>
              </a:ext>
            </a:extLst>
          </p:cNvPr>
          <p:cNvSpPr/>
          <p:nvPr/>
        </p:nvSpPr>
        <p:spPr>
          <a:xfrm>
            <a:off x="8772525" y="2343150"/>
            <a:ext cx="13466989" cy="584775"/>
          </a:xfrm>
          <a:prstGeom prst="rect">
            <a:avLst/>
          </a:prstGeom>
        </p:spPr>
        <p:txBody>
          <a:bodyPr wrap="square">
            <a:spAutoFit/>
          </a:bodyPr>
          <a:lstStyle/>
          <a:p>
            <a:pPr lvl="0" hangingPunct="1"/>
            <a:r>
              <a:rPr lang="en-GB" sz="3200" b="1" dirty="0">
                <a:solidFill>
                  <a:srgbClr val="FF0000"/>
                </a:solidFill>
                <a:latin typeface="Arial" panose="020B0604020202020204" pitchFamily="34" charset="0"/>
              </a:rPr>
              <a:t>DEVELOP A FUTURE OPERATING MODEL FOR NSFAS</a:t>
            </a:r>
            <a:endParaRPr lang="en-US" sz="3200" dirty="0">
              <a:solidFill>
                <a:srgbClr val="FF0000"/>
              </a:solidFill>
            </a:endParaRPr>
          </a:p>
        </p:txBody>
      </p:sp>
      <p:sp>
        <p:nvSpPr>
          <p:cNvPr id="4" name="Rectangle 3">
            <a:extLst>
              <a:ext uri="{FF2B5EF4-FFF2-40B4-BE49-F238E27FC236}">
                <a16:creationId xmlns:a16="http://schemas.microsoft.com/office/drawing/2014/main" id="{D152CC7D-E7A3-40BF-95A1-7B608305672D}"/>
              </a:ext>
            </a:extLst>
          </p:cNvPr>
          <p:cNvSpPr/>
          <p:nvPr/>
        </p:nvSpPr>
        <p:spPr>
          <a:xfrm>
            <a:off x="8772525" y="3526972"/>
            <a:ext cx="14087475" cy="1077218"/>
          </a:xfrm>
          <a:prstGeom prst="rect">
            <a:avLst/>
          </a:prstGeom>
        </p:spPr>
        <p:txBody>
          <a:bodyPr wrap="square">
            <a:spAutoFit/>
          </a:bodyPr>
          <a:lstStyle/>
          <a:p>
            <a:pPr marL="457200" indent="-457200">
              <a:buFont typeface="Wingdings" panose="05000000000000000000" pitchFamily="2" charset="2"/>
              <a:buChar char="q"/>
            </a:pPr>
            <a:r>
              <a:rPr lang="en-GB" sz="3200" dirty="0">
                <a:solidFill>
                  <a:schemeClr val="bg1"/>
                </a:solidFill>
              </a:rPr>
              <a:t>Terms of Reference relating to appointment of Ministerial Task Team gazetted in June 2020</a:t>
            </a:r>
          </a:p>
        </p:txBody>
      </p:sp>
    </p:spTree>
    <p:extLst>
      <p:ext uri="{BB962C8B-B14F-4D97-AF65-F5344CB8AC3E}">
        <p14:creationId xmlns:p14="http://schemas.microsoft.com/office/powerpoint/2010/main" val="91044868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B6F18E-87C1-4B43-8FFA-04611E64D3D3}"/>
              </a:ext>
            </a:extLst>
          </p:cNvPr>
          <p:cNvSpPr txBox="1"/>
          <p:nvPr/>
        </p:nvSpPr>
        <p:spPr>
          <a:xfrm>
            <a:off x="8919721" y="2071596"/>
            <a:ext cx="14431346" cy="730969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60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r>
              <a:rPr kumimoji="0" lang="en-ZA" sz="16600" b="1" i="0" u="none" strike="noStrike" kern="0" cap="none" spc="0" normalizeH="0" baseline="0" noProof="0" dirty="0">
                <a:ln>
                  <a:noFill/>
                </a:ln>
                <a:solidFill>
                  <a:srgbClr val="D36E28"/>
                </a:solidFill>
                <a:effectLst/>
                <a:uLnTx/>
                <a:uFillTx/>
                <a:latin typeface="Arial"/>
                <a:cs typeface="Arial" panose="020B0604020202020204" pitchFamily="34" charset="0"/>
                <a:sym typeface="PT Sans"/>
              </a:rPr>
              <a:t>PART: B  </a:t>
            </a:r>
          </a:p>
          <a:p>
            <a:pPr marL="0" marR="0" lvl="0" indent="0" algn="just" defTabSz="825500" rtl="0" eaLnBrk="1" fontAlgn="auto" latinLnBrk="0" hangingPunct="0">
              <a:lnSpc>
                <a:spcPct val="100000"/>
              </a:lnSpc>
              <a:spcBef>
                <a:spcPts val="0"/>
              </a:spcBef>
              <a:spcAft>
                <a:spcPts val="0"/>
              </a:spcAft>
              <a:buClr>
                <a:srgbClr val="C00000"/>
              </a:buClr>
              <a:buSzTx/>
              <a:buFontTx/>
              <a:buNone/>
              <a:tabLst/>
              <a:defRPr/>
            </a:pPr>
            <a:r>
              <a:rPr lang="en-ZA" sz="6000" b="1" dirty="0">
                <a:solidFill>
                  <a:srgbClr val="3F3F3F">
                    <a:lumMod val="50000"/>
                  </a:srgbClr>
                </a:solidFill>
                <a:latin typeface="Arial" panose="020B0604020202020204" pitchFamily="34" charset="0"/>
                <a:cs typeface="Arial" panose="020B0604020202020204" pitchFamily="34" charset="0"/>
              </a:rPr>
              <a:t>Background to NEHAWU Complaint</a:t>
            </a:r>
            <a:endParaRPr kumimoji="0" lang="en-ZA" sz="6000" b="1" i="0" u="none" strike="noStrike" kern="0" cap="none" spc="0" normalizeH="0" baseline="0" noProof="0" dirty="0">
              <a:ln>
                <a:noFill/>
              </a:ln>
              <a:solidFill>
                <a:srgbClr val="3F3F3F">
                  <a:lumMod val="50000"/>
                </a:srgbClr>
              </a:solidFill>
              <a:effectLst/>
              <a:uLnTx/>
              <a:uFillTx/>
              <a:latin typeface="Arial" panose="020B0604020202020204" pitchFamily="34" charset="0"/>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3F3F3F"/>
              </a:solidFill>
              <a:effectLst/>
              <a:uLnTx/>
              <a:uFillTx/>
              <a:latin typeface="Arial"/>
              <a:sym typeface="PT Sans"/>
            </a:endParaRPr>
          </a:p>
        </p:txBody>
      </p:sp>
      <p:pic>
        <p:nvPicPr>
          <p:cNvPr id="7" name="Picture 6">
            <a:extLst>
              <a:ext uri="{FF2B5EF4-FFF2-40B4-BE49-F238E27FC236}">
                <a16:creationId xmlns:a16="http://schemas.microsoft.com/office/drawing/2014/main" id="{EFCBE583-FD98-48CF-8F33-73479102D9C6}"/>
              </a:ext>
            </a:extLst>
          </p:cNvPr>
          <p:cNvPicPr>
            <a:picLocks noChangeAspect="1"/>
          </p:cNvPicPr>
          <p:nvPr/>
        </p:nvPicPr>
        <p:blipFill>
          <a:blip r:embed="rId2"/>
          <a:stretch>
            <a:fillRect/>
          </a:stretch>
        </p:blipFill>
        <p:spPr>
          <a:xfrm>
            <a:off x="1695238" y="3990763"/>
            <a:ext cx="4877223" cy="4877223"/>
          </a:xfrm>
          <a:prstGeom prst="rect">
            <a:avLst/>
          </a:prstGeom>
        </p:spPr>
      </p:pic>
    </p:spTree>
    <p:extLst>
      <p:ext uri="{BB962C8B-B14F-4D97-AF65-F5344CB8AC3E}">
        <p14:creationId xmlns:p14="http://schemas.microsoft.com/office/powerpoint/2010/main" val="360356218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826C34-9418-4673-91D0-BEF1CD020785}"/>
              </a:ext>
            </a:extLst>
          </p:cNvPr>
          <p:cNvSpPr>
            <a:spLocks noGrp="1"/>
          </p:cNvSpPr>
          <p:nvPr>
            <p:ph type="sldNum" sz="quarter" idx="10"/>
          </p:nvPr>
        </p:nvSpPr>
        <p:spPr/>
        <p:txBody>
          <a:bodyPr/>
          <a:lstStyle/>
          <a:p>
            <a:fld id="{86CB4B4D-7CA3-9044-876B-883B54F8677D}" type="slidenum">
              <a:rPr lang="en-GB" smtClean="0"/>
              <a:pPr/>
              <a:t>14</a:t>
            </a:fld>
            <a:endParaRPr lang="en-GB" dirty="0"/>
          </a:p>
        </p:txBody>
      </p:sp>
      <p:sp>
        <p:nvSpPr>
          <p:cNvPr id="5" name="Rectangle 4">
            <a:extLst>
              <a:ext uri="{FF2B5EF4-FFF2-40B4-BE49-F238E27FC236}">
                <a16:creationId xmlns:a16="http://schemas.microsoft.com/office/drawing/2014/main" id="{DDF636E9-DD3A-467E-9D96-2F8B4A7550FF}"/>
              </a:ext>
            </a:extLst>
          </p:cNvPr>
          <p:cNvSpPr/>
          <p:nvPr/>
        </p:nvSpPr>
        <p:spPr>
          <a:xfrm>
            <a:off x="9063317" y="2835493"/>
            <a:ext cx="14708054" cy="9756517"/>
          </a:xfrm>
          <a:prstGeom prst="rect">
            <a:avLst/>
          </a:prstGeom>
        </p:spPr>
        <p:txBody>
          <a:bodyPr wrap="square" anchor="ctr">
            <a:spAutoFit/>
          </a:bodyPr>
          <a:lstStyle/>
          <a:p>
            <a:pPr lvl="0"/>
            <a:endParaRPr lang="en-GB" sz="2000" dirty="0">
              <a:solidFill>
                <a:schemeClr val="bg1"/>
              </a:solidFill>
              <a:latin typeface="Arial" panose="020B0604020202020204" pitchFamily="34" charset="0"/>
            </a:endParaRPr>
          </a:p>
          <a:p>
            <a:pPr marL="342900" lvl="0" indent="-342900">
              <a:buFont typeface="Wingdings" panose="05000000000000000000" pitchFamily="2" charset="2"/>
              <a:buChar char="q"/>
            </a:pPr>
            <a:r>
              <a:rPr lang="en-GB" sz="2000" dirty="0">
                <a:solidFill>
                  <a:schemeClr val="bg1"/>
                </a:solidFill>
                <a:latin typeface="Arial" panose="020B0604020202020204" pitchFamily="34" charset="0"/>
              </a:rPr>
              <a:t>According to the initial appointment on the 21 August 2018 and the further terms of administration, i.e. 22 August 2019 and 21 August 2020, the Executive Administrator’s Terms of Reference is, amongst others… </a:t>
            </a:r>
            <a:r>
              <a:rPr lang="en-GB" sz="2000" i="1" dirty="0">
                <a:solidFill>
                  <a:srgbClr val="FF0000"/>
                </a:solidFill>
                <a:latin typeface="Arial" panose="020B0604020202020204" pitchFamily="34" charset="0"/>
              </a:rPr>
              <a:t>“to take over the Governance, Management and Administration of NSFAS”…</a:t>
            </a:r>
            <a:r>
              <a:rPr lang="en-GB" sz="2000" dirty="0">
                <a:solidFill>
                  <a:srgbClr val="FF0000"/>
                </a:solidFill>
                <a:latin typeface="Arial" panose="020B0604020202020204" pitchFamily="34" charset="0"/>
              </a:rPr>
              <a:t>and is further authorised under </a:t>
            </a:r>
            <a:r>
              <a:rPr lang="en-GB" sz="2000" u="sng" dirty="0">
                <a:solidFill>
                  <a:srgbClr val="FF0000"/>
                </a:solidFill>
                <a:latin typeface="Arial" panose="020B0604020202020204" pitchFamily="34" charset="0"/>
              </a:rPr>
              <a:t>Section 17B of the NSFAS Act </a:t>
            </a:r>
            <a:r>
              <a:rPr lang="en-GB" sz="2000" i="1" dirty="0">
                <a:solidFill>
                  <a:srgbClr val="FF0000"/>
                </a:solidFill>
                <a:latin typeface="Arial" panose="020B0604020202020204" pitchFamily="34" charset="0"/>
              </a:rPr>
              <a:t>to acquire the assistance of knowledgeable persons to support him in the execution of his duties.</a:t>
            </a:r>
            <a:r>
              <a:rPr lang="en-GB" sz="2000" dirty="0">
                <a:solidFill>
                  <a:schemeClr val="bg1"/>
                </a:solidFill>
                <a:latin typeface="Arial" panose="020B0604020202020204" pitchFamily="34" charset="0"/>
              </a:rPr>
              <a:t> In accordance with the Terms of Reference, the Executive Administrator is mandated and duly authorised to steer the organisation to address its operational challenges, which includes the strengthening of structures, systems and policies that will ensure good governance and effective management of the core operational mandate of NSFAS.</a:t>
            </a:r>
          </a:p>
          <a:p>
            <a:pPr marL="342900" lvl="0" indent="-342900">
              <a:buFont typeface="Wingdings" panose="05000000000000000000" pitchFamily="2" charset="2"/>
              <a:buChar char="q"/>
            </a:pPr>
            <a:endParaRPr lang="en-GB" sz="2000" dirty="0">
              <a:solidFill>
                <a:schemeClr val="bg1"/>
              </a:solidFill>
              <a:latin typeface="Arial" panose="020B0604020202020204" pitchFamily="34" charset="0"/>
            </a:endParaRPr>
          </a:p>
          <a:p>
            <a:pPr marL="342900" lvl="0" indent="-342900">
              <a:buFont typeface="Wingdings" panose="05000000000000000000" pitchFamily="2" charset="2"/>
              <a:buChar char="q"/>
            </a:pPr>
            <a:r>
              <a:rPr lang="en-GB" sz="2000" u="sng" dirty="0">
                <a:solidFill>
                  <a:schemeClr val="bg1"/>
                </a:solidFill>
                <a:latin typeface="Arial" panose="020B0604020202020204" pitchFamily="34" charset="0"/>
              </a:rPr>
              <a:t>The Administrator hereby places on record that he has initiated a civil claim in 2019, based on vexatious and unsubstantiated allegations, against the author of the NEHAWU submission and that a hearing is set down in the High court of Cape Town for 03 December 2020. </a:t>
            </a:r>
          </a:p>
          <a:p>
            <a:pPr marL="342900" lvl="0" indent="-342900">
              <a:buFont typeface="Wingdings" panose="05000000000000000000" pitchFamily="2" charset="2"/>
              <a:buChar char="q"/>
            </a:pPr>
            <a:endParaRPr lang="en-GB" sz="2000" u="sng" dirty="0">
              <a:solidFill>
                <a:schemeClr val="bg1"/>
              </a:solidFill>
              <a:latin typeface="Arial" panose="020B0604020202020204" pitchFamily="34" charset="0"/>
            </a:endParaRPr>
          </a:p>
          <a:p>
            <a:pPr marL="342900" lvl="0" indent="-342900">
              <a:buFont typeface="Wingdings" panose="05000000000000000000" pitchFamily="2" charset="2"/>
              <a:buChar char="q"/>
            </a:pPr>
            <a:r>
              <a:rPr lang="en-GB" sz="2000" dirty="0">
                <a:solidFill>
                  <a:schemeClr val="bg1"/>
                </a:solidFill>
                <a:latin typeface="Arial" panose="020B0604020202020204" pitchFamily="34" charset="0"/>
              </a:rPr>
              <a:t>Currently there are several disciplinary charges underway against several senior managers as well as criminal investigations on syndicated fraud that revealed itself during forensic investigations. These allegations keep on surfacing in the media, at the Public Protector and in Parliament and have yet to gain any traction. However, this is distracting and impugn on the reputation of professionals working hard to restore the integrity and delivery of NSFAS as anticipated in its mandate.</a:t>
            </a:r>
          </a:p>
          <a:p>
            <a:pPr marL="342900" lvl="0" indent="-342900">
              <a:buFont typeface="Wingdings" panose="05000000000000000000" pitchFamily="2" charset="2"/>
              <a:buChar char="q"/>
            </a:pPr>
            <a:endParaRPr lang="en-GB" sz="2000" dirty="0">
              <a:solidFill>
                <a:schemeClr val="bg1"/>
              </a:solidFill>
              <a:latin typeface="Arial" panose="020B0604020202020204" pitchFamily="34" charset="0"/>
            </a:endParaRPr>
          </a:p>
          <a:p>
            <a:pPr marL="342900" lvl="0" indent="-342900">
              <a:buFont typeface="Wingdings" panose="05000000000000000000" pitchFamily="2" charset="2"/>
              <a:buChar char="q"/>
            </a:pPr>
            <a:r>
              <a:rPr lang="en-GB" sz="2000" dirty="0">
                <a:solidFill>
                  <a:schemeClr val="bg1"/>
                </a:solidFill>
                <a:latin typeface="Arial" panose="020B0604020202020204" pitchFamily="34" charset="0"/>
              </a:rPr>
              <a:t>Placing an entity of the state under administration is an extreme measure and is often viewed as the last step to restore governance, curtail fraud or in general arrest institutional collapse. An Administrator is therefore provided with sufficient, yet not unfettered, powers to ensure that the correct interventions can be implemented within appropriate timeframes. In the case of NSFAS, the Administrator assumed the powers of the Board and the executive management as laid out in his Terms of Reference.  Cognisant of the extensive powers, the Administrator always endeavoured to integrate governance into his decision-making to also prepare NSFAS for the post administration period, as well as to provide sufficient transparency to oversight structures and stakeholders.</a:t>
            </a:r>
          </a:p>
          <a:p>
            <a:pPr marL="342900" lvl="0" indent="-342900">
              <a:buFont typeface="Wingdings" panose="05000000000000000000" pitchFamily="2" charset="2"/>
              <a:buChar char="q"/>
            </a:pPr>
            <a:endParaRPr lang="en-GB" sz="2000" dirty="0">
              <a:solidFill>
                <a:schemeClr val="bg1"/>
              </a:solidFill>
              <a:latin typeface="Arial" panose="020B0604020202020204" pitchFamily="34" charset="0"/>
            </a:endParaRPr>
          </a:p>
          <a:p>
            <a:pPr marL="342900" lvl="0" indent="-342900">
              <a:buFont typeface="Wingdings" panose="05000000000000000000" pitchFamily="2" charset="2"/>
              <a:buChar char="q"/>
            </a:pPr>
            <a:r>
              <a:rPr lang="en-GB" sz="2000" dirty="0">
                <a:solidFill>
                  <a:schemeClr val="bg1"/>
                </a:solidFill>
                <a:latin typeface="Arial" panose="020B0604020202020204" pitchFamily="34" charset="0"/>
              </a:rPr>
              <a:t>As part of contracting Dr Carolissen as the administrator of NSFAS, provision was made for the appointment of technical specialists /advisors in concurrence with the Minister. This process was scrupulously followed, and an audit trail is available. Considerations in the selection of advisors were included technical expertise, but some limitations were encountered about availability as many of the nominees that were approached were not available for short term contracting. </a:t>
            </a:r>
          </a:p>
          <a:p>
            <a:pPr lvl="0"/>
            <a:endParaRPr lang="en-ZA" sz="2800" dirty="0">
              <a:solidFill>
                <a:schemeClr val="bg1"/>
              </a:solidFill>
              <a:latin typeface="Arial" panose="020B0604020202020204" pitchFamily="34" charset="0"/>
            </a:endParaRPr>
          </a:p>
        </p:txBody>
      </p:sp>
      <p:sp>
        <p:nvSpPr>
          <p:cNvPr id="6" name="Rectangle 5">
            <a:extLst>
              <a:ext uri="{FF2B5EF4-FFF2-40B4-BE49-F238E27FC236}">
                <a16:creationId xmlns:a16="http://schemas.microsoft.com/office/drawing/2014/main" id="{417266B6-A649-4E36-B569-E2BD33E0C6C1}"/>
              </a:ext>
            </a:extLst>
          </p:cNvPr>
          <p:cNvSpPr/>
          <p:nvPr/>
        </p:nvSpPr>
        <p:spPr>
          <a:xfrm>
            <a:off x="8772525" y="314325"/>
            <a:ext cx="14998846" cy="1077218"/>
          </a:xfrm>
          <a:prstGeom prst="rect">
            <a:avLst/>
          </a:prstGeom>
        </p:spPr>
        <p:txBody>
          <a:bodyPr wrap="square">
            <a:spAutoFit/>
          </a:bodyPr>
          <a:lstStyle/>
          <a:p>
            <a:pPr hangingPunct="1"/>
            <a:r>
              <a:rPr lang="en-ZA" sz="4400" b="1" dirty="0">
                <a:solidFill>
                  <a:schemeClr val="bg1"/>
                </a:solidFill>
                <a:latin typeface="Arial" panose="020B0604020202020204" pitchFamily="34" charset="0"/>
                <a:sym typeface="Montserrat-SemiBold"/>
              </a:rPr>
              <a:t> Background to NEHAWU Complaint</a:t>
            </a:r>
          </a:p>
          <a:p>
            <a:pPr algn="ctr" hangingPunct="1"/>
            <a:r>
              <a:rPr lang="en-ZA" sz="2000" b="1" dirty="0">
                <a:solidFill>
                  <a:schemeClr val="bg1"/>
                </a:solidFill>
                <a:latin typeface="Arial" panose="020B0604020202020204" pitchFamily="34" charset="0"/>
                <a:sym typeface="Montserrat-SemiBold"/>
              </a:rPr>
              <a:t>         </a:t>
            </a:r>
            <a:endParaRPr lang="en-US" sz="2000" dirty="0">
              <a:solidFill>
                <a:schemeClr val="bg1"/>
              </a:solidFill>
            </a:endParaRPr>
          </a:p>
        </p:txBody>
      </p:sp>
      <p:sp>
        <p:nvSpPr>
          <p:cNvPr id="9" name="Rectangle 8">
            <a:extLst>
              <a:ext uri="{FF2B5EF4-FFF2-40B4-BE49-F238E27FC236}">
                <a16:creationId xmlns:a16="http://schemas.microsoft.com/office/drawing/2014/main" id="{67DD42AB-B867-4AE0-8E5C-78967427AF6D}"/>
              </a:ext>
            </a:extLst>
          </p:cNvPr>
          <p:cNvSpPr/>
          <p:nvPr/>
        </p:nvSpPr>
        <p:spPr>
          <a:xfrm>
            <a:off x="8772525" y="2343150"/>
            <a:ext cx="11172825" cy="446276"/>
          </a:xfrm>
          <a:prstGeom prst="rect">
            <a:avLst/>
          </a:prstGeom>
        </p:spPr>
        <p:txBody>
          <a:bodyPr wrap="square">
            <a:spAutoFit/>
          </a:bodyPr>
          <a:lstStyle/>
          <a:p>
            <a:pPr lvl="0" hangingPunct="1"/>
            <a:r>
              <a:rPr lang="en-ZA" b="1" dirty="0">
                <a:solidFill>
                  <a:srgbClr val="595959"/>
                </a:solidFill>
                <a:latin typeface="Arial" panose="020B0604020202020204" pitchFamily="34" charset="0"/>
              </a:rPr>
              <a:t> </a:t>
            </a:r>
            <a:r>
              <a:rPr lang="en-ZA" b="1" dirty="0">
                <a:solidFill>
                  <a:srgbClr val="FF0000"/>
                </a:solidFill>
                <a:latin typeface="Arial" panose="020B0604020202020204" pitchFamily="34" charset="0"/>
              </a:rPr>
              <a:t>The Executive Administrators Terms of Reference and Appointment</a:t>
            </a:r>
            <a:endParaRPr lang="en-US" dirty="0">
              <a:solidFill>
                <a:srgbClr val="FF0000"/>
              </a:solidFill>
            </a:endParaRPr>
          </a:p>
        </p:txBody>
      </p:sp>
      <p:sp>
        <p:nvSpPr>
          <p:cNvPr id="3" name="TextBox 2">
            <a:extLst>
              <a:ext uri="{FF2B5EF4-FFF2-40B4-BE49-F238E27FC236}">
                <a16:creationId xmlns:a16="http://schemas.microsoft.com/office/drawing/2014/main" id="{FE741217-B58E-487F-912D-4753078FC2F3}"/>
              </a:ext>
            </a:extLst>
          </p:cNvPr>
          <p:cNvSpPr txBox="1"/>
          <p:nvPr/>
        </p:nvSpPr>
        <p:spPr>
          <a:xfrm>
            <a:off x="612628" y="1411421"/>
            <a:ext cx="7139893" cy="10853466"/>
          </a:xfrm>
          <a:prstGeom prst="rect">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nchorCtr="0">
            <a:noAutofit/>
          </a:bodyPr>
          <a:lstStyle/>
          <a:p>
            <a:pPr marL="571500" lvl="0" indent="-571500" algn="l">
              <a:buFont typeface="Wingdings" panose="05000000000000000000" pitchFamily="2" charset="2"/>
              <a:buChar char="q"/>
            </a:pPr>
            <a:r>
              <a:rPr lang="en-GB" sz="2400" dirty="0">
                <a:solidFill>
                  <a:schemeClr val="bg1"/>
                </a:solidFill>
                <a:latin typeface="Arial" panose="020B0604020202020204" pitchFamily="34" charset="0"/>
              </a:rPr>
              <a:t>Administrator appointed in August 2018 for a period of one year</a:t>
            </a:r>
          </a:p>
          <a:p>
            <a:pPr marL="571500" lvl="0" indent="-571500" algn="l">
              <a:buFont typeface="Wingdings" panose="05000000000000000000" pitchFamily="2" charset="2"/>
              <a:buChar char="q"/>
            </a:pPr>
            <a:endParaRPr lang="en-GB" sz="2400" dirty="0">
              <a:solidFill>
                <a:schemeClr val="bg1"/>
              </a:solidFill>
              <a:latin typeface="Arial" panose="020B0604020202020204" pitchFamily="34" charset="0"/>
            </a:endParaRPr>
          </a:p>
          <a:p>
            <a:pPr marL="571500" lvl="0" indent="-571500" algn="l">
              <a:buFont typeface="Wingdings" panose="05000000000000000000" pitchFamily="2" charset="2"/>
              <a:buChar char="q"/>
            </a:pPr>
            <a:r>
              <a:rPr lang="en-GB" sz="2400" dirty="0">
                <a:solidFill>
                  <a:schemeClr val="bg1"/>
                </a:solidFill>
                <a:latin typeface="Arial" panose="020B0604020202020204" pitchFamily="34" charset="0"/>
              </a:rPr>
              <a:t>Following appointment of Administrator, the entire top management structure departed, either through dismissal, negotiated exit or resignation which further necessitated the appointment of some specialist advisors to act in the vacated top management structure</a:t>
            </a:r>
          </a:p>
          <a:p>
            <a:pPr marL="571500" lvl="0" indent="-571500" algn="l">
              <a:buFont typeface="Wingdings" panose="05000000000000000000" pitchFamily="2" charset="2"/>
              <a:buChar char="q"/>
            </a:pPr>
            <a:endParaRPr lang="en-GB" sz="2400" dirty="0">
              <a:solidFill>
                <a:schemeClr val="bg1"/>
              </a:solidFill>
              <a:latin typeface="Arial" panose="020B0604020202020204" pitchFamily="34" charset="0"/>
            </a:endParaRPr>
          </a:p>
          <a:p>
            <a:pPr marL="571500" lvl="0" indent="-571500" algn="l">
              <a:buFont typeface="Wingdings" panose="05000000000000000000" pitchFamily="2" charset="2"/>
              <a:buChar char="q"/>
            </a:pPr>
            <a:r>
              <a:rPr lang="en-GB" sz="2400" dirty="0">
                <a:solidFill>
                  <a:schemeClr val="bg1"/>
                </a:solidFill>
                <a:latin typeface="Arial" panose="020B0604020202020204" pitchFamily="34" charset="0"/>
              </a:rPr>
              <a:t>Placing an entity of the state under administration is an extreme measure and is often viewed as the last step to restore governance, curtail fraud or in general arrest institutional collapse.</a:t>
            </a:r>
          </a:p>
          <a:p>
            <a:pPr marL="571500" lvl="0" indent="-571500" algn="l">
              <a:buFont typeface="Wingdings" panose="05000000000000000000" pitchFamily="2" charset="2"/>
              <a:buChar char="q"/>
            </a:pPr>
            <a:endParaRPr lang="en-GB" sz="2400" dirty="0">
              <a:solidFill>
                <a:schemeClr val="bg1"/>
              </a:solidFill>
              <a:latin typeface="Arial" panose="020B0604020202020204" pitchFamily="34" charset="0"/>
            </a:endParaRPr>
          </a:p>
          <a:p>
            <a:pPr marL="571500" lvl="0" indent="-571500" algn="l">
              <a:buFont typeface="Wingdings" panose="05000000000000000000" pitchFamily="2" charset="2"/>
              <a:buChar char="q"/>
            </a:pPr>
            <a:r>
              <a:rPr lang="en-GB" sz="2400" dirty="0">
                <a:solidFill>
                  <a:schemeClr val="bg1"/>
                </a:solidFill>
                <a:latin typeface="Arial" panose="020B0604020202020204" pitchFamily="34" charset="0"/>
              </a:rPr>
              <a:t>Currently there are several disciplinary charges underway against several senior managers as well as criminal investigations on syndicated fraud that revealed itself during forensic investigations</a:t>
            </a:r>
          </a:p>
          <a:p>
            <a:pPr marL="571500" lvl="0" indent="-571500" algn="l">
              <a:buFont typeface="Wingdings" panose="05000000000000000000" pitchFamily="2" charset="2"/>
              <a:buChar char="q"/>
            </a:pPr>
            <a:endParaRPr lang="en-GB" sz="2400" dirty="0">
              <a:solidFill>
                <a:schemeClr val="bg1"/>
              </a:solidFill>
              <a:latin typeface="Arial" panose="020B0604020202020204" pitchFamily="34" charset="0"/>
            </a:endParaRPr>
          </a:p>
          <a:p>
            <a:pPr marL="571500" indent="-571500" algn="l">
              <a:buFont typeface="Wingdings" panose="05000000000000000000" pitchFamily="2" charset="2"/>
              <a:buChar char="q"/>
            </a:pPr>
            <a:r>
              <a:rPr lang="en-GB" sz="2400" u="sng" dirty="0">
                <a:solidFill>
                  <a:schemeClr val="bg1"/>
                </a:solidFill>
                <a:latin typeface="Arial" panose="020B0604020202020204" pitchFamily="34" charset="0"/>
              </a:rPr>
              <a:t>The Administrator hereby places on record that he has initiated a civil claim in 2019, based on vexatious and unsubstantiated allegations, against the author of the NEHAWU submission and that a hearing is set down in the High court of Cape Town for 03 December 2020. </a:t>
            </a:r>
          </a:p>
          <a:p>
            <a:pPr marL="571500" lvl="0" indent="-571500" algn="l">
              <a:buFont typeface="Wingdings" panose="05000000000000000000" pitchFamily="2" charset="2"/>
              <a:buChar char="q"/>
            </a:pPr>
            <a:endParaRPr lang="en-GB" sz="2400" dirty="0">
              <a:solidFill>
                <a:schemeClr val="bg1"/>
              </a:solidFill>
              <a:latin typeface="Arial" panose="020B0604020202020204" pitchFamily="34" charset="0"/>
            </a:endParaRPr>
          </a:p>
          <a:p>
            <a:pPr marL="571500" lvl="0" indent="-571500" algn="l">
              <a:buFont typeface="Wingdings" panose="05000000000000000000" pitchFamily="2" charset="2"/>
              <a:buChar char="q"/>
            </a:pPr>
            <a:endParaRPr lang="en-GB" sz="2400" dirty="0">
              <a:solidFill>
                <a:schemeClr val="bg1"/>
              </a:solidFill>
              <a:latin typeface="Arial" panose="020B0604020202020204" pitchFamily="34" charset="0"/>
            </a:endParaRPr>
          </a:p>
          <a:p>
            <a:pPr lvl="0" algn="l"/>
            <a:endParaRPr lang="en-GB" sz="2400" dirty="0">
              <a:solidFill>
                <a:schemeClr val="bg1"/>
              </a:solidFill>
              <a:latin typeface="Arial" panose="020B0604020202020204" pitchFamily="34" charset="0"/>
            </a:endParaRPr>
          </a:p>
          <a:p>
            <a:pPr marL="342900" indent="-342900" algn="l">
              <a:buFont typeface="Arial" panose="020B0604020202020204" pitchFamily="34" charset="0"/>
              <a:buChar char="•"/>
            </a:pPr>
            <a:endParaRPr lang="en-ZA" dirty="0">
              <a:solidFill>
                <a:schemeClr val="bg1"/>
              </a:solidFill>
              <a:latin typeface="Arial" panose="020B0604020202020204" pitchFamily="34" charset="0"/>
            </a:endParaRPr>
          </a:p>
          <a:p>
            <a:pPr marL="342900" indent="-342900" algn="l">
              <a:buFont typeface="Arial" panose="020B0604020202020204" pitchFamily="34" charset="0"/>
              <a:buChar char="•"/>
            </a:pPr>
            <a:endParaRPr 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103315850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AD54F-FC7E-4C19-8A12-C6690B837BDD}"/>
              </a:ext>
            </a:extLst>
          </p:cNvPr>
          <p:cNvSpPr>
            <a:spLocks noGrp="1"/>
          </p:cNvSpPr>
          <p:nvPr>
            <p:ph type="sldNum" sz="quarter" idx="10"/>
          </p:nvPr>
        </p:nvSpPr>
        <p:spPr/>
        <p:txBody>
          <a:bodyPr/>
          <a:lstStyle/>
          <a:p>
            <a:fld id="{86CB4B4D-7CA3-9044-876B-883B54F8677D}" type="slidenum">
              <a:rPr lang="en-GB" smtClean="0"/>
              <a:pPr/>
              <a:t>15</a:t>
            </a:fld>
            <a:endParaRPr lang="en-GB" dirty="0"/>
          </a:p>
        </p:txBody>
      </p:sp>
      <p:sp>
        <p:nvSpPr>
          <p:cNvPr id="3" name="Title 4">
            <a:extLst>
              <a:ext uri="{FF2B5EF4-FFF2-40B4-BE49-F238E27FC236}">
                <a16:creationId xmlns:a16="http://schemas.microsoft.com/office/drawing/2014/main" id="{9DE073F0-21B5-473E-B80E-B27DF7A2039D}"/>
              </a:ext>
            </a:extLst>
          </p:cNvPr>
          <p:cNvSpPr txBox="1">
            <a:spLocks/>
          </p:cNvSpPr>
          <p:nvPr/>
        </p:nvSpPr>
        <p:spPr>
          <a:xfrm>
            <a:off x="612628" y="762695"/>
            <a:ext cx="22550837" cy="1597794"/>
          </a:xfrm>
          <a:prstGeom prst="rect">
            <a:avLst/>
          </a:prstGeom>
        </p:spPr>
        <p:txBody>
          <a:bodyPr>
            <a:normAutofit fontScale="97500"/>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hangingPunct="1"/>
            <a:r>
              <a:rPr lang="en-ZA" sz="4500" dirty="0">
                <a:solidFill>
                  <a:schemeClr val="bg1"/>
                </a:solidFill>
              </a:rPr>
              <a:t>                                                    Background to NEHAWU Complaint Continues…</a:t>
            </a:r>
            <a:endParaRPr lang="en-US" dirty="0">
              <a:solidFill>
                <a:srgbClr val="FF0000"/>
              </a:solidFill>
            </a:endParaRPr>
          </a:p>
        </p:txBody>
      </p:sp>
      <p:sp>
        <p:nvSpPr>
          <p:cNvPr id="6" name="Rectangle 5">
            <a:extLst>
              <a:ext uri="{FF2B5EF4-FFF2-40B4-BE49-F238E27FC236}">
                <a16:creationId xmlns:a16="http://schemas.microsoft.com/office/drawing/2014/main" id="{D6601A12-AA73-4011-9123-03236CE1B700}"/>
              </a:ext>
            </a:extLst>
          </p:cNvPr>
          <p:cNvSpPr/>
          <p:nvPr/>
        </p:nvSpPr>
        <p:spPr>
          <a:xfrm>
            <a:off x="8982636" y="1780675"/>
            <a:ext cx="14478944" cy="9941183"/>
          </a:xfrm>
          <a:prstGeom prst="rect">
            <a:avLst/>
          </a:prstGeom>
        </p:spPr>
        <p:txBody>
          <a:bodyPr wrap="square">
            <a:spAutoFit/>
          </a:bodyPr>
          <a:lstStyle/>
          <a:p>
            <a:endParaRPr lang="en-GB" sz="2000" dirty="0">
              <a:solidFill>
                <a:schemeClr val="bg1"/>
              </a:solidFill>
              <a:latin typeface="+mn-lt"/>
            </a:endParaRPr>
          </a:p>
          <a:p>
            <a:pPr marL="342900" indent="-342900">
              <a:buFont typeface="Wingdings" panose="05000000000000000000" pitchFamily="2" charset="2"/>
              <a:buChar char="q"/>
            </a:pPr>
            <a:r>
              <a:rPr lang="en-GB" sz="2000" dirty="0">
                <a:solidFill>
                  <a:schemeClr val="bg1"/>
                </a:solidFill>
                <a:latin typeface="+mn-lt"/>
              </a:rPr>
              <a:t>This concession proved to be a wise decision as the parlous state of NSFAS at the start of administration, and detailed in the 2019 annual report, revealed institutional malaise much worse than anticipated when the decision was taken to place NSFAs under administration. In 2018, NSFAS beneficiaries went unfunded for periods up to 8 months, threatening the completion of the academic year. Records will show that the entire Higher Education sector came close to collapse. The rapid stabilization of the sector over a very short period by the administrator is widely recognized by all stakeholders, parliament included. </a:t>
            </a:r>
          </a:p>
          <a:p>
            <a:pPr marL="342900" indent="-342900">
              <a:buFont typeface="Wingdings" panose="05000000000000000000" pitchFamily="2" charset="2"/>
              <a:buChar char="q"/>
            </a:pPr>
            <a:endParaRPr lang="en-GB" sz="2000" dirty="0">
              <a:solidFill>
                <a:schemeClr val="bg1"/>
              </a:solidFill>
              <a:latin typeface="+mn-lt"/>
            </a:endParaRPr>
          </a:p>
          <a:p>
            <a:pPr marL="342900" indent="-342900">
              <a:buFont typeface="Wingdings" panose="05000000000000000000" pitchFamily="2" charset="2"/>
              <a:buChar char="q"/>
            </a:pPr>
            <a:r>
              <a:rPr lang="en-GB" sz="2000" dirty="0">
                <a:solidFill>
                  <a:schemeClr val="bg1"/>
                </a:solidFill>
                <a:latin typeface="+mn-lt"/>
              </a:rPr>
              <a:t>This poor state of affairs necessitated a second year of administration to ensure that sustainability and entrenchment of sorely lacking technical skills are achieved. To this end, we have begun a process of appointing the senior executive of NSFAS and once again complete records are available on the governance adhered to. </a:t>
            </a:r>
          </a:p>
          <a:p>
            <a:pPr marL="342900" indent="-342900">
              <a:buFont typeface="Wingdings" panose="05000000000000000000" pitchFamily="2" charset="2"/>
              <a:buChar char="q"/>
            </a:pPr>
            <a:endParaRPr lang="en-GB" sz="2000" dirty="0">
              <a:solidFill>
                <a:schemeClr val="bg1"/>
              </a:solidFill>
              <a:latin typeface="+mn-lt"/>
            </a:endParaRPr>
          </a:p>
          <a:p>
            <a:pPr marL="342900" indent="-342900">
              <a:buFont typeface="Wingdings" panose="05000000000000000000" pitchFamily="2" charset="2"/>
              <a:buChar char="q"/>
            </a:pPr>
            <a:r>
              <a:rPr lang="en-GB" sz="2000" dirty="0">
                <a:solidFill>
                  <a:schemeClr val="bg1"/>
                </a:solidFill>
                <a:latin typeface="+mn-lt"/>
              </a:rPr>
              <a:t>The second term of administration that started on 22 August 2020 also provided additional time to reconcile 400,000 irregular records with institutions that accounted for the R7.5bn in irregular expenditure uncovered by the administrator. The latter required that irregular expenditure of R284.7 million declared in the 2018 report be restated to R2 billion. It should be noted that for the first time ever NSFAS is reconciling accounts down to student level. </a:t>
            </a:r>
          </a:p>
          <a:p>
            <a:pPr marL="342900" indent="-342900">
              <a:buFont typeface="Wingdings" panose="05000000000000000000" pitchFamily="2" charset="2"/>
              <a:buChar char="q"/>
            </a:pPr>
            <a:endParaRPr lang="en-GB" sz="2000" dirty="0">
              <a:solidFill>
                <a:schemeClr val="bg1"/>
              </a:solidFill>
              <a:latin typeface="+mn-lt"/>
            </a:endParaRPr>
          </a:p>
          <a:p>
            <a:pPr marL="342900" indent="-342900">
              <a:buFont typeface="Wingdings" panose="05000000000000000000" pitchFamily="2" charset="2"/>
              <a:buChar char="q"/>
            </a:pPr>
            <a:r>
              <a:rPr lang="en-GB" sz="2000" dirty="0">
                <a:solidFill>
                  <a:schemeClr val="bg1"/>
                </a:solidFill>
                <a:latin typeface="+mn-lt"/>
              </a:rPr>
              <a:t>The number of labour disputes that the administrator had to contend with bears testimony to a HR department at NSFAS that was completely dysfunctional. Our HR forensic and internal audit reports details irregular appointments of senior managers, absence, and where a few existed flouting, of policies and procedures etc. This is in the process of being corrected and to attribute this vacuum to the administrator is disingenuous. </a:t>
            </a:r>
          </a:p>
          <a:p>
            <a:pPr marL="342900" indent="-342900">
              <a:buFont typeface="Wingdings" panose="05000000000000000000" pitchFamily="2" charset="2"/>
              <a:buChar char="q"/>
            </a:pPr>
            <a:endParaRPr lang="en-GB" sz="2000" dirty="0">
              <a:solidFill>
                <a:schemeClr val="bg1"/>
              </a:solidFill>
              <a:latin typeface="+mn-lt"/>
            </a:endParaRPr>
          </a:p>
          <a:p>
            <a:pPr marL="342900" indent="-342900">
              <a:buFont typeface="Wingdings" panose="05000000000000000000" pitchFamily="2" charset="2"/>
              <a:buChar char="q"/>
            </a:pPr>
            <a:r>
              <a:rPr lang="en-GB" sz="2000" dirty="0">
                <a:solidFill>
                  <a:schemeClr val="bg1"/>
                </a:solidFill>
                <a:latin typeface="+mn-lt"/>
              </a:rPr>
              <a:t>The administrator reports on a regular basis to both the DHET and the Minister of Higher Education, Science and Technology on progress and seeks concurrence on any strategic intervention he anticipates. As to the performance of the administration, that assessment is best made by the views of the many stakeholders that we serve.</a:t>
            </a:r>
          </a:p>
          <a:p>
            <a:pPr marL="342900" indent="-342900">
              <a:buFont typeface="Wingdings" panose="05000000000000000000" pitchFamily="2" charset="2"/>
              <a:buChar char="q"/>
            </a:pPr>
            <a:endParaRPr lang="en-GB" sz="2000" dirty="0">
              <a:solidFill>
                <a:schemeClr val="bg1"/>
              </a:solidFill>
              <a:latin typeface="+mn-lt"/>
            </a:endParaRPr>
          </a:p>
          <a:p>
            <a:pPr marL="342900" indent="-342900">
              <a:buFont typeface="Wingdings" panose="05000000000000000000" pitchFamily="2" charset="2"/>
              <a:buChar char="q"/>
            </a:pPr>
            <a:r>
              <a:rPr lang="en-GB" sz="2000" i="1" dirty="0">
                <a:solidFill>
                  <a:schemeClr val="accent4"/>
                </a:solidFill>
                <a:latin typeface="+mn-lt"/>
              </a:rPr>
              <a:t>As a general comment to the NEHAWU allegations, the gravamen of the complaints are often framed as broad allegations lacking in specificity which undermines our ability to properly respond thereto.  In an effort to assist this process, we have nevertheless responded to the allegations to the extent possible and highlighted the information that will be required to properly interrogate the allegations.  We wish to reiterate that these accusations / allegations are devoid of truth and substance. </a:t>
            </a:r>
          </a:p>
        </p:txBody>
      </p:sp>
      <p:sp>
        <p:nvSpPr>
          <p:cNvPr id="4" name="TextBox 3">
            <a:extLst>
              <a:ext uri="{FF2B5EF4-FFF2-40B4-BE49-F238E27FC236}">
                <a16:creationId xmlns:a16="http://schemas.microsoft.com/office/drawing/2014/main" id="{DEE35894-CD91-446A-BE0D-50E290600B15}"/>
              </a:ext>
            </a:extLst>
          </p:cNvPr>
          <p:cNvSpPr txBox="1"/>
          <p:nvPr/>
        </p:nvSpPr>
        <p:spPr>
          <a:xfrm>
            <a:off x="612628" y="1411421"/>
            <a:ext cx="7139893" cy="11350422"/>
          </a:xfrm>
          <a:prstGeom prst="rect">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nchorCtr="0">
            <a:noAutofit/>
          </a:bodyPr>
          <a:lstStyle/>
          <a:p>
            <a:pPr marL="571500" lvl="0" indent="-571500" algn="l">
              <a:buFont typeface="Wingdings" panose="05000000000000000000" pitchFamily="2" charset="2"/>
              <a:buChar char="q"/>
            </a:pPr>
            <a:r>
              <a:rPr lang="en-GB" sz="2400" dirty="0">
                <a:solidFill>
                  <a:schemeClr val="bg1"/>
                </a:solidFill>
                <a:latin typeface="Arial" panose="020B0604020202020204" pitchFamily="34" charset="0"/>
              </a:rPr>
              <a:t>Administrators appointment was followed by onboarding of advisors in technical fields. </a:t>
            </a:r>
          </a:p>
          <a:p>
            <a:pPr marL="571500" lvl="0" indent="-571500" algn="l">
              <a:buFont typeface="Wingdings" panose="05000000000000000000" pitchFamily="2" charset="2"/>
              <a:buChar char="q"/>
            </a:pPr>
            <a:endParaRPr lang="en-GB" sz="2400" dirty="0">
              <a:solidFill>
                <a:schemeClr val="bg1"/>
              </a:solidFill>
              <a:latin typeface="Arial" panose="020B0604020202020204" pitchFamily="34" charset="0"/>
            </a:endParaRPr>
          </a:p>
          <a:p>
            <a:pPr marL="571500" lvl="0" indent="-571500" algn="l">
              <a:buFont typeface="Wingdings" panose="05000000000000000000" pitchFamily="2" charset="2"/>
              <a:buChar char="q"/>
            </a:pPr>
            <a:r>
              <a:rPr lang="en-GB" sz="2400" dirty="0">
                <a:solidFill>
                  <a:schemeClr val="bg1"/>
                </a:solidFill>
                <a:latin typeface="Arial" panose="020B0604020202020204" pitchFamily="34" charset="0"/>
              </a:rPr>
              <a:t>DHET, Minister and Administrator developed a pool of candidates</a:t>
            </a:r>
          </a:p>
          <a:p>
            <a:pPr lvl="0" algn="l"/>
            <a:endParaRPr lang="en-GB" sz="2400" dirty="0">
              <a:solidFill>
                <a:schemeClr val="bg1"/>
              </a:solidFill>
              <a:latin typeface="Arial" panose="020B0604020202020204" pitchFamily="34" charset="0"/>
            </a:endParaRPr>
          </a:p>
          <a:p>
            <a:pPr marL="571500" lvl="0" indent="-571500" algn="l">
              <a:buFont typeface="Wingdings" panose="05000000000000000000" pitchFamily="2" charset="2"/>
              <a:buChar char="q"/>
            </a:pPr>
            <a:r>
              <a:rPr lang="en-GB" sz="2400" dirty="0">
                <a:solidFill>
                  <a:schemeClr val="bg1"/>
                </a:solidFill>
                <a:latin typeface="Arial" panose="020B0604020202020204" pitchFamily="34" charset="0"/>
              </a:rPr>
              <a:t>Appointments were made in concurrence with the Minister based on qualifications, experience and availability for an initial 1-year contract period</a:t>
            </a:r>
          </a:p>
          <a:p>
            <a:pPr lvl="0" algn="l"/>
            <a:endParaRPr lang="en-GB" sz="2400" dirty="0">
              <a:solidFill>
                <a:schemeClr val="bg1"/>
              </a:solidFill>
              <a:latin typeface="Arial" panose="020B0604020202020204" pitchFamily="34" charset="0"/>
            </a:endParaRPr>
          </a:p>
          <a:p>
            <a:pPr marL="571500" lvl="0" indent="-571500" algn="l">
              <a:buFont typeface="Wingdings" panose="05000000000000000000" pitchFamily="2" charset="2"/>
              <a:buChar char="q"/>
            </a:pPr>
            <a:r>
              <a:rPr lang="en-GB" sz="2400" dirty="0">
                <a:solidFill>
                  <a:schemeClr val="bg1"/>
                </a:solidFill>
                <a:latin typeface="Arial" panose="020B0604020202020204" pitchFamily="34" charset="0"/>
              </a:rPr>
              <a:t>Advisor panel reviewed for second year of administration as well as the subsequent extension</a:t>
            </a:r>
          </a:p>
          <a:p>
            <a:pPr lvl="0" algn="l"/>
            <a:endParaRPr lang="en-GB" sz="2400" dirty="0">
              <a:solidFill>
                <a:schemeClr val="bg1"/>
              </a:solidFill>
              <a:latin typeface="Arial" panose="020B0604020202020204" pitchFamily="34" charset="0"/>
            </a:endParaRPr>
          </a:p>
          <a:p>
            <a:pPr marL="571500" lvl="0" indent="-571500" algn="l">
              <a:buFont typeface="Wingdings" panose="05000000000000000000" pitchFamily="2" charset="2"/>
              <a:buChar char="q"/>
            </a:pPr>
            <a:r>
              <a:rPr lang="en-GB" sz="2400" dirty="0">
                <a:solidFill>
                  <a:schemeClr val="bg1"/>
                </a:solidFill>
                <a:latin typeface="Arial" panose="020B0604020202020204" pitchFamily="34" charset="0"/>
              </a:rPr>
              <a:t>The secondment of the Acting COO from UCT was already in place, prior to the commencement of administration</a:t>
            </a:r>
          </a:p>
          <a:p>
            <a:pPr marL="571500" lvl="0" indent="-571500" algn="l">
              <a:buFont typeface="Wingdings" panose="05000000000000000000" pitchFamily="2" charset="2"/>
              <a:buChar char="q"/>
            </a:pPr>
            <a:endParaRPr lang="en-GB" sz="2400" dirty="0">
              <a:solidFill>
                <a:schemeClr val="bg1"/>
              </a:solidFill>
              <a:latin typeface="Arial" panose="020B0604020202020204" pitchFamily="34" charset="0"/>
            </a:endParaRPr>
          </a:p>
          <a:p>
            <a:pPr marL="571500" lvl="0" indent="-571500" algn="l">
              <a:buFont typeface="Wingdings" panose="05000000000000000000" pitchFamily="2" charset="2"/>
              <a:buChar char="q"/>
            </a:pPr>
            <a:r>
              <a:rPr lang="en-GB" sz="2400" dirty="0">
                <a:solidFill>
                  <a:schemeClr val="bg1"/>
                </a:solidFill>
                <a:latin typeface="+mn-lt"/>
              </a:rPr>
              <a:t>The administrator reports on a regular basis to both the DHET and the Minister of Higher Education, Science and Technology on progress</a:t>
            </a:r>
            <a:endParaRPr lang="en-GB" sz="2400" dirty="0">
              <a:solidFill>
                <a:schemeClr val="bg1"/>
              </a:solidFill>
              <a:latin typeface="Arial" panose="020B0604020202020204" pitchFamily="34" charset="0"/>
            </a:endParaRPr>
          </a:p>
          <a:p>
            <a:pPr marL="342900" indent="-342900" algn="l">
              <a:buFont typeface="Arial" panose="020B0604020202020204" pitchFamily="34" charset="0"/>
              <a:buChar char="•"/>
            </a:pPr>
            <a:endParaRPr lang="en-ZA" dirty="0">
              <a:solidFill>
                <a:schemeClr val="bg1"/>
              </a:solidFill>
              <a:latin typeface="Arial" panose="020B0604020202020204" pitchFamily="34" charset="0"/>
            </a:endParaRPr>
          </a:p>
          <a:p>
            <a:pPr marL="342900" indent="-342900" algn="l">
              <a:buFont typeface="Arial" panose="020B0604020202020204" pitchFamily="34" charset="0"/>
              <a:buChar char="•"/>
            </a:pPr>
            <a:r>
              <a:rPr lang="en-GB" sz="2400" i="1" dirty="0">
                <a:solidFill>
                  <a:schemeClr val="accent4"/>
                </a:solidFill>
                <a:latin typeface="+mn-lt"/>
              </a:rPr>
              <a:t>As a general comment to the NEHAWU allegations, the gravamen of the complaints are often framed as broad allegations lacking in specificity which undermines our ability to properly respond thereto.  </a:t>
            </a:r>
            <a:endParaRPr 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15607155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B6F18E-87C1-4B43-8FFA-04611E64D3D3}"/>
              </a:ext>
            </a:extLst>
          </p:cNvPr>
          <p:cNvSpPr txBox="1"/>
          <p:nvPr/>
        </p:nvSpPr>
        <p:spPr>
          <a:xfrm>
            <a:off x="8919721" y="1917707"/>
            <a:ext cx="14431346" cy="761747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60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r>
              <a:rPr kumimoji="0" lang="en-ZA" sz="16600" b="1" i="0" u="none" strike="noStrike" kern="0" cap="none" spc="0" normalizeH="0" baseline="0" noProof="0" dirty="0">
                <a:ln>
                  <a:noFill/>
                </a:ln>
                <a:solidFill>
                  <a:srgbClr val="D36E28"/>
                </a:solidFill>
                <a:effectLst/>
                <a:uLnTx/>
                <a:uFillTx/>
                <a:latin typeface="Arial"/>
                <a:cs typeface="Arial" panose="020B0604020202020204" pitchFamily="34" charset="0"/>
                <a:sym typeface="PT Sans"/>
              </a:rPr>
              <a:t>PART: C  </a:t>
            </a:r>
          </a:p>
          <a:p>
            <a:pPr algn="l">
              <a:buClr>
                <a:srgbClr val="C00000"/>
              </a:buClr>
              <a:defRPr/>
            </a:pPr>
            <a:r>
              <a:rPr lang="en-GB" sz="6000" b="1" dirty="0">
                <a:solidFill>
                  <a:srgbClr val="3F3F3F">
                    <a:lumMod val="50000"/>
                  </a:srgbClr>
                </a:solidFill>
                <a:latin typeface="Arial" panose="020B0604020202020204" pitchFamily="34" charset="0"/>
                <a:cs typeface="Arial" panose="020B0604020202020204" pitchFamily="34" charset="0"/>
              </a:rPr>
              <a:t>NSFAS Response to NEHAWU Allegations</a:t>
            </a:r>
            <a:endParaRPr kumimoji="0" lang="en-US" sz="4000" b="0" i="0" u="none" strike="noStrike" kern="0" cap="none" spc="0" normalizeH="0" baseline="0" noProof="0" dirty="0">
              <a:ln>
                <a:noFill/>
              </a:ln>
              <a:solidFill>
                <a:srgbClr val="3F3F3F"/>
              </a:solidFill>
              <a:effectLst/>
              <a:uLnTx/>
              <a:uFillTx/>
              <a:latin typeface="Arial"/>
              <a:sym typeface="PT Sans"/>
            </a:endParaRPr>
          </a:p>
        </p:txBody>
      </p:sp>
      <p:pic>
        <p:nvPicPr>
          <p:cNvPr id="6" name="Graphic 5">
            <a:extLst>
              <a:ext uri="{FF2B5EF4-FFF2-40B4-BE49-F238E27FC236}">
                <a16:creationId xmlns:a16="http://schemas.microsoft.com/office/drawing/2014/main" id="{FCF95889-9CFC-4319-8540-C4A86DA6355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98549" y="2647950"/>
            <a:ext cx="5581650" cy="5581650"/>
          </a:xfrm>
          <a:prstGeom prst="rect">
            <a:avLst/>
          </a:prstGeom>
        </p:spPr>
      </p:pic>
    </p:spTree>
    <p:extLst>
      <p:ext uri="{BB962C8B-B14F-4D97-AF65-F5344CB8AC3E}">
        <p14:creationId xmlns:p14="http://schemas.microsoft.com/office/powerpoint/2010/main" val="72892392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AD54F-FC7E-4C19-8A12-C6690B837BDD}"/>
              </a:ext>
            </a:extLst>
          </p:cNvPr>
          <p:cNvSpPr>
            <a:spLocks noGrp="1"/>
          </p:cNvSpPr>
          <p:nvPr>
            <p:ph type="sldNum" sz="quarter" idx="10"/>
          </p:nvPr>
        </p:nvSpPr>
        <p:spPr/>
        <p:txBody>
          <a:bodyPr/>
          <a:lstStyle/>
          <a:p>
            <a:fld id="{86CB4B4D-7CA3-9044-876B-883B54F8677D}" type="slidenum">
              <a:rPr lang="en-GB" smtClean="0"/>
              <a:pPr/>
              <a:t>17</a:t>
            </a:fld>
            <a:endParaRPr lang="en-GB" dirty="0"/>
          </a:p>
        </p:txBody>
      </p:sp>
      <p:sp>
        <p:nvSpPr>
          <p:cNvPr id="3" name="Title 4">
            <a:extLst>
              <a:ext uri="{FF2B5EF4-FFF2-40B4-BE49-F238E27FC236}">
                <a16:creationId xmlns:a16="http://schemas.microsoft.com/office/drawing/2014/main" id="{9DE073F0-21B5-473E-B80E-B27DF7A2039D}"/>
              </a:ext>
            </a:extLst>
          </p:cNvPr>
          <p:cNvSpPr txBox="1">
            <a:spLocks/>
          </p:cNvSpPr>
          <p:nvPr/>
        </p:nvSpPr>
        <p:spPr>
          <a:xfrm>
            <a:off x="8684521" y="1143695"/>
            <a:ext cx="14478944" cy="1575442"/>
          </a:xfrm>
          <a:prstGeom prst="rect">
            <a:avLst/>
          </a:prstGeom>
        </p:spPr>
        <p:txBody>
          <a:bodyPr>
            <a:normAutofit fontScale="97500"/>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lvl="0" algn="just" defTabSz="1828800" hangingPunct="1">
              <a:lnSpc>
                <a:spcPct val="100000"/>
              </a:lnSpc>
            </a:pPr>
            <a:r>
              <a:rPr lang="en-US" sz="2900" dirty="0">
                <a:solidFill>
                  <a:schemeClr val="accent3"/>
                </a:solidFill>
                <a:latin typeface="PT Sans"/>
                <a:sym typeface="PT Sans"/>
              </a:rPr>
              <a:t>NEHAWU Allegation 1:</a:t>
            </a:r>
            <a:r>
              <a:rPr lang="en-US" sz="3200" dirty="0">
                <a:solidFill>
                  <a:schemeClr val="accent3"/>
                </a:solidFill>
                <a:latin typeface="PT Sans"/>
                <a:sym typeface="PT Sans"/>
              </a:rPr>
              <a:t> </a:t>
            </a:r>
          </a:p>
          <a:p>
            <a:pPr lvl="0" algn="just" defTabSz="1828800" hangingPunct="1">
              <a:lnSpc>
                <a:spcPct val="100000"/>
              </a:lnSpc>
            </a:pPr>
            <a:r>
              <a:rPr lang="en-US" sz="2300" b="0" dirty="0">
                <a:solidFill>
                  <a:schemeClr val="accent3"/>
                </a:solidFill>
                <a:latin typeface="PT Sans"/>
                <a:sym typeface="PT Sans"/>
              </a:rPr>
              <a:t>The unilateral dissolution of the Board approved NSFAS organizational structure, which was then replaced by a critical vacancies list. This list sought to legitimize the appointment of friends, family and associated of the DHET Minister, Administrator and Advisors.</a:t>
            </a:r>
            <a:endParaRPr lang="en-US" sz="6600" b="0" kern="1200" spc="-300" dirty="0">
              <a:solidFill>
                <a:schemeClr val="accent3"/>
              </a:solidFill>
              <a:latin typeface="Arial Black" panose="020B0A04020102020204" pitchFamily="34" charset="0"/>
              <a:ea typeface="+mn-ea"/>
              <a:cs typeface="Arial" panose="020B0604020202020204" pitchFamily="34" charset="0"/>
              <a:sym typeface="PT Sans"/>
            </a:endParaRPr>
          </a:p>
          <a:p>
            <a:pPr hangingPunct="1"/>
            <a:endParaRPr lang="en-US" dirty="0">
              <a:solidFill>
                <a:srgbClr val="FF0000"/>
              </a:solidFill>
            </a:endParaRPr>
          </a:p>
        </p:txBody>
      </p:sp>
      <p:sp>
        <p:nvSpPr>
          <p:cNvPr id="4" name="Rectangle 3">
            <a:extLst>
              <a:ext uri="{FF2B5EF4-FFF2-40B4-BE49-F238E27FC236}">
                <a16:creationId xmlns:a16="http://schemas.microsoft.com/office/drawing/2014/main" id="{D2012F22-7312-47A4-BBE6-B04F0AC32CBD}"/>
              </a:ext>
            </a:extLst>
          </p:cNvPr>
          <p:cNvSpPr/>
          <p:nvPr/>
        </p:nvSpPr>
        <p:spPr>
          <a:xfrm>
            <a:off x="8684520" y="3039409"/>
            <a:ext cx="14873312" cy="9371796"/>
          </a:xfrm>
          <a:prstGeom prst="rect">
            <a:avLst/>
          </a:prstGeom>
        </p:spPr>
        <p:txBody>
          <a:bodyPr wrap="square">
            <a:spAutoFit/>
          </a:bodyPr>
          <a:lstStyle/>
          <a:p>
            <a:r>
              <a:rPr lang="en-GB" sz="2800" b="1" dirty="0">
                <a:solidFill>
                  <a:schemeClr val="accent1">
                    <a:lumMod val="75000"/>
                  </a:schemeClr>
                </a:solidFill>
              </a:rPr>
              <a:t>NSFAS Response:</a:t>
            </a:r>
          </a:p>
          <a:p>
            <a:endParaRPr lang="en-GB" dirty="0"/>
          </a:p>
          <a:p>
            <a:pPr marL="342900" indent="-342900">
              <a:buFont typeface="Wingdings" panose="05000000000000000000" pitchFamily="2" charset="2"/>
              <a:buChar char="q"/>
            </a:pPr>
            <a:r>
              <a:rPr lang="en-GB" b="1" dirty="0">
                <a:solidFill>
                  <a:schemeClr val="bg1"/>
                </a:solidFill>
              </a:rPr>
              <a:t>NSFAS categorically denies this allegation in the strongest possible sense</a:t>
            </a:r>
            <a:r>
              <a:rPr lang="en-GB" dirty="0">
                <a:solidFill>
                  <a:schemeClr val="bg1"/>
                </a:solidFill>
              </a:rPr>
              <a:t>. </a:t>
            </a:r>
          </a:p>
          <a:p>
            <a:pPr marL="342900" indent="-342900">
              <a:buFont typeface="Wingdings" panose="05000000000000000000" pitchFamily="2" charset="2"/>
              <a:buChar char="q"/>
            </a:pPr>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The circumstances which led to the development of the critical vacancy list and the appointment of the advisors commenced in October 2018, when the Administrator undertook a </a:t>
            </a:r>
            <a:r>
              <a:rPr lang="en-GB" b="1" dirty="0">
                <a:solidFill>
                  <a:schemeClr val="bg1"/>
                </a:solidFill>
              </a:rPr>
              <a:t>risk view </a:t>
            </a:r>
            <a:r>
              <a:rPr lang="en-GB" dirty="0">
                <a:solidFill>
                  <a:schemeClr val="bg1"/>
                </a:solidFill>
              </a:rPr>
              <a:t>to identify what was bringing the entity to collapse.  With this review, he contributed to the strengthening of governance and controls by facilitating EXCO </a:t>
            </a:r>
            <a:r>
              <a:rPr lang="en-GB" b="1" dirty="0">
                <a:solidFill>
                  <a:schemeClr val="bg1"/>
                </a:solidFill>
              </a:rPr>
              <a:t>identification and prioritization of strategic risks </a:t>
            </a:r>
            <a:r>
              <a:rPr lang="en-GB" dirty="0">
                <a:solidFill>
                  <a:schemeClr val="bg1"/>
                </a:solidFill>
              </a:rPr>
              <a:t>and the implementation of a strategic risks register for NSFAS, by 30 November 2018. </a:t>
            </a:r>
          </a:p>
          <a:p>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The organizational structure that existed at the commencement of administration was one that included a </a:t>
            </a:r>
            <a:r>
              <a:rPr lang="en-GB" b="1" dirty="0">
                <a:solidFill>
                  <a:schemeClr val="bg1"/>
                </a:solidFill>
              </a:rPr>
              <a:t>top heavy management structure with shortage of technical skills </a:t>
            </a:r>
            <a:r>
              <a:rPr lang="en-GB" dirty="0">
                <a:solidFill>
                  <a:schemeClr val="bg1"/>
                </a:solidFill>
              </a:rPr>
              <a:t>to address the key strategic risks. This, coupled with an limited administration budget, necessitated </a:t>
            </a:r>
            <a:r>
              <a:rPr lang="en-GB" b="1" dirty="0">
                <a:solidFill>
                  <a:schemeClr val="bg1"/>
                </a:solidFill>
              </a:rPr>
              <a:t>budget reprioritization </a:t>
            </a:r>
            <a:r>
              <a:rPr lang="en-GB" dirty="0">
                <a:solidFill>
                  <a:schemeClr val="bg1"/>
                </a:solidFill>
              </a:rPr>
              <a:t>and the </a:t>
            </a:r>
            <a:r>
              <a:rPr lang="en-GB" b="1" dirty="0">
                <a:solidFill>
                  <a:schemeClr val="bg1"/>
                </a:solidFill>
              </a:rPr>
              <a:t>establishment of the critical vacancy list</a:t>
            </a:r>
            <a:r>
              <a:rPr lang="en-GB" dirty="0">
                <a:solidFill>
                  <a:schemeClr val="bg1"/>
                </a:solidFill>
              </a:rPr>
              <a:t> to progressively acquire the required technical skills to contribute effectively to the pursuit of NSFAS’ core operational mandate.</a:t>
            </a:r>
          </a:p>
          <a:p>
            <a:pPr marL="342900" indent="-342900">
              <a:buFont typeface="Wingdings" panose="05000000000000000000" pitchFamily="2" charset="2"/>
              <a:buChar char="q"/>
            </a:pPr>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The Administrator, in consultation with the Minister, acquired the requisite Ministerial approval to appoint advisors, in accordance with the legislative prescripts i.e. Sec. 17B of the NSFAS Act, who had proven skills and experience in order to assist the Administrator with the execution of his duties.  The process of identifying candidates for appointment was therefore a </a:t>
            </a:r>
            <a:r>
              <a:rPr lang="en-GB" b="1" dirty="0">
                <a:solidFill>
                  <a:schemeClr val="bg1"/>
                </a:solidFill>
              </a:rPr>
              <a:t>collaborative process </a:t>
            </a:r>
            <a:r>
              <a:rPr lang="en-GB" dirty="0">
                <a:solidFill>
                  <a:schemeClr val="bg1"/>
                </a:solidFill>
              </a:rPr>
              <a:t>with nominations for the various advisory roles sought from: </a:t>
            </a:r>
            <a:r>
              <a:rPr lang="en-GB" b="1" dirty="0">
                <a:solidFill>
                  <a:schemeClr val="bg1"/>
                </a:solidFill>
              </a:rPr>
              <a:t>the Administrator; the Department of Higher Education and Training; and  the Minister</a:t>
            </a:r>
          </a:p>
          <a:p>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The selection of the Advisors was based on their areas of knowledge, expertise and experience, as well as their availability for a short-term role.</a:t>
            </a:r>
          </a:p>
          <a:p>
            <a:endParaRPr lang="en-GB" dirty="0">
              <a:solidFill>
                <a:schemeClr val="bg1"/>
              </a:solidFill>
            </a:endParaRPr>
          </a:p>
          <a:p>
            <a:endParaRPr lang="en-GB" dirty="0"/>
          </a:p>
        </p:txBody>
      </p:sp>
      <p:sp>
        <p:nvSpPr>
          <p:cNvPr id="5" name="TextBox 4">
            <a:extLst>
              <a:ext uri="{FF2B5EF4-FFF2-40B4-BE49-F238E27FC236}">
                <a16:creationId xmlns:a16="http://schemas.microsoft.com/office/drawing/2014/main" id="{D7773C3B-473D-4424-AF33-EF997DAD9FFB}"/>
              </a:ext>
            </a:extLst>
          </p:cNvPr>
          <p:cNvSpPr txBox="1"/>
          <p:nvPr/>
        </p:nvSpPr>
        <p:spPr>
          <a:xfrm>
            <a:off x="612628" y="1431299"/>
            <a:ext cx="7139893" cy="11350422"/>
          </a:xfrm>
          <a:prstGeom prst="rect">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nchorCtr="0">
            <a:noAutofit/>
          </a:bodyPr>
          <a:lstStyle/>
          <a:p>
            <a:pPr marL="571500" lvl="0" indent="-571500" algn="l">
              <a:buFont typeface="Wingdings" panose="05000000000000000000" pitchFamily="2" charset="2"/>
              <a:buChar char="q"/>
            </a:pPr>
            <a:r>
              <a:rPr lang="en-GB" dirty="0">
                <a:solidFill>
                  <a:schemeClr val="bg1"/>
                </a:solidFill>
              </a:rPr>
              <a:t>Administrator undertook a </a:t>
            </a:r>
            <a:r>
              <a:rPr lang="en-GB" b="1" dirty="0">
                <a:solidFill>
                  <a:schemeClr val="bg1"/>
                </a:solidFill>
              </a:rPr>
              <a:t>risk view </a:t>
            </a:r>
            <a:r>
              <a:rPr lang="en-GB" dirty="0">
                <a:solidFill>
                  <a:schemeClr val="bg1"/>
                </a:solidFill>
              </a:rPr>
              <a:t>to identify what was bringing the entity to collapse</a:t>
            </a:r>
          </a:p>
          <a:p>
            <a:pPr marL="571500" lvl="0" indent="-571500" algn="l">
              <a:buFont typeface="Wingdings" panose="05000000000000000000" pitchFamily="2" charset="2"/>
              <a:buChar char="q"/>
            </a:pPr>
            <a:endParaRPr lang="en-GB" dirty="0">
              <a:solidFill>
                <a:schemeClr val="bg1"/>
              </a:solidFill>
            </a:endParaRPr>
          </a:p>
          <a:p>
            <a:pPr marL="1033463" lvl="3" indent="-457200" algn="l">
              <a:buFont typeface="Wingdings" panose="05000000000000000000" pitchFamily="2" charset="2"/>
              <a:buChar char="q"/>
            </a:pPr>
            <a:r>
              <a:rPr lang="en-GB" sz="2400" dirty="0">
                <a:solidFill>
                  <a:schemeClr val="bg1"/>
                </a:solidFill>
                <a:latin typeface="Arial" panose="020B0604020202020204" pitchFamily="34" charset="0"/>
              </a:rPr>
              <a:t>Severe system instability and reliability</a:t>
            </a:r>
          </a:p>
          <a:p>
            <a:pPr marL="1033463" lvl="3" indent="-457200" algn="l">
              <a:buFont typeface="Wingdings" panose="05000000000000000000" pitchFamily="2" charset="2"/>
              <a:buChar char="q"/>
            </a:pPr>
            <a:r>
              <a:rPr lang="en-GB" sz="2400" dirty="0">
                <a:solidFill>
                  <a:schemeClr val="bg1"/>
                </a:solidFill>
                <a:latin typeface="Arial" panose="020B0604020202020204" pitchFamily="34" charset="0"/>
              </a:rPr>
              <a:t>Compromised Disbursement Process Dominated by Commercial Interests</a:t>
            </a:r>
          </a:p>
          <a:p>
            <a:pPr marL="1033463" lvl="3" indent="-457200" algn="l">
              <a:buFont typeface="Wingdings" panose="05000000000000000000" pitchFamily="2" charset="2"/>
              <a:buChar char="q"/>
            </a:pPr>
            <a:r>
              <a:rPr lang="en-GB" sz="2400" dirty="0">
                <a:solidFill>
                  <a:schemeClr val="bg1"/>
                </a:solidFill>
                <a:latin typeface="Arial" panose="020B0604020202020204" pitchFamily="34" charset="0"/>
              </a:rPr>
              <a:t>Collapse of disbursement governance</a:t>
            </a:r>
          </a:p>
          <a:p>
            <a:pPr marL="1033463" lvl="3" indent="-457200" algn="l">
              <a:buFont typeface="Wingdings" panose="05000000000000000000" pitchFamily="2" charset="2"/>
              <a:buChar char="q"/>
            </a:pPr>
            <a:r>
              <a:rPr lang="en-GB" sz="2400" dirty="0">
                <a:solidFill>
                  <a:schemeClr val="bg1"/>
                </a:solidFill>
                <a:latin typeface="Arial" panose="020B0604020202020204" pitchFamily="34" charset="0"/>
              </a:rPr>
              <a:t>Absence of ICT governance and controls</a:t>
            </a:r>
          </a:p>
          <a:p>
            <a:pPr marL="1033463" lvl="3" indent="-457200" algn="l">
              <a:buFont typeface="Wingdings" panose="05000000000000000000" pitchFamily="2" charset="2"/>
              <a:buChar char="q"/>
            </a:pPr>
            <a:r>
              <a:rPr lang="en-GB" sz="2400" dirty="0">
                <a:solidFill>
                  <a:schemeClr val="bg1"/>
                </a:solidFill>
                <a:latin typeface="Arial" panose="020B0604020202020204" pitchFamily="34" charset="0"/>
              </a:rPr>
              <a:t>Cybersecurity sub-zero – expected levels for NSFAS 4 out 5</a:t>
            </a:r>
          </a:p>
          <a:p>
            <a:pPr marL="1033463" lvl="3" indent="-457200" algn="l">
              <a:buFont typeface="Wingdings" panose="05000000000000000000" pitchFamily="2" charset="2"/>
              <a:buChar char="q"/>
            </a:pPr>
            <a:r>
              <a:rPr lang="en-GB" sz="2400" dirty="0">
                <a:solidFill>
                  <a:schemeClr val="bg1"/>
                </a:solidFill>
                <a:latin typeface="Arial" panose="020B0604020202020204" pitchFamily="34" charset="0"/>
              </a:rPr>
              <a:t>Toxic corporate culture, Dysfunctional HR governance and irregular appointments of senior management</a:t>
            </a:r>
          </a:p>
          <a:p>
            <a:pPr marL="1033463" lvl="3" indent="-457200" algn="l">
              <a:buFont typeface="Wingdings" panose="05000000000000000000" pitchFamily="2" charset="2"/>
              <a:buChar char="q"/>
            </a:pPr>
            <a:r>
              <a:rPr lang="en-GB" sz="2400" dirty="0">
                <a:solidFill>
                  <a:schemeClr val="bg1"/>
                </a:solidFill>
                <a:latin typeface="Arial" panose="020B0604020202020204" pitchFamily="34" charset="0"/>
              </a:rPr>
              <a:t>Top heavy management structure</a:t>
            </a:r>
          </a:p>
          <a:p>
            <a:pPr marL="1033463" lvl="3" indent="-457200" algn="l">
              <a:buFont typeface="Wingdings" panose="05000000000000000000" pitchFamily="2" charset="2"/>
              <a:buChar char="q"/>
            </a:pPr>
            <a:r>
              <a:rPr lang="en-GB" sz="2400" dirty="0">
                <a:solidFill>
                  <a:schemeClr val="bg1"/>
                </a:solidFill>
                <a:latin typeface="Arial" panose="020B0604020202020204" pitchFamily="34" charset="0"/>
              </a:rPr>
              <a:t>Dearth of technical skills </a:t>
            </a:r>
          </a:p>
          <a:p>
            <a:pPr marL="571500" lvl="0" indent="-571500" algn="l">
              <a:buFont typeface="Wingdings" panose="05000000000000000000" pitchFamily="2" charset="2"/>
              <a:buChar char="q"/>
            </a:pPr>
            <a:endParaRPr lang="en-GB" dirty="0">
              <a:solidFill>
                <a:schemeClr val="bg1"/>
              </a:solidFill>
            </a:endParaRPr>
          </a:p>
          <a:p>
            <a:pPr marL="571500" lvl="0" indent="-571500" algn="l">
              <a:buFont typeface="Wingdings" panose="05000000000000000000" pitchFamily="2" charset="2"/>
              <a:buChar char="q"/>
            </a:pPr>
            <a:endParaRPr lang="en-GB" dirty="0">
              <a:solidFill>
                <a:schemeClr val="bg1"/>
              </a:solidFill>
              <a:latin typeface="Arial" panose="020B0604020202020204" pitchFamily="34" charset="0"/>
            </a:endParaRPr>
          </a:p>
          <a:p>
            <a:pPr marL="571500" lvl="0" indent="-571500" algn="l">
              <a:buFont typeface="Wingdings" panose="05000000000000000000" pitchFamily="2" charset="2"/>
              <a:buChar char="q"/>
            </a:pPr>
            <a:r>
              <a:rPr lang="en-GB" dirty="0">
                <a:solidFill>
                  <a:schemeClr val="bg1"/>
                </a:solidFill>
                <a:latin typeface="Arial" panose="020B0604020202020204" pitchFamily="34" charset="0"/>
              </a:rPr>
              <a:t>To mitigate the risks, technical skills were required</a:t>
            </a:r>
          </a:p>
          <a:p>
            <a:pPr marL="571500" lvl="0" indent="-571500" algn="l">
              <a:buFont typeface="Wingdings" panose="05000000000000000000" pitchFamily="2" charset="2"/>
              <a:buChar char="q"/>
            </a:pPr>
            <a:endParaRPr lang="en-GB" dirty="0">
              <a:solidFill>
                <a:schemeClr val="bg1"/>
              </a:solidFill>
              <a:latin typeface="Arial" panose="020B0604020202020204" pitchFamily="34" charset="0"/>
            </a:endParaRPr>
          </a:p>
          <a:p>
            <a:pPr marL="571500" lvl="0" indent="-571500" algn="l">
              <a:buFont typeface="Wingdings" panose="05000000000000000000" pitchFamily="2" charset="2"/>
              <a:buChar char="q"/>
            </a:pPr>
            <a:r>
              <a:rPr lang="en-GB" dirty="0">
                <a:solidFill>
                  <a:schemeClr val="bg1"/>
                </a:solidFill>
                <a:latin typeface="Arial" panose="020B0604020202020204" pitchFamily="34" charset="0"/>
              </a:rPr>
              <a:t>Existing structure was top heavy with a shortage of technical skills</a:t>
            </a:r>
          </a:p>
          <a:p>
            <a:pPr marL="571500" lvl="0" indent="-571500" algn="l">
              <a:buFont typeface="Wingdings" panose="05000000000000000000" pitchFamily="2" charset="2"/>
              <a:buChar char="q"/>
            </a:pPr>
            <a:endParaRPr lang="en-GB" dirty="0">
              <a:solidFill>
                <a:schemeClr val="bg1"/>
              </a:solidFill>
              <a:latin typeface="Arial" panose="020B0604020202020204" pitchFamily="34" charset="0"/>
            </a:endParaRPr>
          </a:p>
          <a:p>
            <a:pPr marL="571500" lvl="0" indent="-571500" algn="l">
              <a:buFont typeface="Wingdings" panose="05000000000000000000" pitchFamily="2" charset="2"/>
              <a:buChar char="q"/>
            </a:pPr>
            <a:r>
              <a:rPr lang="en-GB" dirty="0">
                <a:solidFill>
                  <a:schemeClr val="bg1"/>
                </a:solidFill>
              </a:rPr>
              <a:t>Necessitated </a:t>
            </a:r>
            <a:r>
              <a:rPr lang="en-GB" b="1" dirty="0">
                <a:solidFill>
                  <a:schemeClr val="bg1"/>
                </a:solidFill>
              </a:rPr>
              <a:t>budget reprioritization </a:t>
            </a:r>
            <a:r>
              <a:rPr lang="en-GB" dirty="0">
                <a:solidFill>
                  <a:schemeClr val="bg1"/>
                </a:solidFill>
              </a:rPr>
              <a:t>and the </a:t>
            </a:r>
            <a:r>
              <a:rPr lang="en-GB" b="1" dirty="0">
                <a:solidFill>
                  <a:schemeClr val="bg1"/>
                </a:solidFill>
              </a:rPr>
              <a:t>establishment of the critical vacancy list</a:t>
            </a:r>
            <a:endParaRPr lang="en-GB" dirty="0">
              <a:solidFill>
                <a:schemeClr val="bg1"/>
              </a:solidFill>
              <a:latin typeface="Arial" panose="020B0604020202020204" pitchFamily="34" charset="0"/>
            </a:endParaRPr>
          </a:p>
          <a:p>
            <a:pPr marL="571500" lvl="0" indent="-571500" algn="l">
              <a:buFont typeface="Wingdings" panose="05000000000000000000" pitchFamily="2" charset="2"/>
              <a:buChar char="q"/>
            </a:pPr>
            <a:endParaRPr lang="en-GB" dirty="0">
              <a:solidFill>
                <a:schemeClr val="bg1"/>
              </a:solidFill>
              <a:latin typeface="Arial" panose="020B0604020202020204" pitchFamily="34" charset="0"/>
            </a:endParaRPr>
          </a:p>
          <a:p>
            <a:pPr marL="571500" lvl="0" indent="-571500" algn="l">
              <a:buFont typeface="Wingdings" panose="05000000000000000000" pitchFamily="2" charset="2"/>
              <a:buChar char="q"/>
            </a:pPr>
            <a:endParaRPr 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160097043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AD54F-FC7E-4C19-8A12-C6690B837BDD}"/>
              </a:ext>
            </a:extLst>
          </p:cNvPr>
          <p:cNvSpPr>
            <a:spLocks noGrp="1"/>
          </p:cNvSpPr>
          <p:nvPr>
            <p:ph type="sldNum" sz="quarter" idx="10"/>
          </p:nvPr>
        </p:nvSpPr>
        <p:spPr/>
        <p:txBody>
          <a:bodyPr/>
          <a:lstStyle/>
          <a:p>
            <a:fld id="{86CB4B4D-7CA3-9044-876B-883B54F8677D}" type="slidenum">
              <a:rPr lang="en-GB" smtClean="0"/>
              <a:pPr/>
              <a:t>18</a:t>
            </a:fld>
            <a:endParaRPr lang="en-GB" dirty="0"/>
          </a:p>
        </p:txBody>
      </p:sp>
      <p:sp>
        <p:nvSpPr>
          <p:cNvPr id="3" name="Title 4">
            <a:extLst>
              <a:ext uri="{FF2B5EF4-FFF2-40B4-BE49-F238E27FC236}">
                <a16:creationId xmlns:a16="http://schemas.microsoft.com/office/drawing/2014/main" id="{9DE073F0-21B5-473E-B80E-B27DF7A2039D}"/>
              </a:ext>
            </a:extLst>
          </p:cNvPr>
          <p:cNvSpPr txBox="1">
            <a:spLocks/>
          </p:cNvSpPr>
          <p:nvPr/>
        </p:nvSpPr>
        <p:spPr>
          <a:xfrm>
            <a:off x="8684521" y="1143695"/>
            <a:ext cx="14478944" cy="1599505"/>
          </a:xfrm>
          <a:prstGeom prst="rect">
            <a:avLst/>
          </a:prstGeom>
        </p:spPr>
        <p:txBody>
          <a:bodyPr>
            <a:normAutofit fontScale="97500"/>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lvl="0" algn="just" defTabSz="1828800" hangingPunct="1">
              <a:lnSpc>
                <a:spcPct val="100000"/>
              </a:lnSpc>
            </a:pPr>
            <a:r>
              <a:rPr lang="en-US" sz="2900" dirty="0">
                <a:solidFill>
                  <a:schemeClr val="accent3"/>
                </a:solidFill>
                <a:latin typeface="PT Sans"/>
                <a:sym typeface="PT Sans"/>
              </a:rPr>
              <a:t>NEHAWU Allegation 1:</a:t>
            </a:r>
            <a:r>
              <a:rPr lang="en-US" sz="3200" dirty="0">
                <a:solidFill>
                  <a:schemeClr val="accent3"/>
                </a:solidFill>
                <a:latin typeface="PT Sans"/>
                <a:sym typeface="PT Sans"/>
              </a:rPr>
              <a:t> </a:t>
            </a:r>
          </a:p>
          <a:p>
            <a:pPr lvl="0" algn="just" defTabSz="1828800" hangingPunct="1">
              <a:lnSpc>
                <a:spcPct val="100000"/>
              </a:lnSpc>
            </a:pPr>
            <a:r>
              <a:rPr lang="en-US" sz="2300" b="0" dirty="0">
                <a:solidFill>
                  <a:schemeClr val="accent3"/>
                </a:solidFill>
                <a:latin typeface="PT Sans"/>
                <a:sym typeface="PT Sans"/>
              </a:rPr>
              <a:t>The unilateral dissolution of the Board approved NSFAS organizational structure, which was then replaced by a critical vacancies list. This list sought to legitimize the appointment of friends, family and associated of the DHET Minister, Administrator and Advisors.</a:t>
            </a:r>
            <a:endParaRPr lang="en-US" sz="6600" b="0" kern="1200" spc="-300" dirty="0">
              <a:solidFill>
                <a:schemeClr val="accent3"/>
              </a:solidFill>
              <a:latin typeface="Arial Black" panose="020B0A04020102020204" pitchFamily="34" charset="0"/>
              <a:ea typeface="+mn-ea"/>
              <a:cs typeface="Arial" panose="020B0604020202020204" pitchFamily="34" charset="0"/>
              <a:sym typeface="PT Sans"/>
            </a:endParaRPr>
          </a:p>
          <a:p>
            <a:pPr hangingPunct="1"/>
            <a:endParaRPr lang="en-US" dirty="0">
              <a:solidFill>
                <a:srgbClr val="FF0000"/>
              </a:solidFill>
            </a:endParaRPr>
          </a:p>
        </p:txBody>
      </p:sp>
      <p:sp>
        <p:nvSpPr>
          <p:cNvPr id="4" name="Rectangle 3">
            <a:extLst>
              <a:ext uri="{FF2B5EF4-FFF2-40B4-BE49-F238E27FC236}">
                <a16:creationId xmlns:a16="http://schemas.microsoft.com/office/drawing/2014/main" id="{D2012F22-7312-47A4-BBE6-B04F0AC32CBD}"/>
              </a:ext>
            </a:extLst>
          </p:cNvPr>
          <p:cNvSpPr/>
          <p:nvPr/>
        </p:nvSpPr>
        <p:spPr>
          <a:xfrm>
            <a:off x="8684520" y="3019531"/>
            <a:ext cx="14873312" cy="12557284"/>
          </a:xfrm>
          <a:prstGeom prst="rect">
            <a:avLst/>
          </a:prstGeom>
        </p:spPr>
        <p:txBody>
          <a:bodyPr wrap="square">
            <a:spAutoFit/>
          </a:bodyPr>
          <a:lstStyle/>
          <a:p>
            <a:r>
              <a:rPr lang="en-GB" sz="2800" b="1" dirty="0">
                <a:solidFill>
                  <a:schemeClr val="accent1">
                    <a:lumMod val="75000"/>
                  </a:schemeClr>
                </a:solidFill>
              </a:rPr>
              <a:t>NSFAS Response Continues…</a:t>
            </a:r>
          </a:p>
          <a:p>
            <a:endParaRPr lang="en-GB" dirty="0"/>
          </a:p>
          <a:p>
            <a:pPr marL="342900" indent="-342900">
              <a:buFont typeface="Wingdings" panose="05000000000000000000" pitchFamily="2" charset="2"/>
              <a:buChar char="q"/>
            </a:pPr>
            <a:r>
              <a:rPr lang="en-GB" dirty="0">
                <a:solidFill>
                  <a:schemeClr val="bg1"/>
                </a:solidFill>
              </a:rPr>
              <a:t>Many of the candidates approached for the Advisor roles, declined to take up the role due to the disruption to their permanent employment contracts. </a:t>
            </a:r>
            <a:r>
              <a:rPr lang="en-GB" b="1" dirty="0">
                <a:solidFill>
                  <a:schemeClr val="bg1"/>
                </a:solidFill>
              </a:rPr>
              <a:t>In all cases, where the proposed advisor was known to the Administrator, this was declared to the both the Minister and Department officials involved in the appointment of the advisors at the time. </a:t>
            </a:r>
          </a:p>
          <a:p>
            <a:endParaRPr lang="en-GB" b="1" dirty="0">
              <a:solidFill>
                <a:schemeClr val="bg1"/>
              </a:solidFill>
            </a:endParaRPr>
          </a:p>
          <a:p>
            <a:pPr marL="342900" indent="-342900">
              <a:buFont typeface="Wingdings" panose="05000000000000000000" pitchFamily="2" charset="2"/>
              <a:buChar char="q"/>
            </a:pPr>
            <a:r>
              <a:rPr lang="en-GB" dirty="0">
                <a:solidFill>
                  <a:schemeClr val="bg1"/>
                </a:solidFill>
              </a:rPr>
              <a:t>All other appointments where distinguished in the following manner: </a:t>
            </a:r>
          </a:p>
          <a:p>
            <a:pPr marL="342900" indent="-342900">
              <a:buFont typeface="Wingdings" panose="05000000000000000000" pitchFamily="2" charset="2"/>
              <a:buChar char="q"/>
            </a:pPr>
            <a:endParaRPr lang="en-GB" dirty="0">
              <a:solidFill>
                <a:schemeClr val="bg1"/>
              </a:solidFill>
            </a:endParaRPr>
          </a:p>
          <a:p>
            <a:r>
              <a:rPr lang="en-GB" b="1" dirty="0">
                <a:solidFill>
                  <a:schemeClr val="bg1"/>
                </a:solidFill>
              </a:rPr>
              <a:t> </a:t>
            </a:r>
          </a:p>
          <a:p>
            <a:endParaRPr lang="en-GB" dirty="0">
              <a:solidFill>
                <a:schemeClr val="bg1"/>
              </a:solidFill>
            </a:endParaRPr>
          </a:p>
          <a:p>
            <a:pPr marL="342900" indent="-342900">
              <a:buFont typeface="Wingdings" panose="05000000000000000000" pitchFamily="2" charset="2"/>
              <a:buChar char="q"/>
            </a:pPr>
            <a:endParaRPr lang="en-GB" dirty="0">
              <a:solidFill>
                <a:schemeClr val="bg1"/>
              </a:solidFill>
            </a:endParaRPr>
          </a:p>
          <a:p>
            <a:pPr marL="342900" indent="-342900">
              <a:buFont typeface="Wingdings" panose="05000000000000000000" pitchFamily="2" charset="2"/>
              <a:buChar char="q"/>
            </a:pP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9" name="Picture 8">
            <a:extLst>
              <a:ext uri="{FF2B5EF4-FFF2-40B4-BE49-F238E27FC236}">
                <a16:creationId xmlns:a16="http://schemas.microsoft.com/office/drawing/2014/main" id="{D74A2A84-257D-475C-9C74-29C01FEE73CF}"/>
              </a:ext>
            </a:extLst>
          </p:cNvPr>
          <p:cNvPicPr>
            <a:picLocks noChangeAspect="1"/>
          </p:cNvPicPr>
          <p:nvPr/>
        </p:nvPicPr>
        <p:blipFill>
          <a:blip r:embed="rId2"/>
          <a:stretch>
            <a:fillRect/>
          </a:stretch>
        </p:blipFill>
        <p:spPr>
          <a:xfrm>
            <a:off x="8898058" y="5982017"/>
            <a:ext cx="14873313" cy="6971288"/>
          </a:xfrm>
          <a:prstGeom prst="rect">
            <a:avLst/>
          </a:prstGeom>
        </p:spPr>
      </p:pic>
      <p:sp>
        <p:nvSpPr>
          <p:cNvPr id="6" name="TextBox 5">
            <a:extLst>
              <a:ext uri="{FF2B5EF4-FFF2-40B4-BE49-F238E27FC236}">
                <a16:creationId xmlns:a16="http://schemas.microsoft.com/office/drawing/2014/main" id="{96908924-DF5F-4056-A92B-2A28CC86E390}"/>
              </a:ext>
            </a:extLst>
          </p:cNvPr>
          <p:cNvSpPr txBox="1"/>
          <p:nvPr/>
        </p:nvSpPr>
        <p:spPr>
          <a:xfrm>
            <a:off x="612628" y="1391543"/>
            <a:ext cx="7139893" cy="11350422"/>
          </a:xfrm>
          <a:prstGeom prst="rect">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nchorCtr="0">
            <a:noAutofit/>
          </a:bodyPr>
          <a:lstStyle/>
          <a:p>
            <a:pPr marL="342900" indent="-342900" algn="l">
              <a:buFont typeface="Wingdings" panose="05000000000000000000" pitchFamily="2" charset="2"/>
              <a:buChar char="q"/>
            </a:pPr>
            <a:r>
              <a:rPr lang="en-GB" dirty="0">
                <a:solidFill>
                  <a:schemeClr val="bg1"/>
                </a:solidFill>
              </a:rPr>
              <a:t>Many of the candidates approached for the Advisor roles, </a:t>
            </a:r>
            <a:r>
              <a:rPr lang="en-GB" b="1" dirty="0">
                <a:solidFill>
                  <a:schemeClr val="bg1"/>
                </a:solidFill>
              </a:rPr>
              <a:t>declined</a:t>
            </a:r>
            <a:r>
              <a:rPr lang="en-GB" dirty="0">
                <a:solidFill>
                  <a:schemeClr val="bg1"/>
                </a:solidFill>
              </a:rPr>
              <a:t> to take up the role due to the disruption to their permanent employment contracts. </a:t>
            </a:r>
          </a:p>
          <a:p>
            <a:pPr marL="342900" indent="-342900" algn="l">
              <a:buFont typeface="Wingdings" panose="05000000000000000000" pitchFamily="2" charset="2"/>
              <a:buChar char="q"/>
            </a:pPr>
            <a:endParaRPr lang="en-GB" b="1" dirty="0">
              <a:solidFill>
                <a:schemeClr val="bg1"/>
              </a:solidFill>
            </a:endParaRPr>
          </a:p>
          <a:p>
            <a:pPr marL="342900" indent="-342900" algn="l">
              <a:buFont typeface="Wingdings" panose="05000000000000000000" pitchFamily="2" charset="2"/>
              <a:buChar char="q"/>
            </a:pPr>
            <a:r>
              <a:rPr lang="en-GB" dirty="0">
                <a:solidFill>
                  <a:schemeClr val="bg1"/>
                </a:solidFill>
              </a:rPr>
              <a:t>In all cases, where the proposed advisor was known to the Administrator</a:t>
            </a:r>
            <a:r>
              <a:rPr lang="en-GB" b="1" dirty="0">
                <a:solidFill>
                  <a:schemeClr val="bg1"/>
                </a:solidFill>
              </a:rPr>
              <a:t>, this was declared </a:t>
            </a:r>
            <a:r>
              <a:rPr lang="en-GB" dirty="0">
                <a:solidFill>
                  <a:schemeClr val="bg1"/>
                </a:solidFill>
              </a:rPr>
              <a:t>to the both the Minister and Department officials involved in the appointment of the advisors at the time. </a:t>
            </a:r>
          </a:p>
          <a:p>
            <a:pPr marL="34290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r>
              <a:rPr lang="en-GB" dirty="0">
                <a:solidFill>
                  <a:schemeClr val="bg1"/>
                </a:solidFill>
              </a:rPr>
              <a:t>Administrator had one year to address key issues and used five different recruitment mechanisms to onboard resources, depending on the urgency or task at hand</a:t>
            </a:r>
          </a:p>
          <a:p>
            <a:pPr marL="34290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endParaRPr lang="en-GB" dirty="0">
              <a:solidFill>
                <a:schemeClr val="bg1"/>
              </a:solidFill>
            </a:endParaRPr>
          </a:p>
          <a:p>
            <a:pPr marL="571500" lvl="0" indent="-571500" algn="l">
              <a:buFont typeface="Wingdings" panose="05000000000000000000" pitchFamily="2" charset="2"/>
              <a:buChar char="q"/>
            </a:pPr>
            <a:endParaRPr lang="en-GB" dirty="0">
              <a:solidFill>
                <a:schemeClr val="bg1"/>
              </a:solidFill>
              <a:latin typeface="Arial" panose="020B0604020202020204" pitchFamily="34" charset="0"/>
            </a:endParaRPr>
          </a:p>
          <a:p>
            <a:pPr marL="571500" lvl="0" indent="-571500" algn="l">
              <a:buFont typeface="Wingdings" panose="05000000000000000000" pitchFamily="2" charset="2"/>
              <a:buChar char="q"/>
            </a:pPr>
            <a:endParaRPr lang="en-US" dirty="0">
              <a:solidFill>
                <a:schemeClr val="bg1"/>
              </a:solidFill>
              <a:latin typeface="Arial" panose="020B0604020202020204" pitchFamily="34" charset="0"/>
            </a:endParaRPr>
          </a:p>
        </p:txBody>
      </p:sp>
      <p:pic>
        <p:nvPicPr>
          <p:cNvPr id="8" name="Picture 7">
            <a:extLst>
              <a:ext uri="{FF2B5EF4-FFF2-40B4-BE49-F238E27FC236}">
                <a16:creationId xmlns:a16="http://schemas.microsoft.com/office/drawing/2014/main" id="{BB2D33D4-6343-484D-B557-277135125202}"/>
              </a:ext>
            </a:extLst>
          </p:cNvPr>
          <p:cNvPicPr>
            <a:picLocks noChangeAspect="1"/>
          </p:cNvPicPr>
          <p:nvPr/>
        </p:nvPicPr>
        <p:blipFill rotWithShape="1">
          <a:blip r:embed="rId3"/>
          <a:srcRect l="6188" r="22509"/>
          <a:stretch/>
        </p:blipFill>
        <p:spPr>
          <a:xfrm>
            <a:off x="892384" y="6858000"/>
            <a:ext cx="6580380" cy="5679503"/>
          </a:xfrm>
          <a:prstGeom prst="rect">
            <a:avLst/>
          </a:prstGeom>
          <a:scene3d>
            <a:camera prst="obliqueTopLeft"/>
            <a:lightRig rig="threePt" dir="t"/>
          </a:scene3d>
        </p:spPr>
      </p:pic>
    </p:spTree>
    <p:extLst>
      <p:ext uri="{BB962C8B-B14F-4D97-AF65-F5344CB8AC3E}">
        <p14:creationId xmlns:p14="http://schemas.microsoft.com/office/powerpoint/2010/main" val="353171139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AD54F-FC7E-4C19-8A12-C6690B837BDD}"/>
              </a:ext>
            </a:extLst>
          </p:cNvPr>
          <p:cNvSpPr>
            <a:spLocks noGrp="1"/>
          </p:cNvSpPr>
          <p:nvPr>
            <p:ph type="sldNum" sz="quarter" idx="10"/>
          </p:nvPr>
        </p:nvSpPr>
        <p:spPr/>
        <p:txBody>
          <a:bodyPr/>
          <a:lstStyle/>
          <a:p>
            <a:fld id="{86CB4B4D-7CA3-9044-876B-883B54F8677D}" type="slidenum">
              <a:rPr lang="en-GB" smtClean="0"/>
              <a:pPr/>
              <a:t>19</a:t>
            </a:fld>
            <a:endParaRPr lang="en-GB" dirty="0"/>
          </a:p>
        </p:txBody>
      </p:sp>
      <p:sp>
        <p:nvSpPr>
          <p:cNvPr id="3" name="Title 4">
            <a:extLst>
              <a:ext uri="{FF2B5EF4-FFF2-40B4-BE49-F238E27FC236}">
                <a16:creationId xmlns:a16="http://schemas.microsoft.com/office/drawing/2014/main" id="{9DE073F0-21B5-473E-B80E-B27DF7A2039D}"/>
              </a:ext>
            </a:extLst>
          </p:cNvPr>
          <p:cNvSpPr txBox="1">
            <a:spLocks/>
          </p:cNvSpPr>
          <p:nvPr/>
        </p:nvSpPr>
        <p:spPr>
          <a:xfrm>
            <a:off x="8684521" y="1143695"/>
            <a:ext cx="14478944" cy="1599505"/>
          </a:xfrm>
          <a:prstGeom prst="rect">
            <a:avLst/>
          </a:prstGeom>
        </p:spPr>
        <p:txBody>
          <a:bodyPr>
            <a:normAutofit fontScale="97500"/>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lvl="0" algn="just" defTabSz="1828800" hangingPunct="1">
              <a:lnSpc>
                <a:spcPct val="100000"/>
              </a:lnSpc>
            </a:pPr>
            <a:r>
              <a:rPr lang="en-US" sz="2900" dirty="0">
                <a:solidFill>
                  <a:schemeClr val="accent3"/>
                </a:solidFill>
                <a:latin typeface="PT Sans"/>
                <a:sym typeface="PT Sans"/>
              </a:rPr>
              <a:t>NEHAWU Allegation 1:</a:t>
            </a:r>
            <a:r>
              <a:rPr lang="en-US" sz="3200" dirty="0">
                <a:solidFill>
                  <a:schemeClr val="accent3"/>
                </a:solidFill>
                <a:latin typeface="PT Sans"/>
                <a:sym typeface="PT Sans"/>
              </a:rPr>
              <a:t> </a:t>
            </a:r>
          </a:p>
          <a:p>
            <a:pPr lvl="0" algn="just" defTabSz="1828800" hangingPunct="1">
              <a:lnSpc>
                <a:spcPct val="100000"/>
              </a:lnSpc>
            </a:pPr>
            <a:r>
              <a:rPr lang="en-US" sz="2300" b="0" dirty="0">
                <a:solidFill>
                  <a:schemeClr val="accent3"/>
                </a:solidFill>
                <a:latin typeface="PT Sans"/>
                <a:sym typeface="PT Sans"/>
              </a:rPr>
              <a:t>The unilateral dissolution of the Board approved NSFAS organizational structure, which was then replaced by a critical vacancies list. This list sought to legitimize the appointment of friends, family and associated of the DHET Minister, Administrator and Advisors.</a:t>
            </a:r>
            <a:endParaRPr lang="en-US" sz="6600" b="0" kern="1200" spc="-300" dirty="0">
              <a:solidFill>
                <a:schemeClr val="accent3"/>
              </a:solidFill>
              <a:latin typeface="Arial Black" panose="020B0A04020102020204" pitchFamily="34" charset="0"/>
              <a:ea typeface="+mn-ea"/>
              <a:cs typeface="Arial" panose="020B0604020202020204" pitchFamily="34" charset="0"/>
              <a:sym typeface="PT Sans"/>
            </a:endParaRPr>
          </a:p>
          <a:p>
            <a:pPr hangingPunct="1"/>
            <a:endParaRPr lang="en-US" dirty="0">
              <a:solidFill>
                <a:srgbClr val="FF0000"/>
              </a:solidFill>
            </a:endParaRPr>
          </a:p>
        </p:txBody>
      </p:sp>
      <p:sp>
        <p:nvSpPr>
          <p:cNvPr id="4" name="Rectangle 3">
            <a:extLst>
              <a:ext uri="{FF2B5EF4-FFF2-40B4-BE49-F238E27FC236}">
                <a16:creationId xmlns:a16="http://schemas.microsoft.com/office/drawing/2014/main" id="{D2012F22-7312-47A4-BBE6-B04F0AC32CBD}"/>
              </a:ext>
            </a:extLst>
          </p:cNvPr>
          <p:cNvSpPr/>
          <p:nvPr/>
        </p:nvSpPr>
        <p:spPr>
          <a:xfrm>
            <a:off x="8684520" y="3019531"/>
            <a:ext cx="14873312" cy="10433625"/>
          </a:xfrm>
          <a:prstGeom prst="rect">
            <a:avLst/>
          </a:prstGeom>
        </p:spPr>
        <p:txBody>
          <a:bodyPr wrap="square">
            <a:spAutoFit/>
          </a:bodyPr>
          <a:lstStyle/>
          <a:p>
            <a:r>
              <a:rPr lang="en-GB" sz="2800" b="1" dirty="0">
                <a:solidFill>
                  <a:schemeClr val="accent1">
                    <a:lumMod val="75000"/>
                  </a:schemeClr>
                </a:solidFill>
              </a:rPr>
              <a:t>NSFAS Response Continues…</a:t>
            </a:r>
          </a:p>
          <a:p>
            <a:endParaRPr lang="en-GB" dirty="0"/>
          </a:p>
          <a:p>
            <a:pPr marL="342900" indent="-342900">
              <a:buFont typeface="Wingdings" panose="05000000000000000000" pitchFamily="2" charset="2"/>
              <a:buChar char="q"/>
            </a:pPr>
            <a:r>
              <a:rPr lang="en-GB" dirty="0">
                <a:solidFill>
                  <a:schemeClr val="bg1"/>
                </a:solidFill>
              </a:rPr>
              <a:t>Essentially, the role of an Advisor is to </a:t>
            </a:r>
            <a:r>
              <a:rPr lang="en-GB" i="1" dirty="0">
                <a:solidFill>
                  <a:schemeClr val="accent4"/>
                </a:solidFill>
              </a:rPr>
              <a:t>“provide specialist support to the Administrator to achieve his Terms of Reference. In this regard various activities have been undertaken during Administration including facilitating the formulation of the strategic plan and annual performance plan; assisting management in preparing business plans, providing guidance in developing policies and processes, supporting the Operations, ICT  and other business units in the delivery of their activities, mentoring and coaching of staff and facilitating the preparation of reports to NSFAS stakeholders.”</a:t>
            </a:r>
            <a:r>
              <a:rPr lang="en-GB" dirty="0">
                <a:solidFill>
                  <a:schemeClr val="bg1"/>
                </a:solidFill>
              </a:rPr>
              <a:t> </a:t>
            </a:r>
          </a:p>
          <a:p>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The capacitation of the entity with permanent staff has been an ongoing intervention during Administration and currently the Operations, ICT and Governance &amp; Risk units are functioning with minimal involvement from the Advisors. The remaining period of Administration is focused on completing the handover to the management team.  </a:t>
            </a:r>
          </a:p>
          <a:p>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Whilst the Advisors specifically highlighted by NEHAWU are listed in the ADDENDUM, there are a number of Advisors appointed whom the Administrator had no previous relationship with. These are: </a:t>
            </a:r>
            <a:r>
              <a:rPr lang="en-GB" u="sng" dirty="0">
                <a:solidFill>
                  <a:schemeClr val="bg1"/>
                </a:solidFill>
              </a:rPr>
              <a:t>Prof. Neil Garrod, Peter Grant, </a:t>
            </a:r>
            <a:r>
              <a:rPr lang="en-GB" u="sng" dirty="0" err="1">
                <a:solidFill>
                  <a:schemeClr val="bg1"/>
                </a:solidFill>
              </a:rPr>
              <a:t>Bebe</a:t>
            </a:r>
            <a:r>
              <a:rPr lang="en-GB" u="sng" dirty="0">
                <a:solidFill>
                  <a:schemeClr val="bg1"/>
                </a:solidFill>
              </a:rPr>
              <a:t> </a:t>
            </a:r>
            <a:r>
              <a:rPr lang="en-GB" u="sng" dirty="0" err="1">
                <a:solidFill>
                  <a:schemeClr val="bg1"/>
                </a:solidFill>
              </a:rPr>
              <a:t>Oyegun</a:t>
            </a:r>
            <a:r>
              <a:rPr lang="en-GB" u="sng" dirty="0">
                <a:solidFill>
                  <a:schemeClr val="bg1"/>
                </a:solidFill>
              </a:rPr>
              <a:t>-Adeoye, Sam Zungu, Dr Sibongiseni Thotsejane and Sibongile Mncwabe</a:t>
            </a:r>
            <a:r>
              <a:rPr lang="en-GB" dirty="0">
                <a:solidFill>
                  <a:schemeClr val="bg1"/>
                </a:solidFill>
              </a:rPr>
              <a:t>. </a:t>
            </a:r>
          </a:p>
          <a:p>
            <a:pPr marL="342900" indent="-342900">
              <a:buFont typeface="Wingdings" panose="05000000000000000000" pitchFamily="2" charset="2"/>
              <a:buChar char="q"/>
            </a:pPr>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The </a:t>
            </a:r>
            <a:r>
              <a:rPr lang="en-GB" b="1" dirty="0">
                <a:solidFill>
                  <a:schemeClr val="bg1"/>
                </a:solidFill>
              </a:rPr>
              <a:t>Auditor-General of South Africa (“AGSA”), </a:t>
            </a:r>
            <a:r>
              <a:rPr lang="en-GB" dirty="0">
                <a:solidFill>
                  <a:schemeClr val="bg1"/>
                </a:solidFill>
              </a:rPr>
              <a:t>as part of its annual audit in the past few years, has </a:t>
            </a:r>
            <a:r>
              <a:rPr lang="en-GB" b="1" dirty="0">
                <a:solidFill>
                  <a:schemeClr val="bg1"/>
                </a:solidFill>
              </a:rPr>
              <a:t>reviewed the appointments of a sample of the advisors </a:t>
            </a:r>
            <a:r>
              <a:rPr lang="en-GB" dirty="0">
                <a:solidFill>
                  <a:schemeClr val="bg1"/>
                </a:solidFill>
              </a:rPr>
              <a:t>and made </a:t>
            </a:r>
            <a:r>
              <a:rPr lang="en-GB" b="1" dirty="0">
                <a:solidFill>
                  <a:schemeClr val="bg1"/>
                </a:solidFill>
              </a:rPr>
              <a:t>no adverse findings on the regularity of their appointments.</a:t>
            </a:r>
            <a:r>
              <a:rPr lang="en-GB" dirty="0">
                <a:solidFill>
                  <a:schemeClr val="bg1"/>
                </a:solidFill>
              </a:rPr>
              <a:t> The current audit is underway and to date no findings have been made. </a:t>
            </a:r>
          </a:p>
          <a:p>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As to the allegation regarding targeting, victimizing and removal of key senior managers, </a:t>
            </a:r>
            <a:r>
              <a:rPr lang="en-GB" b="1" dirty="0">
                <a:solidFill>
                  <a:schemeClr val="bg1"/>
                </a:solidFill>
              </a:rPr>
              <a:t>in order to properly ventilate the issue raised by NEHAWU</a:t>
            </a:r>
            <a:r>
              <a:rPr lang="en-GB" dirty="0">
                <a:solidFill>
                  <a:schemeClr val="bg1"/>
                </a:solidFill>
              </a:rPr>
              <a:t>, NSFAS requires the following details: </a:t>
            </a:r>
          </a:p>
          <a:p>
            <a:pPr marL="342900" indent="-342900">
              <a:buFont typeface="Wingdings" panose="05000000000000000000" pitchFamily="2" charset="2"/>
              <a:buChar char="v"/>
            </a:pPr>
            <a:r>
              <a:rPr lang="en-GB" i="1" dirty="0">
                <a:solidFill>
                  <a:schemeClr val="accent4"/>
                </a:solidFill>
              </a:rPr>
              <a:t>Which key senior managers are alleged to have been targeted by removal and victimised?</a:t>
            </a:r>
          </a:p>
          <a:p>
            <a:pPr marL="342900" indent="-342900">
              <a:buFont typeface="Wingdings" panose="05000000000000000000" pitchFamily="2" charset="2"/>
              <a:buChar char="v"/>
            </a:pPr>
            <a:r>
              <a:rPr lang="en-GB" i="1" dirty="0">
                <a:solidFill>
                  <a:schemeClr val="accent4"/>
                </a:solidFill>
              </a:rPr>
              <a:t>Which employees are alleged to have been replaced by friends and associates of the </a:t>
            </a:r>
          </a:p>
          <a:p>
            <a:r>
              <a:rPr lang="en-GB" i="1" dirty="0">
                <a:solidFill>
                  <a:schemeClr val="accent4"/>
                </a:solidFill>
              </a:rPr>
              <a:t>    DHET Minister, Administrator?</a:t>
            </a:r>
          </a:p>
          <a:p>
            <a:pPr marL="342900" indent="-342900">
              <a:buFont typeface="Wingdings" panose="05000000000000000000" pitchFamily="2" charset="2"/>
              <a:buChar char="v"/>
            </a:pPr>
            <a:r>
              <a:rPr lang="en-GB" i="1" dirty="0">
                <a:solidFill>
                  <a:schemeClr val="accent4"/>
                </a:solidFill>
              </a:rPr>
              <a:t>Identification of the “certain Executive” and “some Advisors” whose friends and associates are </a:t>
            </a:r>
          </a:p>
          <a:p>
            <a:r>
              <a:rPr lang="en-GB" i="1" dirty="0">
                <a:solidFill>
                  <a:schemeClr val="accent4"/>
                </a:solidFill>
              </a:rPr>
              <a:t>    alleged to have replaced qualified and experienced employees.</a:t>
            </a:r>
          </a:p>
        </p:txBody>
      </p:sp>
      <p:sp>
        <p:nvSpPr>
          <p:cNvPr id="7" name="TextBox 6">
            <a:extLst>
              <a:ext uri="{FF2B5EF4-FFF2-40B4-BE49-F238E27FC236}">
                <a16:creationId xmlns:a16="http://schemas.microsoft.com/office/drawing/2014/main" id="{4179DDE7-3217-4E6E-A253-1AC168C773C3}"/>
              </a:ext>
            </a:extLst>
          </p:cNvPr>
          <p:cNvSpPr txBox="1"/>
          <p:nvPr/>
        </p:nvSpPr>
        <p:spPr>
          <a:xfrm>
            <a:off x="612628" y="1451177"/>
            <a:ext cx="7139893" cy="11350422"/>
          </a:xfrm>
          <a:prstGeom prst="rect">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nchorCtr="0">
            <a:noAutofit/>
          </a:bodyPr>
          <a:lstStyle/>
          <a:p>
            <a:pPr marL="342900" indent="-342900" algn="l">
              <a:buFont typeface="Wingdings" panose="05000000000000000000" pitchFamily="2" charset="2"/>
              <a:buChar char="q"/>
            </a:pPr>
            <a:r>
              <a:rPr lang="en-GB" dirty="0">
                <a:solidFill>
                  <a:schemeClr val="bg1"/>
                </a:solidFill>
              </a:rPr>
              <a:t>Whilst the Advisors specifically highlighted by NEHAWU are listed in the ADDENDUM, there are a number of Advisors appointed whom the Administrator had no previous relationship with. These are: </a:t>
            </a:r>
          </a:p>
          <a:p>
            <a:pPr marL="1033463" indent="-342900" algn="l">
              <a:buFont typeface="Wingdings" panose="05000000000000000000" pitchFamily="2" charset="2"/>
              <a:buChar char="q"/>
            </a:pPr>
            <a:r>
              <a:rPr lang="en-GB" dirty="0">
                <a:solidFill>
                  <a:schemeClr val="bg1"/>
                </a:solidFill>
              </a:rPr>
              <a:t>Prof. Neil Garrod, </a:t>
            </a:r>
          </a:p>
          <a:p>
            <a:pPr marL="1033463" indent="-342900" algn="l">
              <a:buFont typeface="Wingdings" panose="05000000000000000000" pitchFamily="2" charset="2"/>
              <a:buChar char="q"/>
            </a:pPr>
            <a:r>
              <a:rPr lang="en-GB" dirty="0">
                <a:solidFill>
                  <a:schemeClr val="bg1"/>
                </a:solidFill>
              </a:rPr>
              <a:t>Peter Grant, </a:t>
            </a:r>
          </a:p>
          <a:p>
            <a:pPr marL="1033463" indent="-342900" algn="l">
              <a:buFont typeface="Wingdings" panose="05000000000000000000" pitchFamily="2" charset="2"/>
              <a:buChar char="q"/>
            </a:pPr>
            <a:r>
              <a:rPr lang="en-GB" dirty="0">
                <a:solidFill>
                  <a:schemeClr val="bg1"/>
                </a:solidFill>
              </a:rPr>
              <a:t>Bebe Oyegun-Adeoye, </a:t>
            </a:r>
          </a:p>
          <a:p>
            <a:pPr marL="1033463" indent="-342900" algn="l">
              <a:buFont typeface="Wingdings" panose="05000000000000000000" pitchFamily="2" charset="2"/>
              <a:buChar char="q"/>
            </a:pPr>
            <a:r>
              <a:rPr lang="en-GB" dirty="0">
                <a:solidFill>
                  <a:schemeClr val="bg1"/>
                </a:solidFill>
              </a:rPr>
              <a:t>Sam Zungu, </a:t>
            </a:r>
          </a:p>
          <a:p>
            <a:pPr marL="1033463" indent="-342900" algn="l">
              <a:buFont typeface="Wingdings" panose="05000000000000000000" pitchFamily="2" charset="2"/>
              <a:buChar char="q"/>
            </a:pPr>
            <a:r>
              <a:rPr lang="en-GB" dirty="0">
                <a:solidFill>
                  <a:schemeClr val="bg1"/>
                </a:solidFill>
              </a:rPr>
              <a:t>Dr Sibongiseni Thotsejane and </a:t>
            </a:r>
          </a:p>
          <a:p>
            <a:pPr marL="1033463" indent="-342900" algn="l">
              <a:buFont typeface="Wingdings" panose="05000000000000000000" pitchFamily="2" charset="2"/>
              <a:buChar char="q"/>
            </a:pPr>
            <a:r>
              <a:rPr lang="en-GB" dirty="0">
                <a:solidFill>
                  <a:schemeClr val="bg1"/>
                </a:solidFill>
              </a:rPr>
              <a:t>Sibongile Mncwabe. </a:t>
            </a:r>
          </a:p>
          <a:p>
            <a:pPr marL="571500" lvl="0" indent="-571500" algn="l">
              <a:buFont typeface="Wingdings" panose="05000000000000000000" pitchFamily="2" charset="2"/>
              <a:buChar char="q"/>
            </a:pPr>
            <a:endParaRPr lang="en-GB" dirty="0">
              <a:solidFill>
                <a:schemeClr val="bg1"/>
              </a:solidFill>
              <a:latin typeface="Arial" panose="020B0604020202020204" pitchFamily="34" charset="0"/>
            </a:endParaRPr>
          </a:p>
          <a:p>
            <a:pPr marL="571500" lvl="0" indent="-571500" algn="l">
              <a:buFont typeface="Wingdings" panose="05000000000000000000" pitchFamily="2" charset="2"/>
              <a:buChar char="q"/>
            </a:pPr>
            <a:endParaRPr lang="en-GB" dirty="0">
              <a:solidFill>
                <a:schemeClr val="bg1"/>
              </a:solidFill>
              <a:latin typeface="Arial" panose="020B0604020202020204" pitchFamily="34" charset="0"/>
            </a:endParaRPr>
          </a:p>
          <a:p>
            <a:pPr marL="571500" indent="-571500" algn="l">
              <a:buFont typeface="Wingdings" panose="05000000000000000000" pitchFamily="2" charset="2"/>
              <a:buChar char="q"/>
            </a:pPr>
            <a:r>
              <a:rPr lang="en-GB" dirty="0">
                <a:solidFill>
                  <a:schemeClr val="bg1"/>
                </a:solidFill>
              </a:rPr>
              <a:t>The </a:t>
            </a:r>
            <a:r>
              <a:rPr lang="en-GB" b="1" dirty="0">
                <a:solidFill>
                  <a:schemeClr val="bg1"/>
                </a:solidFill>
              </a:rPr>
              <a:t>Auditor-General of South Africa (“AGSA”), </a:t>
            </a:r>
            <a:r>
              <a:rPr lang="en-GB" dirty="0">
                <a:solidFill>
                  <a:schemeClr val="bg1"/>
                </a:solidFill>
              </a:rPr>
              <a:t>as part of its annual audit in the past few years, has </a:t>
            </a:r>
            <a:r>
              <a:rPr lang="en-GB" b="1" dirty="0">
                <a:solidFill>
                  <a:schemeClr val="bg1"/>
                </a:solidFill>
              </a:rPr>
              <a:t>reviewed the appointments of a sample of the advisors </a:t>
            </a:r>
            <a:r>
              <a:rPr lang="en-GB" dirty="0">
                <a:solidFill>
                  <a:schemeClr val="bg1"/>
                </a:solidFill>
              </a:rPr>
              <a:t>and made </a:t>
            </a:r>
            <a:r>
              <a:rPr lang="en-GB" b="1" dirty="0">
                <a:solidFill>
                  <a:schemeClr val="bg1"/>
                </a:solidFill>
              </a:rPr>
              <a:t>no adverse findings on the regularity of their appointments.</a:t>
            </a:r>
            <a:r>
              <a:rPr lang="en-GB" dirty="0">
                <a:solidFill>
                  <a:schemeClr val="bg1"/>
                </a:solidFill>
              </a:rPr>
              <a:t> </a:t>
            </a:r>
          </a:p>
          <a:p>
            <a:pPr marL="571500" indent="-571500" algn="l">
              <a:buFont typeface="Wingdings" panose="05000000000000000000" pitchFamily="2" charset="2"/>
              <a:buChar char="q"/>
            </a:pPr>
            <a:endParaRPr lang="en-GB" dirty="0">
              <a:solidFill>
                <a:schemeClr val="bg1"/>
              </a:solidFill>
            </a:endParaRPr>
          </a:p>
          <a:p>
            <a:pPr marL="571500" indent="-571500" algn="l">
              <a:buFont typeface="Wingdings" panose="05000000000000000000" pitchFamily="2" charset="2"/>
              <a:buChar char="q"/>
            </a:pPr>
            <a:r>
              <a:rPr lang="en-GB" dirty="0">
                <a:solidFill>
                  <a:schemeClr val="bg1"/>
                </a:solidFill>
              </a:rPr>
              <a:t>The current audit is underway and to date no findings have been made. </a:t>
            </a:r>
          </a:p>
          <a:p>
            <a:pPr marL="571500" lvl="0" indent="-571500" algn="l">
              <a:buFont typeface="Wingdings" panose="05000000000000000000" pitchFamily="2" charset="2"/>
              <a:buChar char="q"/>
            </a:pPr>
            <a:endParaRPr lang="en-GB" dirty="0">
              <a:solidFill>
                <a:schemeClr val="bg1"/>
              </a:solidFill>
              <a:latin typeface="Arial" panose="020B0604020202020204" pitchFamily="34" charset="0"/>
            </a:endParaRPr>
          </a:p>
          <a:p>
            <a:pPr marL="571500" lvl="0" indent="-571500" algn="l">
              <a:buFont typeface="Wingdings" panose="05000000000000000000" pitchFamily="2" charset="2"/>
              <a:buChar char="q"/>
            </a:pPr>
            <a:r>
              <a:rPr lang="en-GB" dirty="0">
                <a:solidFill>
                  <a:schemeClr val="bg1"/>
                </a:solidFill>
              </a:rPr>
              <a:t>As to the allegation regarding targeting, victimizing and removal of key senior managers, </a:t>
            </a:r>
            <a:r>
              <a:rPr lang="en-GB" b="1" dirty="0">
                <a:solidFill>
                  <a:schemeClr val="bg1"/>
                </a:solidFill>
              </a:rPr>
              <a:t>in order to properly ventilate the issue raised by NEHAWU</a:t>
            </a:r>
            <a:r>
              <a:rPr lang="en-GB" dirty="0">
                <a:solidFill>
                  <a:schemeClr val="bg1"/>
                </a:solidFill>
              </a:rPr>
              <a:t>, NSFAS additional details.</a:t>
            </a:r>
            <a:endParaRPr lang="en-GB" dirty="0">
              <a:solidFill>
                <a:schemeClr val="bg1"/>
              </a:solidFill>
              <a:latin typeface="Arial" panose="020B0604020202020204" pitchFamily="34" charset="0"/>
            </a:endParaRPr>
          </a:p>
          <a:p>
            <a:pPr marL="571500" lvl="0" indent="-571500" algn="l">
              <a:buFont typeface="Wingdings" panose="05000000000000000000" pitchFamily="2" charset="2"/>
              <a:buChar char="q"/>
            </a:pPr>
            <a:endParaRPr 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110995088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511" y="2306825"/>
            <a:ext cx="21855925" cy="1447129"/>
          </a:xfrm>
        </p:spPr>
        <p:txBody>
          <a:bodyPr>
            <a:normAutofit/>
          </a:bodyPr>
          <a:lstStyle/>
          <a:p>
            <a:r>
              <a:rPr lang="en-GB" sz="6000" dirty="0"/>
              <a:t>Contents Page:</a:t>
            </a:r>
          </a:p>
        </p:txBody>
      </p:sp>
      <p:sp>
        <p:nvSpPr>
          <p:cNvPr id="3" name="Text Placeholder 2"/>
          <p:cNvSpPr>
            <a:spLocks noGrp="1"/>
          </p:cNvSpPr>
          <p:nvPr>
            <p:ph type="body" idx="1"/>
          </p:nvPr>
        </p:nvSpPr>
        <p:spPr>
          <a:xfrm>
            <a:off x="2399373" y="4000500"/>
            <a:ext cx="17003052" cy="5743575"/>
          </a:xfrm>
        </p:spPr>
        <p:txBody>
          <a:bodyPr>
            <a:noAutofit/>
          </a:bodyPr>
          <a:lstStyle/>
          <a:p>
            <a:pPr lvl="0" hangingPunct="0">
              <a:buClr>
                <a:srgbClr val="C00000"/>
              </a:buClr>
              <a:defRPr/>
            </a:pPr>
            <a:r>
              <a:rPr lang="en-GB" sz="4400" dirty="0"/>
              <a:t>Part A: </a:t>
            </a:r>
            <a:r>
              <a:rPr lang="en-ZA" sz="4400" dirty="0">
                <a:cs typeface="Arial" panose="020B0604020202020204" pitchFamily="34" charset="0"/>
              </a:rPr>
              <a:t>Introduction to NSFAS Administration</a:t>
            </a:r>
          </a:p>
          <a:p>
            <a:pPr lvl="0" hangingPunct="0">
              <a:buClr>
                <a:srgbClr val="C00000"/>
              </a:buClr>
              <a:defRPr/>
            </a:pPr>
            <a:r>
              <a:rPr lang="en-ZA" sz="4400" dirty="0">
                <a:cs typeface="Arial" panose="020B0604020202020204" pitchFamily="34" charset="0"/>
              </a:rPr>
              <a:t>Part B: Background to NEHAWU Complaint </a:t>
            </a:r>
          </a:p>
          <a:p>
            <a:r>
              <a:rPr lang="en-GB" sz="4400" dirty="0"/>
              <a:t>Part C: </a:t>
            </a:r>
            <a:r>
              <a:rPr lang="en-ZA" sz="4400" dirty="0">
                <a:cs typeface="Arial" panose="020B0604020202020204" pitchFamily="34" charset="0"/>
              </a:rPr>
              <a:t>NSFAS Response to NEHAWU Allegations</a:t>
            </a:r>
            <a:endParaRPr lang="en-GB" sz="4400" dirty="0"/>
          </a:p>
          <a:p>
            <a:r>
              <a:rPr lang="en-GB" sz="4400" dirty="0"/>
              <a:t>Part D: NSFAS Response to Alleged Irregular Appointments</a:t>
            </a:r>
            <a:endParaRPr lang="en-ZA" sz="4400" dirty="0">
              <a:cs typeface="Arial" panose="020B0604020202020204" pitchFamily="34" charset="0"/>
            </a:endParaRPr>
          </a:p>
        </p:txBody>
      </p:sp>
    </p:spTree>
    <p:extLst>
      <p:ext uri="{BB962C8B-B14F-4D97-AF65-F5344CB8AC3E}">
        <p14:creationId xmlns:p14="http://schemas.microsoft.com/office/powerpoint/2010/main" val="163840054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AD54F-FC7E-4C19-8A12-C6690B837BDD}"/>
              </a:ext>
            </a:extLst>
          </p:cNvPr>
          <p:cNvSpPr>
            <a:spLocks noGrp="1"/>
          </p:cNvSpPr>
          <p:nvPr>
            <p:ph type="sldNum" sz="quarter" idx="10"/>
          </p:nvPr>
        </p:nvSpPr>
        <p:spPr/>
        <p:txBody>
          <a:bodyPr/>
          <a:lstStyle/>
          <a:p>
            <a:fld id="{86CB4B4D-7CA3-9044-876B-883B54F8677D}" type="slidenum">
              <a:rPr lang="en-GB" smtClean="0"/>
              <a:pPr/>
              <a:t>20</a:t>
            </a:fld>
            <a:endParaRPr lang="en-GB" dirty="0"/>
          </a:p>
        </p:txBody>
      </p:sp>
      <p:sp>
        <p:nvSpPr>
          <p:cNvPr id="3" name="Title 4">
            <a:extLst>
              <a:ext uri="{FF2B5EF4-FFF2-40B4-BE49-F238E27FC236}">
                <a16:creationId xmlns:a16="http://schemas.microsoft.com/office/drawing/2014/main" id="{9DE073F0-21B5-473E-B80E-B27DF7A2039D}"/>
              </a:ext>
            </a:extLst>
          </p:cNvPr>
          <p:cNvSpPr txBox="1">
            <a:spLocks/>
          </p:cNvSpPr>
          <p:nvPr/>
        </p:nvSpPr>
        <p:spPr>
          <a:xfrm>
            <a:off x="8684521" y="1143695"/>
            <a:ext cx="14478944" cy="1875836"/>
          </a:xfrm>
          <a:prstGeom prst="rect">
            <a:avLst/>
          </a:prstGeom>
        </p:spPr>
        <p:txBody>
          <a:bodyPr>
            <a:normAutofit fontScale="90000" lnSpcReduction="10000"/>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lvl="0" algn="just" defTabSz="1828800" hangingPunct="1">
              <a:lnSpc>
                <a:spcPct val="100000"/>
              </a:lnSpc>
            </a:pPr>
            <a:r>
              <a:rPr lang="en-US" sz="2900" dirty="0">
                <a:solidFill>
                  <a:schemeClr val="accent3"/>
                </a:solidFill>
                <a:latin typeface="PT Sans"/>
                <a:sym typeface="PT Sans"/>
              </a:rPr>
              <a:t>NEHAWU Allegation 2: </a:t>
            </a:r>
          </a:p>
          <a:p>
            <a:pPr lvl="0" algn="just" defTabSz="1828800" hangingPunct="1">
              <a:lnSpc>
                <a:spcPct val="100000"/>
              </a:lnSpc>
            </a:pPr>
            <a:r>
              <a:rPr lang="en-GB" sz="2200" b="0" dirty="0">
                <a:solidFill>
                  <a:schemeClr val="accent3"/>
                </a:solidFill>
                <a:latin typeface="PT Sans"/>
                <a:sym typeface="PT Sans"/>
              </a:rPr>
              <a:t>The Administrator deliberately changed the entity’s strategic indicators and replaced them with his Terms of Reference. He also reduced the entity’s approved targets, which led to the huge departure from the 2019/2020 Annual Plan and 2014/15 to 2020 Strategic Plan; both of which were approved by Parliament. The Administrator has consistently misled both Parliament and the public about the entity’s performance. (Officials who can attest to this have been victimized, targeted, suspended and/or dismissed.)</a:t>
            </a:r>
          </a:p>
          <a:p>
            <a:pPr hangingPunct="1"/>
            <a:endParaRPr lang="en-US" dirty="0">
              <a:solidFill>
                <a:srgbClr val="FF0000"/>
              </a:solidFill>
            </a:endParaRPr>
          </a:p>
        </p:txBody>
      </p:sp>
      <p:sp>
        <p:nvSpPr>
          <p:cNvPr id="4" name="Rectangle 3">
            <a:extLst>
              <a:ext uri="{FF2B5EF4-FFF2-40B4-BE49-F238E27FC236}">
                <a16:creationId xmlns:a16="http://schemas.microsoft.com/office/drawing/2014/main" id="{D2012F22-7312-47A4-BBE6-B04F0AC32CBD}"/>
              </a:ext>
            </a:extLst>
          </p:cNvPr>
          <p:cNvSpPr/>
          <p:nvPr/>
        </p:nvSpPr>
        <p:spPr>
          <a:xfrm>
            <a:off x="8684520" y="3019531"/>
            <a:ext cx="14873312" cy="9371796"/>
          </a:xfrm>
          <a:prstGeom prst="rect">
            <a:avLst/>
          </a:prstGeom>
        </p:spPr>
        <p:txBody>
          <a:bodyPr wrap="square">
            <a:spAutoFit/>
          </a:bodyPr>
          <a:lstStyle/>
          <a:p>
            <a:r>
              <a:rPr lang="en-GB" sz="2800" b="1" dirty="0">
                <a:solidFill>
                  <a:schemeClr val="accent1">
                    <a:lumMod val="75000"/>
                  </a:schemeClr>
                </a:solidFill>
              </a:rPr>
              <a:t>NSFAS Response:</a:t>
            </a:r>
          </a:p>
          <a:p>
            <a:endParaRPr lang="en-GB" dirty="0"/>
          </a:p>
          <a:p>
            <a:pPr marL="342900" indent="-342900">
              <a:buFont typeface="Wingdings" panose="05000000000000000000" pitchFamily="2" charset="2"/>
              <a:buChar char="q"/>
            </a:pPr>
            <a:r>
              <a:rPr lang="en-GB" b="1" dirty="0">
                <a:solidFill>
                  <a:schemeClr val="bg1"/>
                </a:solidFill>
              </a:rPr>
              <a:t>The allegation does not make it clear what circumstances gave rise to the claim that the Administrator misled Parliament.  The Administrator has never misled Parliament or the public about the entity’s performance or otherwise. As to the allegation regarding staff victimization, NSFAS requires specific details of such allegations in order to respond appropriately. </a:t>
            </a:r>
          </a:p>
          <a:p>
            <a:endParaRPr lang="en-GB" b="1" dirty="0">
              <a:solidFill>
                <a:schemeClr val="bg1"/>
              </a:solidFill>
            </a:endParaRPr>
          </a:p>
          <a:p>
            <a:pPr marL="342900" indent="-342900">
              <a:buFont typeface="Wingdings" panose="05000000000000000000" pitchFamily="2" charset="2"/>
              <a:buChar char="q"/>
            </a:pPr>
            <a:r>
              <a:rPr lang="en-GB" dirty="0">
                <a:solidFill>
                  <a:schemeClr val="bg1"/>
                </a:solidFill>
              </a:rPr>
              <a:t>Following appointment, the Administrator was tasked with the management, governance and administration of the NSFAS, including steering NSFAS to address its operational challenges fully and entailed inter alia a consideration of </a:t>
            </a:r>
            <a:r>
              <a:rPr lang="en-GB" b="1" dirty="0">
                <a:solidFill>
                  <a:schemeClr val="bg1"/>
                </a:solidFill>
              </a:rPr>
              <a:t>feedback obtained from the Minister and DHET</a:t>
            </a:r>
            <a:r>
              <a:rPr lang="en-GB" dirty="0">
                <a:solidFill>
                  <a:schemeClr val="bg1"/>
                </a:solidFill>
              </a:rPr>
              <a:t> and the implementation of </a:t>
            </a:r>
            <a:r>
              <a:rPr lang="en-GB" b="1" dirty="0">
                <a:solidFill>
                  <a:schemeClr val="bg1"/>
                </a:solidFill>
              </a:rPr>
              <a:t>directives issued by the National Treasury</a:t>
            </a:r>
            <a:r>
              <a:rPr lang="en-GB" dirty="0">
                <a:solidFill>
                  <a:schemeClr val="bg1"/>
                </a:solidFill>
              </a:rPr>
              <a:t> from time to time.  </a:t>
            </a:r>
          </a:p>
          <a:p>
            <a:pPr marL="342900" indent="-342900">
              <a:buFont typeface="Wingdings" panose="05000000000000000000" pitchFamily="2" charset="2"/>
              <a:buChar char="q"/>
            </a:pPr>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During the submission of the </a:t>
            </a:r>
            <a:r>
              <a:rPr lang="en-GB" b="1" dirty="0">
                <a:solidFill>
                  <a:schemeClr val="bg1"/>
                </a:solidFill>
              </a:rPr>
              <a:t>NSFAS 2019/2020 APP </a:t>
            </a:r>
            <a:r>
              <a:rPr lang="en-GB" dirty="0">
                <a:solidFill>
                  <a:schemeClr val="bg1"/>
                </a:solidFill>
              </a:rPr>
              <a:t>during November 2018, the entity was requested to revise its budget in order to reduce the allocation for compensation of senior managers, which was a directive from National Treasury. NSFAS submitted an APP that was aligned with the strategic plan, KPI and budget. NSFAS, upon the </a:t>
            </a:r>
            <a:r>
              <a:rPr lang="en-GB" b="1" dirty="0">
                <a:solidFill>
                  <a:schemeClr val="bg1"/>
                </a:solidFill>
              </a:rPr>
              <a:t>approval of the then Minister of Higher Education and Training, Naledi </a:t>
            </a:r>
            <a:r>
              <a:rPr lang="en-GB" b="1" dirty="0" err="1">
                <a:solidFill>
                  <a:schemeClr val="bg1"/>
                </a:solidFill>
              </a:rPr>
              <a:t>Pandor</a:t>
            </a:r>
            <a:r>
              <a:rPr lang="en-GB" dirty="0">
                <a:solidFill>
                  <a:schemeClr val="bg1"/>
                </a:solidFill>
              </a:rPr>
              <a:t>, amended the indicators in order to align it with the Administrators </a:t>
            </a:r>
            <a:r>
              <a:rPr lang="en-GB" dirty="0" err="1">
                <a:solidFill>
                  <a:schemeClr val="bg1"/>
                </a:solidFill>
              </a:rPr>
              <a:t>ToR</a:t>
            </a:r>
            <a:r>
              <a:rPr lang="en-GB" dirty="0">
                <a:solidFill>
                  <a:schemeClr val="bg1"/>
                </a:solidFill>
              </a:rPr>
              <a:t> in January 2019, after consultations with DHET and the Minister and for which an </a:t>
            </a:r>
            <a:r>
              <a:rPr lang="en-GB" b="1" dirty="0">
                <a:solidFill>
                  <a:schemeClr val="bg1"/>
                </a:solidFill>
              </a:rPr>
              <a:t>approval letter was issued </a:t>
            </a:r>
            <a:r>
              <a:rPr lang="en-GB" dirty="0">
                <a:solidFill>
                  <a:schemeClr val="bg1"/>
                </a:solidFill>
              </a:rPr>
              <a:t>dated 03 March 2019. </a:t>
            </a:r>
          </a:p>
          <a:p>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The Administrator has always made a concerted effort to consult all stakeholders at the appropriate platforms, with the guidance and prior approval of DHET. The Administrators TOR was </a:t>
            </a:r>
            <a:r>
              <a:rPr lang="en-GB" b="1" dirty="0">
                <a:solidFill>
                  <a:schemeClr val="bg1"/>
                </a:solidFill>
              </a:rPr>
              <a:t>developed by DHET and the Minister and gazetted by Parliament </a:t>
            </a:r>
            <a:r>
              <a:rPr lang="en-GB" dirty="0">
                <a:solidFill>
                  <a:schemeClr val="bg1"/>
                </a:solidFill>
              </a:rPr>
              <a:t>and defined the strategic imperatives of the Administrator. It was imperative that the entity’s performance expectations were aligned to the TOR of EA’s in order to achieve the business rescue outcomes. This alignment was done with the full collaboration and approval of DHET, the Minister and Parliament.</a:t>
            </a:r>
          </a:p>
        </p:txBody>
      </p:sp>
      <p:sp>
        <p:nvSpPr>
          <p:cNvPr id="7" name="TextBox 6">
            <a:extLst>
              <a:ext uri="{FF2B5EF4-FFF2-40B4-BE49-F238E27FC236}">
                <a16:creationId xmlns:a16="http://schemas.microsoft.com/office/drawing/2014/main" id="{F8AA1426-5CF7-4359-880A-782A5A8DE19E}"/>
              </a:ext>
            </a:extLst>
          </p:cNvPr>
          <p:cNvSpPr txBox="1"/>
          <p:nvPr/>
        </p:nvSpPr>
        <p:spPr>
          <a:xfrm>
            <a:off x="612628" y="1411421"/>
            <a:ext cx="7139893" cy="11350422"/>
          </a:xfrm>
          <a:prstGeom prst="rect">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nchorCtr="0">
            <a:noAutofit/>
          </a:bodyPr>
          <a:lstStyle/>
          <a:p>
            <a:pPr marL="342900" indent="-342900" algn="l">
              <a:buFont typeface="Wingdings" panose="05000000000000000000" pitchFamily="2" charset="2"/>
              <a:buChar char="q"/>
            </a:pPr>
            <a:r>
              <a:rPr lang="en-GB" b="1" dirty="0">
                <a:solidFill>
                  <a:schemeClr val="bg1"/>
                </a:solidFill>
              </a:rPr>
              <a:t>The Administrator has never misled Parliament or the public about the entity’s performance or otherwise.</a:t>
            </a:r>
          </a:p>
          <a:p>
            <a:pPr marL="342900" indent="-342900" algn="l">
              <a:buFont typeface="Wingdings" panose="05000000000000000000" pitchFamily="2" charset="2"/>
              <a:buChar char="q"/>
            </a:pPr>
            <a:endParaRPr lang="en-GB" b="1" dirty="0">
              <a:solidFill>
                <a:schemeClr val="bg1"/>
              </a:solidFill>
              <a:latin typeface="Arial" panose="020B0604020202020204" pitchFamily="34" charset="0"/>
            </a:endParaRPr>
          </a:p>
          <a:p>
            <a:pPr marL="342900" indent="-342900" algn="l">
              <a:buFont typeface="Wingdings" panose="05000000000000000000" pitchFamily="2" charset="2"/>
              <a:buChar char="q"/>
            </a:pPr>
            <a:r>
              <a:rPr lang="en-GB" dirty="0">
                <a:solidFill>
                  <a:schemeClr val="bg1"/>
                </a:solidFill>
              </a:rPr>
              <a:t>Upon the approval of the then Minister of Higher Education and Training, Naledi </a:t>
            </a:r>
            <a:r>
              <a:rPr lang="en-GB" dirty="0" err="1">
                <a:solidFill>
                  <a:schemeClr val="bg1"/>
                </a:solidFill>
              </a:rPr>
              <a:t>Pandor</a:t>
            </a:r>
            <a:r>
              <a:rPr lang="en-GB" dirty="0">
                <a:solidFill>
                  <a:schemeClr val="bg1"/>
                </a:solidFill>
              </a:rPr>
              <a:t>, amended the indicators in order to align it with the Administrators </a:t>
            </a:r>
            <a:r>
              <a:rPr lang="en-GB" dirty="0" err="1">
                <a:solidFill>
                  <a:schemeClr val="bg1"/>
                </a:solidFill>
              </a:rPr>
              <a:t>ToR</a:t>
            </a:r>
            <a:r>
              <a:rPr lang="en-GB" dirty="0">
                <a:solidFill>
                  <a:schemeClr val="bg1"/>
                </a:solidFill>
              </a:rPr>
              <a:t> in January 2019, after consultations with DHET and the Minister</a:t>
            </a:r>
          </a:p>
          <a:p>
            <a:pPr marL="34290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r>
              <a:rPr lang="en-GB" dirty="0">
                <a:solidFill>
                  <a:schemeClr val="bg1"/>
                </a:solidFill>
              </a:rPr>
              <a:t>An approval letter was issued dated 03 March 2019.</a:t>
            </a:r>
          </a:p>
          <a:p>
            <a:pPr marL="342900" indent="-342900" algn="l">
              <a:buFont typeface="Wingdings" panose="05000000000000000000" pitchFamily="2" charset="2"/>
              <a:buChar char="q"/>
            </a:pPr>
            <a:endParaRPr lang="en-GB" dirty="0">
              <a:solidFill>
                <a:schemeClr val="bg1"/>
              </a:solidFill>
              <a:latin typeface="Arial" panose="020B0604020202020204" pitchFamily="34" charset="0"/>
            </a:endParaRPr>
          </a:p>
          <a:p>
            <a:pPr marL="342900" indent="-342900" algn="l">
              <a:buFont typeface="Wingdings" panose="05000000000000000000" pitchFamily="2" charset="2"/>
              <a:buChar char="q"/>
            </a:pPr>
            <a:r>
              <a:rPr lang="en-GB" dirty="0">
                <a:solidFill>
                  <a:schemeClr val="bg1"/>
                </a:solidFill>
              </a:rPr>
              <a:t>This alignment was done with the full collaboration and approval of DHET, the Minister and Parliament.</a:t>
            </a:r>
            <a:endParaRPr lang="en-US" dirty="0">
              <a:solidFill>
                <a:schemeClr val="bg1"/>
              </a:solidFill>
              <a:latin typeface="Arial" panose="020B0604020202020204" pitchFamily="34" charset="0"/>
            </a:endParaRPr>
          </a:p>
        </p:txBody>
      </p:sp>
      <p:pic>
        <p:nvPicPr>
          <p:cNvPr id="9" name="Picture 8">
            <a:extLst>
              <a:ext uri="{FF2B5EF4-FFF2-40B4-BE49-F238E27FC236}">
                <a16:creationId xmlns:a16="http://schemas.microsoft.com/office/drawing/2014/main" id="{E65BE70F-7CB1-4619-96A1-2C76A6802A0E}"/>
              </a:ext>
            </a:extLst>
          </p:cNvPr>
          <p:cNvPicPr>
            <a:picLocks noChangeAspect="1"/>
          </p:cNvPicPr>
          <p:nvPr/>
        </p:nvPicPr>
        <p:blipFill>
          <a:blip r:embed="rId2"/>
          <a:stretch>
            <a:fillRect/>
          </a:stretch>
        </p:blipFill>
        <p:spPr>
          <a:xfrm>
            <a:off x="689860" y="7086632"/>
            <a:ext cx="7853934" cy="4443984"/>
          </a:xfrm>
          <a:prstGeom prst="rect">
            <a:avLst/>
          </a:prstGeom>
        </p:spPr>
      </p:pic>
    </p:spTree>
    <p:extLst>
      <p:ext uri="{BB962C8B-B14F-4D97-AF65-F5344CB8AC3E}">
        <p14:creationId xmlns:p14="http://schemas.microsoft.com/office/powerpoint/2010/main" val="15940800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AD54F-FC7E-4C19-8A12-C6690B837BDD}"/>
              </a:ext>
            </a:extLst>
          </p:cNvPr>
          <p:cNvSpPr>
            <a:spLocks noGrp="1"/>
          </p:cNvSpPr>
          <p:nvPr>
            <p:ph type="sldNum" sz="quarter" idx="10"/>
          </p:nvPr>
        </p:nvSpPr>
        <p:spPr/>
        <p:txBody>
          <a:bodyPr/>
          <a:lstStyle/>
          <a:p>
            <a:fld id="{86CB4B4D-7CA3-9044-876B-883B54F8677D}" type="slidenum">
              <a:rPr lang="en-GB" smtClean="0"/>
              <a:pPr/>
              <a:t>21</a:t>
            </a:fld>
            <a:endParaRPr lang="en-GB" dirty="0"/>
          </a:p>
        </p:txBody>
      </p:sp>
      <p:sp>
        <p:nvSpPr>
          <p:cNvPr id="3" name="Title 4">
            <a:extLst>
              <a:ext uri="{FF2B5EF4-FFF2-40B4-BE49-F238E27FC236}">
                <a16:creationId xmlns:a16="http://schemas.microsoft.com/office/drawing/2014/main" id="{9DE073F0-21B5-473E-B80E-B27DF7A2039D}"/>
              </a:ext>
            </a:extLst>
          </p:cNvPr>
          <p:cNvSpPr txBox="1">
            <a:spLocks/>
          </p:cNvSpPr>
          <p:nvPr/>
        </p:nvSpPr>
        <p:spPr>
          <a:xfrm>
            <a:off x="8684521" y="1143695"/>
            <a:ext cx="14478944" cy="1875836"/>
          </a:xfrm>
          <a:prstGeom prst="rect">
            <a:avLst/>
          </a:prstGeom>
        </p:spPr>
        <p:txBody>
          <a:bodyPr>
            <a:normAutofit fontScale="97500"/>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lvl="0" algn="just" defTabSz="1828800" hangingPunct="1">
              <a:lnSpc>
                <a:spcPct val="100000"/>
              </a:lnSpc>
            </a:pPr>
            <a:r>
              <a:rPr lang="en-US" sz="2900" dirty="0">
                <a:solidFill>
                  <a:schemeClr val="accent3"/>
                </a:solidFill>
                <a:latin typeface="PT Sans"/>
                <a:sym typeface="PT Sans"/>
              </a:rPr>
              <a:t>NEHAWU Allegation 3: </a:t>
            </a:r>
          </a:p>
          <a:p>
            <a:pPr lvl="0" algn="just" defTabSz="1828800" hangingPunct="1">
              <a:lnSpc>
                <a:spcPct val="100000"/>
              </a:lnSpc>
            </a:pPr>
            <a:r>
              <a:rPr lang="en-GB" sz="2200" b="0" dirty="0">
                <a:solidFill>
                  <a:schemeClr val="accent3"/>
                </a:solidFill>
                <a:latin typeface="PT Sans"/>
                <a:sym typeface="PT Sans"/>
              </a:rPr>
              <a:t>Non-Compliance to Laws and Regulations (NOCLAR) Report highlighted material non-compliance to S51 of the PFMA, deliberate and systematically planned to put the entity in the hands of EY. </a:t>
            </a:r>
          </a:p>
          <a:p>
            <a:pPr hangingPunct="1"/>
            <a:endParaRPr lang="en-US" dirty="0">
              <a:solidFill>
                <a:srgbClr val="FF0000"/>
              </a:solidFill>
            </a:endParaRPr>
          </a:p>
        </p:txBody>
      </p:sp>
      <p:sp>
        <p:nvSpPr>
          <p:cNvPr id="4" name="Rectangle 3">
            <a:extLst>
              <a:ext uri="{FF2B5EF4-FFF2-40B4-BE49-F238E27FC236}">
                <a16:creationId xmlns:a16="http://schemas.microsoft.com/office/drawing/2014/main" id="{D2012F22-7312-47A4-BBE6-B04F0AC32CBD}"/>
              </a:ext>
            </a:extLst>
          </p:cNvPr>
          <p:cNvSpPr/>
          <p:nvPr/>
        </p:nvSpPr>
        <p:spPr>
          <a:xfrm>
            <a:off x="8684520" y="3019531"/>
            <a:ext cx="14873312" cy="10910679"/>
          </a:xfrm>
          <a:prstGeom prst="rect">
            <a:avLst/>
          </a:prstGeom>
        </p:spPr>
        <p:txBody>
          <a:bodyPr wrap="square">
            <a:spAutoFit/>
          </a:bodyPr>
          <a:lstStyle/>
          <a:p>
            <a:r>
              <a:rPr lang="en-GB" sz="2800" b="1" dirty="0">
                <a:solidFill>
                  <a:schemeClr val="accent1">
                    <a:lumMod val="75000"/>
                  </a:schemeClr>
                </a:solidFill>
              </a:rPr>
              <a:t>NSFAS Response:</a:t>
            </a:r>
          </a:p>
          <a:p>
            <a:pPr marL="342900" indent="-342900">
              <a:buFont typeface="Wingdings" panose="05000000000000000000" pitchFamily="2" charset="2"/>
              <a:buChar char="q"/>
            </a:pPr>
            <a:r>
              <a:rPr lang="en-GB" b="1" dirty="0">
                <a:solidFill>
                  <a:schemeClr val="bg1"/>
                </a:solidFill>
              </a:rPr>
              <a:t>This allegation alludes that that the reported control weaknesses and non-compliance to the PFMA as reported in terms of NOCLAR is without merit and that NOCLAR notification was orchestrated by EY in order to put the entity in the hands of EY. NSFAS denies the allegations. The allegations as it relates to Ms. Isaacs appointment is more fully explained under point 9 below. The allegation of the Chief Governance, Risk and Compliance Officers involvement in operational matters is vague and we require additional detail in order to respond effectively.</a:t>
            </a:r>
          </a:p>
          <a:p>
            <a:pPr marL="342900" indent="-342900">
              <a:buFont typeface="Wingdings" panose="05000000000000000000" pitchFamily="2" charset="2"/>
              <a:buChar char="q"/>
            </a:pPr>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The NOCLAR notification was issued to NSFAS by EY in their capacity as </a:t>
            </a:r>
            <a:r>
              <a:rPr lang="en-GB" b="1" dirty="0">
                <a:solidFill>
                  <a:schemeClr val="bg1"/>
                </a:solidFill>
              </a:rPr>
              <a:t>outsourced internal auditors </a:t>
            </a:r>
            <a:r>
              <a:rPr lang="en-GB" dirty="0">
                <a:solidFill>
                  <a:schemeClr val="bg1"/>
                </a:solidFill>
              </a:rPr>
              <a:t>to NSFAS and was based on their audit of the disbursement process in which the </a:t>
            </a:r>
            <a:r>
              <a:rPr lang="en-GB" b="1" dirty="0">
                <a:solidFill>
                  <a:schemeClr val="bg1"/>
                </a:solidFill>
              </a:rPr>
              <a:t>auditors found that the disbursement process lacked the necessary internal controls</a:t>
            </a:r>
            <a:r>
              <a:rPr lang="en-GB" dirty="0">
                <a:solidFill>
                  <a:schemeClr val="bg1"/>
                </a:solidFill>
              </a:rPr>
              <a:t> to prevent irregular payments to students. Based on the findings, the Administrator initiated a process to quantify the impact of the internal audit findings. This quantification process identified payments:</a:t>
            </a:r>
          </a:p>
          <a:p>
            <a:pPr marL="342900" indent="-342900">
              <a:buFont typeface="Wingdings" panose="05000000000000000000" pitchFamily="2" charset="2"/>
              <a:buChar char="q"/>
            </a:pPr>
            <a:endParaRPr lang="en-GB" dirty="0">
              <a:solidFill>
                <a:schemeClr val="bg1"/>
              </a:solidFill>
            </a:endParaRPr>
          </a:p>
          <a:p>
            <a:pPr marL="342900" indent="-342900">
              <a:buFont typeface="Wingdings" panose="05000000000000000000" pitchFamily="2" charset="2"/>
              <a:buChar char="v"/>
            </a:pPr>
            <a:r>
              <a:rPr lang="en-GB" sz="2000" i="1" dirty="0">
                <a:solidFill>
                  <a:schemeClr val="accent4"/>
                </a:solidFill>
              </a:rPr>
              <a:t>To students who were not eligible for funding (did not meet the financial eligibility criteria).</a:t>
            </a:r>
          </a:p>
          <a:p>
            <a:pPr marL="342900" indent="-342900">
              <a:buFont typeface="Wingdings" panose="05000000000000000000" pitchFamily="2" charset="2"/>
              <a:buChar char="v"/>
            </a:pPr>
            <a:r>
              <a:rPr lang="en-GB" sz="2000" i="1" dirty="0">
                <a:solidFill>
                  <a:schemeClr val="accent4"/>
                </a:solidFill>
              </a:rPr>
              <a:t>To students who were studying for courses that are not funded by NSFAS.</a:t>
            </a:r>
          </a:p>
          <a:p>
            <a:pPr marL="342900" indent="-342900">
              <a:buFont typeface="Wingdings" panose="05000000000000000000" pitchFamily="2" charset="2"/>
              <a:buChar char="v"/>
            </a:pPr>
            <a:r>
              <a:rPr lang="en-GB" sz="2000" i="1" dirty="0">
                <a:solidFill>
                  <a:schemeClr val="accent4"/>
                </a:solidFill>
              </a:rPr>
              <a:t>To students exceeded the maximum number of years that NSFAS is allowed to fund students in terms of the N+ rule</a:t>
            </a:r>
          </a:p>
          <a:p>
            <a:pPr marL="342900" indent="-342900">
              <a:buFont typeface="Wingdings" panose="05000000000000000000" pitchFamily="2" charset="2"/>
              <a:buChar char="v"/>
            </a:pPr>
            <a:r>
              <a:rPr lang="en-GB" sz="2000" i="1" dirty="0">
                <a:solidFill>
                  <a:schemeClr val="accent4"/>
                </a:solidFill>
              </a:rPr>
              <a:t>Over-disbursements to students (amounts paid in excess of approved loan or bursary values)</a:t>
            </a:r>
          </a:p>
          <a:p>
            <a:pPr marL="342900" indent="-342900">
              <a:buFont typeface="Wingdings" panose="05000000000000000000" pitchFamily="2" charset="2"/>
              <a:buChar char="v"/>
            </a:pPr>
            <a:r>
              <a:rPr lang="en-GB" sz="2000" i="1" dirty="0">
                <a:solidFill>
                  <a:schemeClr val="accent4"/>
                </a:solidFill>
              </a:rPr>
              <a:t>Various other incorrect payments as a result of a range of data errors</a:t>
            </a:r>
          </a:p>
          <a:p>
            <a:pPr marL="342900" indent="-342900">
              <a:buFont typeface="Wingdings" panose="05000000000000000000" pitchFamily="2" charset="2"/>
              <a:buChar char="q"/>
            </a:pPr>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The </a:t>
            </a:r>
            <a:r>
              <a:rPr lang="en-GB" u="sng" dirty="0">
                <a:solidFill>
                  <a:schemeClr val="bg1"/>
                </a:solidFill>
              </a:rPr>
              <a:t>total error discovered amounted to R4,3bn for the 2017 and 2018 academic years </a:t>
            </a:r>
            <a:r>
              <a:rPr lang="en-GB" dirty="0">
                <a:solidFill>
                  <a:schemeClr val="bg1"/>
                </a:solidFill>
              </a:rPr>
              <a:t>and was </a:t>
            </a:r>
            <a:r>
              <a:rPr lang="en-GB" b="1" dirty="0">
                <a:solidFill>
                  <a:schemeClr val="bg1"/>
                </a:solidFill>
              </a:rPr>
              <a:t>disclosed as irregular expenditure in the 2018/ 2019 annual report.</a:t>
            </a:r>
            <a:r>
              <a:rPr lang="en-GB" dirty="0">
                <a:solidFill>
                  <a:schemeClr val="bg1"/>
                </a:solidFill>
              </a:rPr>
              <a:t> The irregular expenditure was subjected to audit by the Auditor General of South Africa, who concluded that the amounts disclosed were fairly presented. The </a:t>
            </a:r>
            <a:r>
              <a:rPr lang="en-GB" b="1" dirty="0">
                <a:solidFill>
                  <a:schemeClr val="accent4"/>
                </a:solidFill>
              </a:rPr>
              <a:t>NOCLAR findings were therefore real and valid</a:t>
            </a:r>
            <a:r>
              <a:rPr lang="en-GB" dirty="0">
                <a:solidFill>
                  <a:schemeClr val="bg1"/>
                </a:solidFill>
              </a:rPr>
              <a:t>, and the Administrator has implemented extensive interventions to improve the internal control environment. </a:t>
            </a:r>
          </a:p>
          <a:p>
            <a:pPr marL="342900" indent="-342900">
              <a:buFont typeface="Wingdings" panose="05000000000000000000" pitchFamily="2" charset="2"/>
              <a:buChar char="q"/>
            </a:pPr>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Further, it should be noted that the </a:t>
            </a:r>
            <a:r>
              <a:rPr lang="en-GB" b="1" dirty="0">
                <a:solidFill>
                  <a:schemeClr val="bg1"/>
                </a:solidFill>
              </a:rPr>
              <a:t>NOCLAR issue was but one of the very many challenges </a:t>
            </a:r>
          </a:p>
          <a:p>
            <a:r>
              <a:rPr lang="en-GB" dirty="0">
                <a:solidFill>
                  <a:schemeClr val="bg1"/>
                </a:solidFill>
              </a:rPr>
              <a:t>    that the Administrator had to deal with during his terms of administration. The internal audit </a:t>
            </a:r>
          </a:p>
          <a:p>
            <a:r>
              <a:rPr lang="en-GB" dirty="0">
                <a:solidFill>
                  <a:schemeClr val="bg1"/>
                </a:solidFill>
              </a:rPr>
              <a:t>    outsourced contract came to an end on 31 October 2019, further negating the allegation </a:t>
            </a:r>
          </a:p>
          <a:p>
            <a:r>
              <a:rPr lang="en-GB" dirty="0">
                <a:solidFill>
                  <a:schemeClr val="bg1"/>
                </a:solidFill>
              </a:rPr>
              <a:t>    that the entity was placed in the hands of EY. </a:t>
            </a:r>
          </a:p>
        </p:txBody>
      </p:sp>
      <p:sp>
        <p:nvSpPr>
          <p:cNvPr id="7" name="TextBox 6">
            <a:extLst>
              <a:ext uri="{FF2B5EF4-FFF2-40B4-BE49-F238E27FC236}">
                <a16:creationId xmlns:a16="http://schemas.microsoft.com/office/drawing/2014/main" id="{08FE6F74-FFE7-4C9B-912A-D8722820FDA0}"/>
              </a:ext>
            </a:extLst>
          </p:cNvPr>
          <p:cNvSpPr txBox="1"/>
          <p:nvPr/>
        </p:nvSpPr>
        <p:spPr>
          <a:xfrm>
            <a:off x="612628" y="1411356"/>
            <a:ext cx="7139893" cy="11410121"/>
          </a:xfrm>
          <a:prstGeom prst="rect">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nchorCtr="0">
            <a:noAutofit/>
          </a:bodyPr>
          <a:lstStyle/>
          <a:p>
            <a:pPr marL="342900" indent="-342900" algn="l">
              <a:buFont typeface="Wingdings" panose="05000000000000000000" pitchFamily="2" charset="2"/>
              <a:buChar char="q"/>
            </a:pPr>
            <a:r>
              <a:rPr lang="en-GB" b="1" dirty="0">
                <a:solidFill>
                  <a:schemeClr val="bg1"/>
                </a:solidFill>
              </a:rPr>
              <a:t>Auditors </a:t>
            </a:r>
            <a:r>
              <a:rPr lang="en-GB" b="1" dirty="0" err="1">
                <a:solidFill>
                  <a:schemeClr val="bg1"/>
                </a:solidFill>
              </a:rPr>
              <a:t>ound</a:t>
            </a:r>
            <a:r>
              <a:rPr lang="en-GB" b="1" dirty="0">
                <a:solidFill>
                  <a:schemeClr val="bg1"/>
                </a:solidFill>
              </a:rPr>
              <a:t> that the disbursement process lacked the necessary internal controls</a:t>
            </a:r>
            <a:r>
              <a:rPr lang="en-GB" dirty="0">
                <a:solidFill>
                  <a:schemeClr val="bg1"/>
                </a:solidFill>
              </a:rPr>
              <a:t> to prevent irregular payments to students.</a:t>
            </a:r>
          </a:p>
          <a:p>
            <a:pPr marL="34290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r>
              <a:rPr lang="en-GB" dirty="0">
                <a:solidFill>
                  <a:schemeClr val="bg1"/>
                </a:solidFill>
              </a:rPr>
              <a:t>The Administrator initiated a process to quantify the impact and found payments:</a:t>
            </a:r>
          </a:p>
          <a:p>
            <a:pPr marL="795338" indent="-342900" algn="l">
              <a:buFont typeface="Wingdings" panose="05000000000000000000" pitchFamily="2" charset="2"/>
              <a:buChar char="v"/>
            </a:pPr>
            <a:r>
              <a:rPr lang="en-GB" sz="2400" dirty="0">
                <a:solidFill>
                  <a:schemeClr val="accent4"/>
                </a:solidFill>
              </a:rPr>
              <a:t>To students who were </a:t>
            </a:r>
            <a:r>
              <a:rPr lang="en-GB" sz="2400" b="1" dirty="0">
                <a:solidFill>
                  <a:schemeClr val="accent4"/>
                </a:solidFill>
              </a:rPr>
              <a:t>not eligible </a:t>
            </a:r>
            <a:r>
              <a:rPr lang="en-GB" sz="2400" dirty="0">
                <a:solidFill>
                  <a:schemeClr val="accent4"/>
                </a:solidFill>
              </a:rPr>
              <a:t>for funding</a:t>
            </a:r>
          </a:p>
          <a:p>
            <a:pPr marL="795338" indent="-342900" algn="l">
              <a:buFont typeface="Wingdings" panose="05000000000000000000" pitchFamily="2" charset="2"/>
              <a:buChar char="v"/>
            </a:pPr>
            <a:r>
              <a:rPr lang="en-GB" sz="2400" dirty="0">
                <a:solidFill>
                  <a:schemeClr val="accent4"/>
                </a:solidFill>
              </a:rPr>
              <a:t>To students who were studying for courses that are </a:t>
            </a:r>
            <a:r>
              <a:rPr lang="en-GB" sz="2400" b="1" dirty="0">
                <a:solidFill>
                  <a:schemeClr val="accent4"/>
                </a:solidFill>
              </a:rPr>
              <a:t>not funded </a:t>
            </a:r>
            <a:r>
              <a:rPr lang="en-GB" sz="2400" dirty="0">
                <a:solidFill>
                  <a:schemeClr val="accent4"/>
                </a:solidFill>
              </a:rPr>
              <a:t>by NSFAS.</a:t>
            </a:r>
          </a:p>
          <a:p>
            <a:pPr marL="795338" indent="-342900" algn="l">
              <a:buFont typeface="Wingdings" panose="05000000000000000000" pitchFamily="2" charset="2"/>
              <a:buChar char="v"/>
            </a:pPr>
            <a:r>
              <a:rPr lang="en-GB" sz="2400" dirty="0">
                <a:solidFill>
                  <a:schemeClr val="accent4"/>
                </a:solidFill>
              </a:rPr>
              <a:t>To students </a:t>
            </a:r>
            <a:r>
              <a:rPr lang="en-GB" sz="2400" b="1" dirty="0">
                <a:solidFill>
                  <a:schemeClr val="accent4"/>
                </a:solidFill>
              </a:rPr>
              <a:t>exceeded</a:t>
            </a:r>
            <a:r>
              <a:rPr lang="en-GB" sz="2400" dirty="0">
                <a:solidFill>
                  <a:schemeClr val="accent4"/>
                </a:solidFill>
              </a:rPr>
              <a:t> the maximum number of years that NSFAS is allowed</a:t>
            </a:r>
          </a:p>
          <a:p>
            <a:pPr marL="795338" indent="-342900" algn="l">
              <a:buFont typeface="Wingdings" panose="05000000000000000000" pitchFamily="2" charset="2"/>
              <a:buChar char="v"/>
            </a:pPr>
            <a:r>
              <a:rPr lang="en-GB" sz="2400" b="1" dirty="0">
                <a:solidFill>
                  <a:schemeClr val="accent4"/>
                </a:solidFill>
              </a:rPr>
              <a:t>Over-disbursements </a:t>
            </a:r>
            <a:r>
              <a:rPr lang="en-GB" sz="2400" dirty="0">
                <a:solidFill>
                  <a:schemeClr val="accent4"/>
                </a:solidFill>
              </a:rPr>
              <a:t>to students </a:t>
            </a:r>
          </a:p>
          <a:p>
            <a:pPr marL="795338" indent="-342900" algn="l">
              <a:buFont typeface="Wingdings" panose="05000000000000000000" pitchFamily="2" charset="2"/>
              <a:buChar char="v"/>
            </a:pPr>
            <a:r>
              <a:rPr lang="en-GB" sz="2400" dirty="0">
                <a:solidFill>
                  <a:schemeClr val="accent4"/>
                </a:solidFill>
              </a:rPr>
              <a:t>Various other incorrect payments as a result of a range of data errors</a:t>
            </a:r>
          </a:p>
          <a:p>
            <a:pPr marL="342900" indent="-342900" algn="l">
              <a:buFont typeface="Wingdings" panose="05000000000000000000" pitchFamily="2" charset="2"/>
              <a:buChar char="v"/>
            </a:pPr>
            <a:endParaRPr lang="en-GB" sz="2400" i="1" dirty="0">
              <a:solidFill>
                <a:schemeClr val="accent4"/>
              </a:solidFill>
            </a:endParaRPr>
          </a:p>
          <a:p>
            <a:pPr marL="342900" indent="-342900" algn="l">
              <a:buFont typeface="Wingdings" panose="05000000000000000000" pitchFamily="2" charset="2"/>
              <a:buChar char="q"/>
            </a:pPr>
            <a:r>
              <a:rPr lang="en-GB" dirty="0">
                <a:solidFill>
                  <a:schemeClr val="bg1"/>
                </a:solidFill>
              </a:rPr>
              <a:t>The total error discovered amounted to R4,3bn for the 2017 and 2018 academic years and was disclosed as irregular expenditure in the 2018/ 2019 annual report. </a:t>
            </a:r>
          </a:p>
          <a:p>
            <a:pPr marL="34290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r>
              <a:rPr lang="en-GB" dirty="0">
                <a:solidFill>
                  <a:schemeClr val="bg1"/>
                </a:solidFill>
              </a:rPr>
              <a:t>The irregular expenditure was </a:t>
            </a:r>
            <a:r>
              <a:rPr lang="en-GB" b="1" dirty="0">
                <a:solidFill>
                  <a:schemeClr val="bg1"/>
                </a:solidFill>
              </a:rPr>
              <a:t>subjected to audit by the AGSA, </a:t>
            </a:r>
            <a:r>
              <a:rPr lang="en-GB" dirty="0">
                <a:solidFill>
                  <a:schemeClr val="bg1"/>
                </a:solidFill>
              </a:rPr>
              <a:t>who concluded that the amounts disclosed were fairly presented. </a:t>
            </a:r>
          </a:p>
          <a:p>
            <a:pPr marL="34290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r>
              <a:rPr lang="en-GB" b="1" dirty="0">
                <a:solidFill>
                  <a:schemeClr val="accent4"/>
                </a:solidFill>
              </a:rPr>
              <a:t>The NOCLAR findings were therefore real and valid</a:t>
            </a:r>
          </a:p>
          <a:p>
            <a:pPr marL="342900" indent="-342900" algn="l">
              <a:buFont typeface="Wingdings" panose="05000000000000000000" pitchFamily="2" charset="2"/>
              <a:buChar char="v"/>
            </a:pPr>
            <a:endParaRPr lang="en-GB" sz="2400" i="1" dirty="0">
              <a:solidFill>
                <a:schemeClr val="accent4"/>
              </a:solidFill>
            </a:endParaRPr>
          </a:p>
          <a:p>
            <a:pPr marL="342900" indent="-342900" algn="l">
              <a:buFont typeface="Wingdings" panose="05000000000000000000" pitchFamily="2" charset="2"/>
              <a:buChar char="q"/>
            </a:pPr>
            <a:r>
              <a:rPr lang="en-GB" dirty="0">
                <a:solidFill>
                  <a:schemeClr val="bg1"/>
                </a:solidFill>
              </a:rPr>
              <a:t>Further, it should be noted that the </a:t>
            </a:r>
            <a:r>
              <a:rPr lang="en-GB" b="1" dirty="0">
                <a:solidFill>
                  <a:schemeClr val="bg1"/>
                </a:solidFill>
              </a:rPr>
              <a:t>NOCLAR issue was but one of the very many challenges </a:t>
            </a:r>
            <a:r>
              <a:rPr lang="en-GB" dirty="0">
                <a:solidFill>
                  <a:schemeClr val="bg1"/>
                </a:solidFill>
              </a:rPr>
              <a:t>that the Administrator had to deal with during his terms of administration.</a:t>
            </a:r>
            <a:endParaRPr lang="en-US" dirty="0">
              <a:solidFill>
                <a:schemeClr val="bg1"/>
              </a:solidFill>
            </a:endParaRPr>
          </a:p>
        </p:txBody>
      </p:sp>
    </p:spTree>
    <p:extLst>
      <p:ext uri="{BB962C8B-B14F-4D97-AF65-F5344CB8AC3E}">
        <p14:creationId xmlns:p14="http://schemas.microsoft.com/office/powerpoint/2010/main" val="100306342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AD54F-FC7E-4C19-8A12-C6690B837BDD}"/>
              </a:ext>
            </a:extLst>
          </p:cNvPr>
          <p:cNvSpPr>
            <a:spLocks noGrp="1"/>
          </p:cNvSpPr>
          <p:nvPr>
            <p:ph type="sldNum" sz="quarter" idx="10"/>
          </p:nvPr>
        </p:nvSpPr>
        <p:spPr/>
        <p:txBody>
          <a:bodyPr/>
          <a:lstStyle/>
          <a:p>
            <a:fld id="{86CB4B4D-7CA3-9044-876B-883B54F8677D}" type="slidenum">
              <a:rPr lang="en-GB" smtClean="0"/>
              <a:pPr/>
              <a:t>22</a:t>
            </a:fld>
            <a:endParaRPr lang="en-GB" dirty="0"/>
          </a:p>
        </p:txBody>
      </p:sp>
      <p:sp>
        <p:nvSpPr>
          <p:cNvPr id="3" name="Title 4">
            <a:extLst>
              <a:ext uri="{FF2B5EF4-FFF2-40B4-BE49-F238E27FC236}">
                <a16:creationId xmlns:a16="http://schemas.microsoft.com/office/drawing/2014/main" id="{9DE073F0-21B5-473E-B80E-B27DF7A2039D}"/>
              </a:ext>
            </a:extLst>
          </p:cNvPr>
          <p:cNvSpPr txBox="1">
            <a:spLocks/>
          </p:cNvSpPr>
          <p:nvPr/>
        </p:nvSpPr>
        <p:spPr>
          <a:xfrm>
            <a:off x="8684521" y="1143695"/>
            <a:ext cx="14478944" cy="1875836"/>
          </a:xfrm>
          <a:prstGeom prst="rect">
            <a:avLst/>
          </a:prstGeom>
        </p:spPr>
        <p:txBody>
          <a:bodyPr>
            <a:normAutofit fontScale="97500"/>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lvl="0" algn="just" defTabSz="1828800" hangingPunct="1">
              <a:lnSpc>
                <a:spcPct val="100000"/>
              </a:lnSpc>
            </a:pPr>
            <a:r>
              <a:rPr lang="en-US" sz="2900" dirty="0">
                <a:solidFill>
                  <a:schemeClr val="accent3"/>
                </a:solidFill>
                <a:latin typeface="PT Sans"/>
                <a:sym typeface="PT Sans"/>
              </a:rPr>
              <a:t>NEHAWU Allegation 4: </a:t>
            </a:r>
          </a:p>
          <a:p>
            <a:pPr lvl="0" algn="just" defTabSz="1828800" hangingPunct="1">
              <a:lnSpc>
                <a:spcPct val="100000"/>
              </a:lnSpc>
            </a:pPr>
            <a:r>
              <a:rPr lang="en-GB" sz="2200" b="0" dirty="0">
                <a:solidFill>
                  <a:schemeClr val="accent3"/>
                </a:solidFill>
                <a:latin typeface="PT Sans"/>
                <a:sym typeface="PT Sans"/>
              </a:rPr>
              <a:t>The appointment of Advisors and salaries appear to be unjustifiable, and not aligned to the </a:t>
            </a:r>
            <a:r>
              <a:rPr lang="en-GB" sz="2200" b="0" dirty="0" err="1">
                <a:solidFill>
                  <a:schemeClr val="accent3"/>
                </a:solidFill>
                <a:latin typeface="PT Sans"/>
                <a:sym typeface="PT Sans"/>
              </a:rPr>
              <a:t>ToR</a:t>
            </a:r>
            <a:r>
              <a:rPr lang="en-GB" sz="2200" b="0" dirty="0">
                <a:solidFill>
                  <a:schemeClr val="accent3"/>
                </a:solidFill>
                <a:latin typeface="PT Sans"/>
                <a:sym typeface="PT Sans"/>
              </a:rPr>
              <a:t> of the Administration and DPSA policies. </a:t>
            </a:r>
          </a:p>
          <a:p>
            <a:pPr hangingPunct="1"/>
            <a:endParaRPr lang="en-US" dirty="0">
              <a:solidFill>
                <a:srgbClr val="FF0000"/>
              </a:solidFill>
            </a:endParaRPr>
          </a:p>
        </p:txBody>
      </p:sp>
      <p:sp>
        <p:nvSpPr>
          <p:cNvPr id="4" name="Rectangle 3">
            <a:extLst>
              <a:ext uri="{FF2B5EF4-FFF2-40B4-BE49-F238E27FC236}">
                <a16:creationId xmlns:a16="http://schemas.microsoft.com/office/drawing/2014/main" id="{D2012F22-7312-47A4-BBE6-B04F0AC32CBD}"/>
              </a:ext>
            </a:extLst>
          </p:cNvPr>
          <p:cNvSpPr/>
          <p:nvPr/>
        </p:nvSpPr>
        <p:spPr>
          <a:xfrm>
            <a:off x="8684520" y="3019531"/>
            <a:ext cx="14873312" cy="9371796"/>
          </a:xfrm>
          <a:prstGeom prst="rect">
            <a:avLst/>
          </a:prstGeom>
        </p:spPr>
        <p:txBody>
          <a:bodyPr wrap="square">
            <a:spAutoFit/>
          </a:bodyPr>
          <a:lstStyle/>
          <a:p>
            <a:r>
              <a:rPr lang="en-GB" sz="2800" b="1" dirty="0">
                <a:solidFill>
                  <a:schemeClr val="accent1">
                    <a:lumMod val="75000"/>
                  </a:schemeClr>
                </a:solidFill>
              </a:rPr>
              <a:t>NSFAS Response:</a:t>
            </a:r>
          </a:p>
          <a:p>
            <a:endParaRPr lang="en-GB" dirty="0"/>
          </a:p>
          <a:p>
            <a:pPr marL="342900" indent="-342900">
              <a:buFont typeface="Wingdings" panose="05000000000000000000" pitchFamily="2" charset="2"/>
              <a:buChar char="q"/>
            </a:pPr>
            <a:r>
              <a:rPr lang="en-GB" b="1" dirty="0">
                <a:solidFill>
                  <a:schemeClr val="bg1"/>
                </a:solidFill>
              </a:rPr>
              <a:t>This allegation is denied in the strongest terms</a:t>
            </a:r>
            <a:r>
              <a:rPr lang="en-GB" dirty="0">
                <a:solidFill>
                  <a:schemeClr val="bg1"/>
                </a:solidFill>
              </a:rPr>
              <a:t>. </a:t>
            </a:r>
          </a:p>
          <a:p>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All Advisors were appointed in terms of the </a:t>
            </a:r>
            <a:r>
              <a:rPr lang="en-GB" b="1" dirty="0">
                <a:solidFill>
                  <a:schemeClr val="bg1"/>
                </a:solidFill>
              </a:rPr>
              <a:t>approved legal process</a:t>
            </a:r>
            <a:r>
              <a:rPr lang="en-GB" dirty="0">
                <a:solidFill>
                  <a:schemeClr val="bg1"/>
                </a:solidFill>
              </a:rPr>
              <a:t>, particularly under Section 17B of the NSFAS Act, which authorizes the Administrator to acquire the assistance of knowledgeable persons to support him in the execution of his duties. </a:t>
            </a:r>
          </a:p>
          <a:p>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An inclusive process was followed in </a:t>
            </a:r>
            <a:r>
              <a:rPr lang="en-GB" b="1" dirty="0">
                <a:solidFill>
                  <a:schemeClr val="bg1"/>
                </a:solidFill>
              </a:rPr>
              <a:t>consultation with DHET officials and the Minister’s Office </a:t>
            </a:r>
            <a:r>
              <a:rPr lang="en-GB" dirty="0">
                <a:solidFill>
                  <a:schemeClr val="bg1"/>
                </a:solidFill>
              </a:rPr>
              <a:t>to identify suitable specialist resources to augment the Administrator’s team and to </a:t>
            </a:r>
            <a:r>
              <a:rPr lang="en-GB" dirty="0">
                <a:solidFill>
                  <a:schemeClr val="accent4"/>
                </a:solidFill>
              </a:rPr>
              <a:t>achieve the objectives of the Terms of Reference.</a:t>
            </a:r>
            <a:r>
              <a:rPr lang="en-GB" dirty="0">
                <a:solidFill>
                  <a:schemeClr val="bg1"/>
                </a:solidFill>
              </a:rPr>
              <a:t> The required protocols were adhered to in the selection and appointment of Advisors including making formal representation to the Minister for the choice of advisors, submission of CV’s and receiving written approval to confirm the appointments.  </a:t>
            </a:r>
            <a:r>
              <a:rPr lang="en-GB" dirty="0">
                <a:solidFill>
                  <a:schemeClr val="accent4"/>
                </a:solidFill>
              </a:rPr>
              <a:t>In all cases, where the proposed advisor was known to the Administrator, this declaration was made to the both the Minister and Department officials involved in the appointment of the advisors at the time.</a:t>
            </a:r>
          </a:p>
          <a:p>
            <a:pPr marL="342900" indent="-342900">
              <a:buFont typeface="Wingdings" panose="05000000000000000000" pitchFamily="2" charset="2"/>
              <a:buChar char="q"/>
            </a:pPr>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Given the nature of the work to be undertaken to achieve the business rescue of NSFAS, the Advisors selected by the Administrator in consultation with DHET and the Ministry required specified profiles. The proposed salaries took into consideration the skills, expertise, knowledge and experience of each advisor. Furthermore, the proposed packages were also compared to the earnings of executives in the general market.  </a:t>
            </a:r>
            <a:r>
              <a:rPr lang="en-GB" dirty="0">
                <a:solidFill>
                  <a:schemeClr val="accent4"/>
                </a:solidFill>
              </a:rPr>
              <a:t>It is therefore contended that remuneration packages for the Advisors was aligned to their roles and justifiable and was endorsed by DHET and the Ministry. </a:t>
            </a:r>
          </a:p>
          <a:p>
            <a:pPr marL="342900" indent="-342900">
              <a:buFont typeface="Wingdings" panose="05000000000000000000" pitchFamily="2" charset="2"/>
              <a:buChar char="q"/>
            </a:pPr>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It should be further noted that a revised remuneration regime for Chief Officers is being proposed to the Minister to facilitate the attraction and retention of executive skills. </a:t>
            </a:r>
          </a:p>
          <a:p>
            <a:endParaRPr lang="en-GB" dirty="0">
              <a:solidFill>
                <a:schemeClr val="bg1"/>
              </a:solidFill>
            </a:endParaRPr>
          </a:p>
        </p:txBody>
      </p:sp>
      <p:sp>
        <p:nvSpPr>
          <p:cNvPr id="7" name="TextBox 6">
            <a:extLst>
              <a:ext uri="{FF2B5EF4-FFF2-40B4-BE49-F238E27FC236}">
                <a16:creationId xmlns:a16="http://schemas.microsoft.com/office/drawing/2014/main" id="{8F11E5D4-9333-4B98-8A51-783BD65FBE9F}"/>
              </a:ext>
            </a:extLst>
          </p:cNvPr>
          <p:cNvSpPr txBox="1"/>
          <p:nvPr/>
        </p:nvSpPr>
        <p:spPr>
          <a:xfrm>
            <a:off x="612628" y="1411356"/>
            <a:ext cx="7139893" cy="11410121"/>
          </a:xfrm>
          <a:prstGeom prst="rect">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nchorCtr="0">
            <a:noAutofit/>
          </a:bodyPr>
          <a:lstStyle/>
          <a:p>
            <a:pPr marL="342900" indent="-342900" algn="l">
              <a:buFont typeface="Wingdings" panose="05000000000000000000" pitchFamily="2" charset="2"/>
              <a:buChar char="q"/>
            </a:pPr>
            <a:r>
              <a:rPr lang="en-GB" dirty="0">
                <a:solidFill>
                  <a:schemeClr val="bg1"/>
                </a:solidFill>
              </a:rPr>
              <a:t>All Advisors were appointed in terms of the </a:t>
            </a:r>
            <a:r>
              <a:rPr lang="en-GB" b="1" dirty="0">
                <a:solidFill>
                  <a:schemeClr val="bg1"/>
                </a:solidFill>
              </a:rPr>
              <a:t>approved legal process</a:t>
            </a:r>
            <a:r>
              <a:rPr lang="en-GB" dirty="0">
                <a:solidFill>
                  <a:schemeClr val="bg1"/>
                </a:solidFill>
              </a:rPr>
              <a:t>, particularly under Section 17B of the NSFAS Act</a:t>
            </a:r>
          </a:p>
          <a:p>
            <a:pPr marL="342900" indent="-342900" algn="l">
              <a:buFont typeface="Wingdings" panose="05000000000000000000" pitchFamily="2" charset="2"/>
              <a:buChar char="q"/>
            </a:pPr>
            <a:endParaRPr lang="en-GB" dirty="0">
              <a:solidFill>
                <a:schemeClr val="bg1"/>
              </a:solidFill>
            </a:endParaRPr>
          </a:p>
          <a:p>
            <a:pPr marL="342900" lvl="0" indent="-342900" algn="l">
              <a:buFont typeface="Wingdings" panose="05000000000000000000" pitchFamily="2" charset="2"/>
              <a:buChar char="q"/>
            </a:pPr>
            <a:r>
              <a:rPr lang="en-GB" dirty="0">
                <a:solidFill>
                  <a:schemeClr val="bg1"/>
                </a:solidFill>
              </a:rPr>
              <a:t>DHET, Minister and Administrator developed a pool of candidates</a:t>
            </a:r>
          </a:p>
          <a:p>
            <a:pPr marL="342900" lvl="0" indent="-342900" algn="l">
              <a:buFont typeface="Wingdings" panose="05000000000000000000" pitchFamily="2" charset="2"/>
              <a:buChar char="q"/>
            </a:pPr>
            <a:endParaRPr lang="en-GB" dirty="0">
              <a:solidFill>
                <a:schemeClr val="bg1"/>
              </a:solidFill>
            </a:endParaRPr>
          </a:p>
          <a:p>
            <a:pPr marL="342900" lvl="0" indent="-342900" algn="l">
              <a:buFont typeface="Wingdings" panose="05000000000000000000" pitchFamily="2" charset="2"/>
              <a:buChar char="q"/>
            </a:pPr>
            <a:r>
              <a:rPr lang="en-GB" dirty="0">
                <a:solidFill>
                  <a:schemeClr val="bg1"/>
                </a:solidFill>
              </a:rPr>
              <a:t>Appointments were made in concurrence with the Minister based on qualifications, experience and availability for an initial 1-year contract period</a:t>
            </a:r>
          </a:p>
          <a:p>
            <a:pPr marL="342900" lvl="0" indent="-342900" algn="l">
              <a:buFont typeface="Wingdings" panose="05000000000000000000" pitchFamily="2" charset="2"/>
              <a:buChar char="q"/>
            </a:pPr>
            <a:endParaRPr lang="en-GB" dirty="0">
              <a:solidFill>
                <a:schemeClr val="bg1"/>
              </a:solidFill>
            </a:endParaRPr>
          </a:p>
          <a:p>
            <a:pPr marL="342900" lvl="0" indent="-342900" algn="l">
              <a:buFont typeface="Wingdings" panose="05000000000000000000" pitchFamily="2" charset="2"/>
              <a:buChar char="q"/>
            </a:pPr>
            <a:r>
              <a:rPr lang="en-GB" dirty="0">
                <a:solidFill>
                  <a:schemeClr val="bg1"/>
                </a:solidFill>
              </a:rPr>
              <a:t>Advisor panel reviewed for second year of administration as well as the subsequent extension</a:t>
            </a:r>
          </a:p>
          <a:p>
            <a:pPr marL="342900" lvl="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r>
              <a:rPr lang="en-GB" dirty="0">
                <a:solidFill>
                  <a:schemeClr val="bg1"/>
                </a:solidFill>
              </a:rPr>
              <a:t>Many of the candidates approached for the Advisor roles, </a:t>
            </a:r>
            <a:r>
              <a:rPr lang="en-GB" b="1" dirty="0">
                <a:solidFill>
                  <a:schemeClr val="bg1"/>
                </a:solidFill>
              </a:rPr>
              <a:t>declined</a:t>
            </a:r>
            <a:r>
              <a:rPr lang="en-GB" dirty="0">
                <a:solidFill>
                  <a:schemeClr val="bg1"/>
                </a:solidFill>
              </a:rPr>
              <a:t> to take up the role due to the disruption to their permanent employment contracts. </a:t>
            </a:r>
          </a:p>
          <a:p>
            <a:pPr marL="342900" indent="-342900" algn="l">
              <a:buFont typeface="Wingdings" panose="05000000000000000000" pitchFamily="2" charset="2"/>
              <a:buChar char="q"/>
            </a:pPr>
            <a:endParaRPr lang="en-GB" b="1" dirty="0">
              <a:solidFill>
                <a:schemeClr val="bg1"/>
              </a:solidFill>
            </a:endParaRPr>
          </a:p>
          <a:p>
            <a:pPr marL="342900" indent="-342900" algn="l">
              <a:buFont typeface="Wingdings" panose="05000000000000000000" pitchFamily="2" charset="2"/>
              <a:buChar char="q"/>
            </a:pPr>
            <a:r>
              <a:rPr lang="en-GB" dirty="0">
                <a:solidFill>
                  <a:schemeClr val="bg1"/>
                </a:solidFill>
              </a:rPr>
              <a:t>In all cases, where the proposed advisor was known to the Administrator</a:t>
            </a:r>
            <a:r>
              <a:rPr lang="en-GB" b="1" dirty="0">
                <a:solidFill>
                  <a:schemeClr val="bg1"/>
                </a:solidFill>
              </a:rPr>
              <a:t>, this was declared </a:t>
            </a:r>
            <a:r>
              <a:rPr lang="en-GB" dirty="0">
                <a:solidFill>
                  <a:schemeClr val="bg1"/>
                </a:solidFill>
              </a:rPr>
              <a:t>to the both the Minister and Department officials involved in the appointment of the advisors at the time. </a:t>
            </a:r>
          </a:p>
          <a:p>
            <a:pPr marL="34290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r>
              <a:rPr lang="en-GB" dirty="0">
                <a:solidFill>
                  <a:schemeClr val="bg1"/>
                </a:solidFill>
              </a:rPr>
              <a:t>The proposed salaries took into consideration the skills, expertise, knowledge and experience of each advisor. Furthermore, the proposed packages were also compared to the earnings of executives in the general market</a:t>
            </a:r>
          </a:p>
          <a:p>
            <a:pPr marL="342900" lvl="0" indent="-342900" algn="l">
              <a:buFont typeface="Wingdings" panose="05000000000000000000" pitchFamily="2" charset="2"/>
              <a:buChar char="q"/>
            </a:pPr>
            <a:endParaRPr lang="en-GB" dirty="0">
              <a:solidFill>
                <a:schemeClr val="bg1"/>
              </a:solidFill>
            </a:endParaRPr>
          </a:p>
          <a:p>
            <a:pPr marL="342900" lvl="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endParaRPr lang="en-US" dirty="0">
              <a:solidFill>
                <a:schemeClr val="bg1"/>
              </a:solidFill>
            </a:endParaRPr>
          </a:p>
        </p:txBody>
      </p:sp>
    </p:spTree>
    <p:extLst>
      <p:ext uri="{BB962C8B-B14F-4D97-AF65-F5344CB8AC3E}">
        <p14:creationId xmlns:p14="http://schemas.microsoft.com/office/powerpoint/2010/main" val="72958665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AD54F-FC7E-4C19-8A12-C6690B837BDD}"/>
              </a:ext>
            </a:extLst>
          </p:cNvPr>
          <p:cNvSpPr>
            <a:spLocks noGrp="1"/>
          </p:cNvSpPr>
          <p:nvPr>
            <p:ph type="sldNum" sz="quarter" idx="10"/>
          </p:nvPr>
        </p:nvSpPr>
        <p:spPr/>
        <p:txBody>
          <a:bodyPr/>
          <a:lstStyle/>
          <a:p>
            <a:fld id="{86CB4B4D-7CA3-9044-876B-883B54F8677D}" type="slidenum">
              <a:rPr lang="en-GB" smtClean="0"/>
              <a:pPr/>
              <a:t>23</a:t>
            </a:fld>
            <a:endParaRPr lang="en-GB" dirty="0"/>
          </a:p>
        </p:txBody>
      </p:sp>
      <p:sp>
        <p:nvSpPr>
          <p:cNvPr id="3" name="Title 4">
            <a:extLst>
              <a:ext uri="{FF2B5EF4-FFF2-40B4-BE49-F238E27FC236}">
                <a16:creationId xmlns:a16="http://schemas.microsoft.com/office/drawing/2014/main" id="{9DE073F0-21B5-473E-B80E-B27DF7A2039D}"/>
              </a:ext>
            </a:extLst>
          </p:cNvPr>
          <p:cNvSpPr txBox="1">
            <a:spLocks/>
          </p:cNvSpPr>
          <p:nvPr/>
        </p:nvSpPr>
        <p:spPr>
          <a:xfrm>
            <a:off x="8684521" y="1143695"/>
            <a:ext cx="14478944" cy="1875836"/>
          </a:xfrm>
          <a:prstGeom prst="rect">
            <a:avLst/>
          </a:prstGeom>
        </p:spPr>
        <p:txBody>
          <a:bodyPr>
            <a:normAutofit fontScale="97500"/>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lvl="0" algn="just" defTabSz="1828800" hangingPunct="1">
              <a:lnSpc>
                <a:spcPct val="100000"/>
              </a:lnSpc>
            </a:pPr>
            <a:r>
              <a:rPr lang="en-US" sz="2900" dirty="0">
                <a:solidFill>
                  <a:schemeClr val="accent3"/>
                </a:solidFill>
                <a:latin typeface="PT Sans"/>
                <a:sym typeface="PT Sans"/>
              </a:rPr>
              <a:t>NEHAWU Allegation 4: </a:t>
            </a:r>
          </a:p>
          <a:p>
            <a:pPr lvl="0" algn="just" defTabSz="1828800" hangingPunct="1">
              <a:lnSpc>
                <a:spcPct val="100000"/>
              </a:lnSpc>
            </a:pPr>
            <a:r>
              <a:rPr lang="en-GB" sz="2200" b="0" dirty="0">
                <a:solidFill>
                  <a:schemeClr val="accent3"/>
                </a:solidFill>
                <a:latin typeface="PT Sans"/>
                <a:sym typeface="PT Sans"/>
              </a:rPr>
              <a:t>The appointment of Advisors and salaries appear to be unjustifiable, and not aligned to the </a:t>
            </a:r>
            <a:r>
              <a:rPr lang="en-GB" sz="2200" b="0" dirty="0" err="1">
                <a:solidFill>
                  <a:schemeClr val="accent3"/>
                </a:solidFill>
                <a:latin typeface="PT Sans"/>
                <a:sym typeface="PT Sans"/>
              </a:rPr>
              <a:t>ToR</a:t>
            </a:r>
            <a:r>
              <a:rPr lang="en-GB" sz="2200" b="0" dirty="0">
                <a:solidFill>
                  <a:schemeClr val="accent3"/>
                </a:solidFill>
                <a:latin typeface="PT Sans"/>
                <a:sym typeface="PT Sans"/>
              </a:rPr>
              <a:t> of the Administration and DPSA policies. </a:t>
            </a:r>
          </a:p>
          <a:p>
            <a:pPr hangingPunct="1"/>
            <a:endParaRPr lang="en-US" dirty="0">
              <a:solidFill>
                <a:srgbClr val="FF0000"/>
              </a:solidFill>
            </a:endParaRPr>
          </a:p>
        </p:txBody>
      </p:sp>
      <p:sp>
        <p:nvSpPr>
          <p:cNvPr id="4" name="Rectangle 3">
            <a:extLst>
              <a:ext uri="{FF2B5EF4-FFF2-40B4-BE49-F238E27FC236}">
                <a16:creationId xmlns:a16="http://schemas.microsoft.com/office/drawing/2014/main" id="{D2012F22-7312-47A4-BBE6-B04F0AC32CBD}"/>
              </a:ext>
            </a:extLst>
          </p:cNvPr>
          <p:cNvSpPr/>
          <p:nvPr/>
        </p:nvSpPr>
        <p:spPr>
          <a:xfrm>
            <a:off x="8684520" y="3019531"/>
            <a:ext cx="14873312" cy="8309967"/>
          </a:xfrm>
          <a:prstGeom prst="rect">
            <a:avLst/>
          </a:prstGeom>
        </p:spPr>
        <p:txBody>
          <a:bodyPr wrap="square">
            <a:spAutoFit/>
          </a:bodyPr>
          <a:lstStyle/>
          <a:p>
            <a:r>
              <a:rPr lang="en-GB" sz="2800" b="1" dirty="0">
                <a:solidFill>
                  <a:schemeClr val="accent1">
                    <a:lumMod val="75000"/>
                  </a:schemeClr>
                </a:solidFill>
              </a:rPr>
              <a:t>NSFAS Response Continues…</a:t>
            </a:r>
          </a:p>
          <a:p>
            <a:endParaRPr lang="en-GB" dirty="0"/>
          </a:p>
          <a:p>
            <a:pPr marL="342900" indent="-342900">
              <a:buFont typeface="Wingdings" panose="05000000000000000000" pitchFamily="2" charset="2"/>
              <a:buChar char="q"/>
            </a:pPr>
            <a:r>
              <a:rPr lang="en-GB" b="1" dirty="0">
                <a:solidFill>
                  <a:schemeClr val="bg1"/>
                </a:solidFill>
              </a:rPr>
              <a:t>Insofar as it is alleged that the advisors lack the requisite skills, experience and expertise to qualify as advisors, NFSAS requires the factual foundation for this allegation and an explanation of whether it applies to all advisors or certain individuals.  In addition, particulars of when, how and in respect of which advisor’s Dr Carolissen is alleged to have misrepresented the experience and expertise are required to enable us to fully address this allegation.</a:t>
            </a:r>
          </a:p>
          <a:p>
            <a:pPr marL="342900" indent="-342900">
              <a:buFont typeface="Wingdings" panose="05000000000000000000" pitchFamily="2" charset="2"/>
              <a:buChar char="q"/>
            </a:pPr>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As to the allegation relating to the renting of apartments for the Executive Administrator and Advisors, the appointed Advisors were required to be </a:t>
            </a:r>
            <a:r>
              <a:rPr lang="en-GB" b="1" dirty="0">
                <a:solidFill>
                  <a:schemeClr val="bg1"/>
                </a:solidFill>
              </a:rPr>
              <a:t>office bound in Cape Town </a:t>
            </a:r>
            <a:r>
              <a:rPr lang="en-GB" dirty="0">
                <a:solidFill>
                  <a:schemeClr val="bg1"/>
                </a:solidFill>
              </a:rPr>
              <a:t>and this </a:t>
            </a:r>
            <a:r>
              <a:rPr lang="en-GB" b="1" dirty="0">
                <a:solidFill>
                  <a:schemeClr val="bg1"/>
                </a:solidFill>
              </a:rPr>
              <a:t>necessitated providing reasonable accommodation</a:t>
            </a:r>
            <a:r>
              <a:rPr lang="en-GB" dirty="0">
                <a:solidFill>
                  <a:schemeClr val="bg1"/>
                </a:solidFill>
              </a:rPr>
              <a:t> to those who had to commute to Cape Town to execute their respective duties. </a:t>
            </a:r>
          </a:p>
          <a:p>
            <a:pPr marL="342900" indent="-342900">
              <a:buFont typeface="Wingdings" panose="05000000000000000000" pitchFamily="2" charset="2"/>
              <a:buChar char="q"/>
            </a:pPr>
            <a:endParaRPr lang="en-GB" dirty="0">
              <a:solidFill>
                <a:schemeClr val="bg1"/>
              </a:solidFill>
            </a:endParaRPr>
          </a:p>
          <a:p>
            <a:pPr marL="342900" indent="-342900">
              <a:buFont typeface="Wingdings" panose="05000000000000000000" pitchFamily="2" charset="2"/>
              <a:buChar char="q"/>
            </a:pPr>
            <a:r>
              <a:rPr lang="en-GB" dirty="0">
                <a:solidFill>
                  <a:schemeClr val="accent4"/>
                </a:solidFill>
              </a:rPr>
              <a:t>An analysis was undertaken to determine the cost efficiency</a:t>
            </a:r>
            <a:r>
              <a:rPr lang="en-GB" dirty="0">
                <a:solidFill>
                  <a:schemeClr val="bg1"/>
                </a:solidFill>
              </a:rPr>
              <a:t> between hotels and other options regarding the provision of accommodation. In concurrence with DHET it was confirmed that renting apartments was the more cost effective option and the selection of the V&amp; A Waterfront apartments, after lengthy negotiations with various entities by the NSFAS contracted Travel Agency, was the most cost effective arrangement taking into consideration </a:t>
            </a:r>
            <a:r>
              <a:rPr lang="en-GB" b="1" dirty="0">
                <a:solidFill>
                  <a:schemeClr val="bg1"/>
                </a:solidFill>
              </a:rPr>
              <a:t>proximity, safety and price</a:t>
            </a:r>
            <a:r>
              <a:rPr lang="en-GB" dirty="0">
                <a:solidFill>
                  <a:schemeClr val="bg1"/>
                </a:solidFill>
              </a:rPr>
              <a:t>. </a:t>
            </a:r>
            <a:r>
              <a:rPr lang="en-GB" dirty="0">
                <a:solidFill>
                  <a:schemeClr val="accent4"/>
                </a:solidFill>
              </a:rPr>
              <a:t>The effective daily rate is lower than the National Treasury Guidelines for daily accommodation rates. </a:t>
            </a:r>
            <a:r>
              <a:rPr lang="en-GB" dirty="0">
                <a:solidFill>
                  <a:schemeClr val="bg1"/>
                </a:solidFill>
              </a:rPr>
              <a:t>DHET also concurred with this option. </a:t>
            </a:r>
          </a:p>
          <a:p>
            <a:endParaRPr lang="en-GB" dirty="0">
              <a:solidFill>
                <a:schemeClr val="bg1"/>
              </a:solidFill>
            </a:endParaRPr>
          </a:p>
          <a:p>
            <a:pPr marL="342900" indent="-342900">
              <a:buFont typeface="Wingdings" panose="05000000000000000000" pitchFamily="2" charset="2"/>
              <a:buChar char="q"/>
            </a:pPr>
            <a:r>
              <a:rPr lang="en-GB" b="1" dirty="0">
                <a:solidFill>
                  <a:schemeClr val="bg1"/>
                </a:solidFill>
              </a:rPr>
              <a:t>We therefore dispute and deny that this was irregular when in fact it was the most cost-effective option </a:t>
            </a:r>
            <a:r>
              <a:rPr lang="en-GB" dirty="0">
                <a:solidFill>
                  <a:schemeClr val="bg1"/>
                </a:solidFill>
              </a:rPr>
              <a:t>and in line with the NSFAS Travel Policy. Similarly, the hiring of vehicles and the purchase of air tickets doesn’t constitute improper conduct or maladministration, since the procurement of these services was a necessity in respect of work – related travel and complied with National Treasury Guidelines. </a:t>
            </a:r>
          </a:p>
        </p:txBody>
      </p:sp>
      <p:sp>
        <p:nvSpPr>
          <p:cNvPr id="11" name="TextBox 10">
            <a:extLst>
              <a:ext uri="{FF2B5EF4-FFF2-40B4-BE49-F238E27FC236}">
                <a16:creationId xmlns:a16="http://schemas.microsoft.com/office/drawing/2014/main" id="{5F8A9B94-4630-4E78-9AC2-7F363E7FE39D}"/>
              </a:ext>
            </a:extLst>
          </p:cNvPr>
          <p:cNvSpPr txBox="1"/>
          <p:nvPr/>
        </p:nvSpPr>
        <p:spPr>
          <a:xfrm>
            <a:off x="612628" y="1431234"/>
            <a:ext cx="7139893" cy="11410121"/>
          </a:xfrm>
          <a:prstGeom prst="rect">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nchorCtr="0">
            <a:noAutofit/>
          </a:bodyPr>
          <a:lstStyle/>
          <a:p>
            <a:pPr marL="342900" indent="-342900" algn="l">
              <a:buFont typeface="Wingdings" panose="05000000000000000000" pitchFamily="2" charset="2"/>
              <a:buChar char="q"/>
            </a:pPr>
            <a:r>
              <a:rPr lang="en-GB" dirty="0">
                <a:solidFill>
                  <a:schemeClr val="bg1"/>
                </a:solidFill>
              </a:rPr>
              <a:t>Insofar as it is alleged that the advisors lack the requisite skills, experience and expertise to qualify as advisors, NFSAS requires the factual foundation for this allegation and an explanation of whether it applies to all advisors or certain individuals. </a:t>
            </a:r>
          </a:p>
          <a:p>
            <a:pPr marL="34290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r>
              <a:rPr lang="en-GB" dirty="0">
                <a:solidFill>
                  <a:schemeClr val="bg1"/>
                </a:solidFill>
              </a:rPr>
              <a:t>Particulars of when, how and in respect of which advisor’s Dr Carolissen is alleged to have misrepresented the experience and expertise are required to enable us to fully address this allegation.</a:t>
            </a:r>
          </a:p>
          <a:p>
            <a:pPr marL="342900" indent="-342900" algn="l">
              <a:buFont typeface="Wingdings" panose="05000000000000000000" pitchFamily="2" charset="2"/>
              <a:buChar char="q"/>
            </a:pPr>
            <a:endParaRPr lang="en-GB" b="1" dirty="0">
              <a:solidFill>
                <a:schemeClr val="bg1"/>
              </a:solidFill>
            </a:endParaRPr>
          </a:p>
          <a:p>
            <a:pPr marL="342900" indent="-342900" algn="l">
              <a:buFont typeface="Wingdings" panose="05000000000000000000" pitchFamily="2" charset="2"/>
              <a:buChar char="q"/>
            </a:pPr>
            <a:r>
              <a:rPr lang="en-GB" dirty="0">
                <a:solidFill>
                  <a:schemeClr val="bg1"/>
                </a:solidFill>
              </a:rPr>
              <a:t>The selection of the V&amp; A Waterfront apartments was the most cost effective arrangement taking into consideration </a:t>
            </a:r>
            <a:r>
              <a:rPr lang="en-GB" b="1" dirty="0">
                <a:solidFill>
                  <a:schemeClr val="bg1"/>
                </a:solidFill>
              </a:rPr>
              <a:t>proximity, safety and price</a:t>
            </a:r>
            <a:r>
              <a:rPr lang="en-GB" dirty="0">
                <a:solidFill>
                  <a:schemeClr val="bg1"/>
                </a:solidFill>
              </a:rPr>
              <a:t>. </a:t>
            </a:r>
          </a:p>
          <a:p>
            <a:pPr marL="34290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r>
              <a:rPr lang="en-GB" dirty="0">
                <a:solidFill>
                  <a:schemeClr val="accent4"/>
                </a:solidFill>
              </a:rPr>
              <a:t>The effective daily rate is lower than the </a:t>
            </a:r>
            <a:r>
              <a:rPr lang="en-GB" b="1" dirty="0">
                <a:solidFill>
                  <a:schemeClr val="accent4"/>
                </a:solidFill>
              </a:rPr>
              <a:t>National Treasury Guidelines</a:t>
            </a:r>
            <a:r>
              <a:rPr lang="en-GB" dirty="0">
                <a:solidFill>
                  <a:schemeClr val="accent4"/>
                </a:solidFill>
              </a:rPr>
              <a:t> for daily accommodation rates. </a:t>
            </a:r>
          </a:p>
          <a:p>
            <a:pPr marL="342900" indent="-342900" algn="l">
              <a:buFont typeface="Wingdings" panose="05000000000000000000" pitchFamily="2" charset="2"/>
              <a:buChar char="q"/>
            </a:pPr>
            <a:endParaRPr lang="en-GB" dirty="0">
              <a:solidFill>
                <a:schemeClr val="accent4"/>
              </a:solidFill>
            </a:endParaRPr>
          </a:p>
          <a:p>
            <a:pPr marL="342900" indent="-342900" algn="l">
              <a:buFont typeface="Wingdings" panose="05000000000000000000" pitchFamily="2" charset="2"/>
              <a:buChar char="q"/>
            </a:pPr>
            <a:r>
              <a:rPr lang="en-GB" dirty="0">
                <a:solidFill>
                  <a:schemeClr val="bg1"/>
                </a:solidFill>
              </a:rPr>
              <a:t>DHET also concurred with this option.</a:t>
            </a:r>
          </a:p>
          <a:p>
            <a:pPr marL="342900" indent="-342900" algn="l">
              <a:buFont typeface="Wingdings" panose="05000000000000000000" pitchFamily="2" charset="2"/>
              <a:buChar char="q"/>
            </a:pPr>
            <a:endParaRPr lang="en-GB" b="1" dirty="0">
              <a:solidFill>
                <a:schemeClr val="bg1"/>
              </a:solidFill>
            </a:endParaRPr>
          </a:p>
          <a:p>
            <a:pPr marL="342900" indent="-342900" algn="l">
              <a:buFont typeface="Wingdings" panose="05000000000000000000" pitchFamily="2" charset="2"/>
              <a:buChar char="q"/>
            </a:pPr>
            <a:r>
              <a:rPr lang="en-GB" dirty="0">
                <a:solidFill>
                  <a:schemeClr val="bg1"/>
                </a:solidFill>
              </a:rPr>
              <a:t>.Similarly, the hiring of vehicles and the purchase of air tickets doesn’t constitute improper conduct or maladministration, since the procurement of these services was a necessity in respect of work – related travel and complied with National Treasury Guidelines.</a:t>
            </a:r>
            <a:endParaRPr lang="en-GB" b="1" dirty="0">
              <a:solidFill>
                <a:schemeClr val="bg1"/>
              </a:solidFill>
            </a:endParaRPr>
          </a:p>
        </p:txBody>
      </p:sp>
    </p:spTree>
    <p:extLst>
      <p:ext uri="{BB962C8B-B14F-4D97-AF65-F5344CB8AC3E}">
        <p14:creationId xmlns:p14="http://schemas.microsoft.com/office/powerpoint/2010/main" val="1963600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AD54F-FC7E-4C19-8A12-C6690B837BDD}"/>
              </a:ext>
            </a:extLst>
          </p:cNvPr>
          <p:cNvSpPr>
            <a:spLocks noGrp="1"/>
          </p:cNvSpPr>
          <p:nvPr>
            <p:ph type="sldNum" sz="quarter" idx="10"/>
          </p:nvPr>
        </p:nvSpPr>
        <p:spPr/>
        <p:txBody>
          <a:bodyPr/>
          <a:lstStyle/>
          <a:p>
            <a:fld id="{86CB4B4D-7CA3-9044-876B-883B54F8677D}" type="slidenum">
              <a:rPr lang="en-GB" smtClean="0"/>
              <a:pPr/>
              <a:t>24</a:t>
            </a:fld>
            <a:endParaRPr lang="en-GB" dirty="0"/>
          </a:p>
        </p:txBody>
      </p:sp>
      <p:sp>
        <p:nvSpPr>
          <p:cNvPr id="3" name="Title 4">
            <a:extLst>
              <a:ext uri="{FF2B5EF4-FFF2-40B4-BE49-F238E27FC236}">
                <a16:creationId xmlns:a16="http://schemas.microsoft.com/office/drawing/2014/main" id="{9DE073F0-21B5-473E-B80E-B27DF7A2039D}"/>
              </a:ext>
            </a:extLst>
          </p:cNvPr>
          <p:cNvSpPr txBox="1">
            <a:spLocks/>
          </p:cNvSpPr>
          <p:nvPr/>
        </p:nvSpPr>
        <p:spPr>
          <a:xfrm>
            <a:off x="8684521" y="1143695"/>
            <a:ext cx="14478944" cy="1875836"/>
          </a:xfrm>
          <a:prstGeom prst="rect">
            <a:avLst/>
          </a:prstGeom>
        </p:spPr>
        <p:txBody>
          <a:bodyPr>
            <a:normAutofit fontScale="97500"/>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lvl="0" algn="just" defTabSz="1828800" hangingPunct="1">
              <a:lnSpc>
                <a:spcPct val="100000"/>
              </a:lnSpc>
            </a:pPr>
            <a:r>
              <a:rPr lang="en-US" sz="2900" dirty="0">
                <a:solidFill>
                  <a:schemeClr val="accent3"/>
                </a:solidFill>
                <a:latin typeface="PT Sans"/>
                <a:sym typeface="PT Sans"/>
              </a:rPr>
              <a:t>NEHAWU Allegation 5: </a:t>
            </a:r>
          </a:p>
          <a:p>
            <a:pPr lvl="0" algn="just" defTabSz="1828800" hangingPunct="1">
              <a:lnSpc>
                <a:spcPct val="100000"/>
              </a:lnSpc>
            </a:pPr>
            <a:r>
              <a:rPr lang="en-GB" sz="2200" b="0" dirty="0">
                <a:solidFill>
                  <a:schemeClr val="accent3"/>
                </a:solidFill>
                <a:latin typeface="PT Sans"/>
                <a:sym typeface="PT Sans"/>
              </a:rPr>
              <a:t>The appointment and salary progression of Ms. Tasneem Salasa as the Acting Chief Operations Officer was irregular and accordingly constitutes improper conduct and maladministration. </a:t>
            </a:r>
          </a:p>
          <a:p>
            <a:pPr hangingPunct="1"/>
            <a:endParaRPr lang="en-US" dirty="0">
              <a:solidFill>
                <a:srgbClr val="FF0000"/>
              </a:solidFill>
            </a:endParaRPr>
          </a:p>
        </p:txBody>
      </p:sp>
      <p:sp>
        <p:nvSpPr>
          <p:cNvPr id="4" name="Rectangle 3">
            <a:extLst>
              <a:ext uri="{FF2B5EF4-FFF2-40B4-BE49-F238E27FC236}">
                <a16:creationId xmlns:a16="http://schemas.microsoft.com/office/drawing/2014/main" id="{D2012F22-7312-47A4-BBE6-B04F0AC32CBD}"/>
              </a:ext>
            </a:extLst>
          </p:cNvPr>
          <p:cNvSpPr/>
          <p:nvPr/>
        </p:nvSpPr>
        <p:spPr>
          <a:xfrm>
            <a:off x="8684520" y="3019531"/>
            <a:ext cx="14873312" cy="7602081"/>
          </a:xfrm>
          <a:prstGeom prst="rect">
            <a:avLst/>
          </a:prstGeom>
        </p:spPr>
        <p:txBody>
          <a:bodyPr wrap="square">
            <a:spAutoFit/>
          </a:bodyPr>
          <a:lstStyle/>
          <a:p>
            <a:r>
              <a:rPr lang="en-GB" sz="2800" b="1" dirty="0">
                <a:solidFill>
                  <a:schemeClr val="accent1">
                    <a:lumMod val="75000"/>
                  </a:schemeClr>
                </a:solidFill>
              </a:rPr>
              <a:t>NSFAS Response:</a:t>
            </a:r>
          </a:p>
          <a:p>
            <a:endParaRPr lang="en-GB" dirty="0"/>
          </a:p>
          <a:p>
            <a:pPr marL="342900" indent="-342900">
              <a:buFont typeface="Wingdings" panose="05000000000000000000" pitchFamily="2" charset="2"/>
              <a:buChar char="q"/>
            </a:pPr>
            <a:r>
              <a:rPr lang="en-GB" b="1" dirty="0">
                <a:solidFill>
                  <a:schemeClr val="bg1"/>
                </a:solidFill>
              </a:rPr>
              <a:t>NSFAS vehemently deny this allegation.</a:t>
            </a:r>
          </a:p>
          <a:p>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 We confirm that Ms. Salasa was appointed by the </a:t>
            </a:r>
            <a:r>
              <a:rPr lang="en-GB" b="1" dirty="0">
                <a:solidFill>
                  <a:schemeClr val="bg1"/>
                </a:solidFill>
              </a:rPr>
              <a:t>previous NSFAS Board, prior to the Administration process</a:t>
            </a:r>
            <a:r>
              <a:rPr lang="en-GB" dirty="0">
                <a:solidFill>
                  <a:schemeClr val="bg1"/>
                </a:solidFill>
              </a:rPr>
              <a:t>. This appointment was exercised in accordance with </a:t>
            </a:r>
            <a:r>
              <a:rPr lang="en-GB" i="1" dirty="0">
                <a:solidFill>
                  <a:schemeClr val="accent4"/>
                </a:solidFill>
              </a:rPr>
              <a:t>Section 9(2) of the NSFAS Act, which empowers the NSFAS Board to identify and second knowledgeable persons in the higher education sector to assist NSFAS, as and when the need may arise. </a:t>
            </a:r>
          </a:p>
          <a:p>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An arrangement was reached with UCT to temporarily secure the services, skill and expertise of Ms. Salasa following the long recruitment process to fill the vacancy which arose with the departure of the previous Chief Operations Officer, Mr. Victor </a:t>
            </a:r>
            <a:r>
              <a:rPr lang="en-GB" dirty="0" err="1">
                <a:solidFill>
                  <a:schemeClr val="bg1"/>
                </a:solidFill>
              </a:rPr>
              <a:t>Rambau</a:t>
            </a:r>
            <a:r>
              <a:rPr lang="en-GB" dirty="0">
                <a:solidFill>
                  <a:schemeClr val="bg1"/>
                </a:solidFill>
              </a:rPr>
              <a:t>, after his secondment from Standard Bank had come to an end. This measure was implemented to stabilize the operations of NSFAS until the NSFAS Recruitment and Selection process had been concluded.</a:t>
            </a:r>
          </a:p>
          <a:p>
            <a:pPr marL="342900" indent="-342900">
              <a:buFont typeface="Wingdings" panose="05000000000000000000" pitchFamily="2" charset="2"/>
              <a:buChar char="q"/>
            </a:pPr>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The terms of the original secondment agreement were to pay an honorarium to the University of Cape Town who in turn would determine the value of the honorarium to be paid to Ms. Salasa. The subsequent addendums to the contract retained the secondment arrangement between NSFAS and The University of Cape Town and the amount payable was revised to be aligned to the earnings of other Advisors. </a:t>
            </a:r>
          </a:p>
          <a:p>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The secondment arrangement ended on 31 December 2019. </a:t>
            </a:r>
          </a:p>
        </p:txBody>
      </p:sp>
      <p:sp>
        <p:nvSpPr>
          <p:cNvPr id="7" name="TextBox 6">
            <a:extLst>
              <a:ext uri="{FF2B5EF4-FFF2-40B4-BE49-F238E27FC236}">
                <a16:creationId xmlns:a16="http://schemas.microsoft.com/office/drawing/2014/main" id="{B5994E59-4B2D-4551-88C0-51F8643AE6EF}"/>
              </a:ext>
            </a:extLst>
          </p:cNvPr>
          <p:cNvSpPr txBox="1"/>
          <p:nvPr/>
        </p:nvSpPr>
        <p:spPr>
          <a:xfrm>
            <a:off x="612628" y="1351722"/>
            <a:ext cx="7139893" cy="11410121"/>
          </a:xfrm>
          <a:prstGeom prst="rect">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nchorCtr="0">
            <a:noAutofit/>
          </a:bodyPr>
          <a:lstStyle/>
          <a:p>
            <a:pPr marL="342900" indent="-342900" algn="l">
              <a:buFont typeface="Wingdings" panose="05000000000000000000" pitchFamily="2" charset="2"/>
              <a:buChar char="q"/>
            </a:pPr>
            <a:r>
              <a:rPr lang="en-GB" dirty="0">
                <a:solidFill>
                  <a:schemeClr val="bg1"/>
                </a:solidFill>
              </a:rPr>
              <a:t>Ms. Salasa was appointed by the </a:t>
            </a:r>
            <a:r>
              <a:rPr lang="en-GB" b="1" dirty="0">
                <a:solidFill>
                  <a:schemeClr val="bg1"/>
                </a:solidFill>
              </a:rPr>
              <a:t>previous NSFAS Board, prior to the Administration process</a:t>
            </a:r>
            <a:r>
              <a:rPr lang="en-GB" dirty="0">
                <a:solidFill>
                  <a:schemeClr val="bg1"/>
                </a:solidFill>
              </a:rPr>
              <a:t>.</a:t>
            </a:r>
          </a:p>
          <a:p>
            <a:pPr marL="34290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r>
              <a:rPr lang="en-GB" dirty="0">
                <a:solidFill>
                  <a:schemeClr val="bg1"/>
                </a:solidFill>
              </a:rPr>
              <a:t>The terms of the original secondment agreement were to pay an honorarium to the University of Cape Town who in turn would determine the value of the honorarium to be paid to Ms. Salasa. </a:t>
            </a:r>
          </a:p>
          <a:p>
            <a:pPr marL="34290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r>
              <a:rPr lang="en-GB" dirty="0">
                <a:solidFill>
                  <a:schemeClr val="bg1"/>
                </a:solidFill>
              </a:rPr>
              <a:t>The subsequent addendums to the contract retained the secondment arrangement between NSFAS and The University of Cape Town and the amount payable was revised to be aligned to the earnings of other Advisors. </a:t>
            </a:r>
          </a:p>
          <a:p>
            <a:pPr algn="l"/>
            <a:endParaRPr lang="en-GB" dirty="0">
              <a:solidFill>
                <a:schemeClr val="bg1"/>
              </a:solidFill>
            </a:endParaRPr>
          </a:p>
          <a:p>
            <a:pPr marL="342900" indent="-342900" algn="l">
              <a:buFont typeface="Wingdings" panose="05000000000000000000" pitchFamily="2" charset="2"/>
              <a:buChar char="q"/>
            </a:pPr>
            <a:r>
              <a:rPr lang="en-GB" dirty="0">
                <a:solidFill>
                  <a:schemeClr val="bg1"/>
                </a:solidFill>
              </a:rPr>
              <a:t>The secondment arrangement ended on 31 December 2019. </a:t>
            </a:r>
          </a:p>
          <a:p>
            <a:pPr marL="34290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endParaRPr lang="en-GB" b="1" dirty="0">
              <a:solidFill>
                <a:schemeClr val="bg1"/>
              </a:solidFill>
            </a:endParaRPr>
          </a:p>
          <a:p>
            <a:pPr marL="342900" indent="-342900" algn="l">
              <a:buFont typeface="Wingdings" panose="05000000000000000000" pitchFamily="2" charset="2"/>
              <a:buChar char="q"/>
            </a:pPr>
            <a:endParaRPr lang="en-GB" b="1" dirty="0">
              <a:solidFill>
                <a:schemeClr val="bg1"/>
              </a:solidFill>
            </a:endParaRPr>
          </a:p>
        </p:txBody>
      </p:sp>
    </p:spTree>
    <p:extLst>
      <p:ext uri="{BB962C8B-B14F-4D97-AF65-F5344CB8AC3E}">
        <p14:creationId xmlns:p14="http://schemas.microsoft.com/office/powerpoint/2010/main" val="345385430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AD54F-FC7E-4C19-8A12-C6690B837BDD}"/>
              </a:ext>
            </a:extLst>
          </p:cNvPr>
          <p:cNvSpPr>
            <a:spLocks noGrp="1"/>
          </p:cNvSpPr>
          <p:nvPr>
            <p:ph type="sldNum" sz="quarter" idx="10"/>
          </p:nvPr>
        </p:nvSpPr>
        <p:spPr/>
        <p:txBody>
          <a:bodyPr/>
          <a:lstStyle/>
          <a:p>
            <a:fld id="{86CB4B4D-7CA3-9044-876B-883B54F8677D}" type="slidenum">
              <a:rPr lang="en-GB" smtClean="0"/>
              <a:pPr/>
              <a:t>25</a:t>
            </a:fld>
            <a:endParaRPr lang="en-GB" dirty="0"/>
          </a:p>
        </p:txBody>
      </p:sp>
      <p:sp>
        <p:nvSpPr>
          <p:cNvPr id="3" name="Title 4">
            <a:extLst>
              <a:ext uri="{FF2B5EF4-FFF2-40B4-BE49-F238E27FC236}">
                <a16:creationId xmlns:a16="http://schemas.microsoft.com/office/drawing/2014/main" id="{9DE073F0-21B5-473E-B80E-B27DF7A2039D}"/>
              </a:ext>
            </a:extLst>
          </p:cNvPr>
          <p:cNvSpPr txBox="1">
            <a:spLocks/>
          </p:cNvSpPr>
          <p:nvPr/>
        </p:nvSpPr>
        <p:spPr>
          <a:xfrm>
            <a:off x="8684521" y="1143695"/>
            <a:ext cx="14478944" cy="1875836"/>
          </a:xfrm>
          <a:prstGeom prst="rect">
            <a:avLst/>
          </a:prstGeom>
        </p:spPr>
        <p:txBody>
          <a:bodyPr>
            <a:normAutofit fontScale="97500"/>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lvl="0" algn="just" defTabSz="1828800" hangingPunct="1">
              <a:lnSpc>
                <a:spcPct val="100000"/>
              </a:lnSpc>
            </a:pPr>
            <a:r>
              <a:rPr lang="en-US" sz="2900" dirty="0">
                <a:solidFill>
                  <a:schemeClr val="accent3"/>
                </a:solidFill>
                <a:latin typeface="PT Sans"/>
                <a:sym typeface="PT Sans"/>
              </a:rPr>
              <a:t>NEHAWU Allegation 6: </a:t>
            </a:r>
          </a:p>
          <a:p>
            <a:pPr lvl="0" algn="just" defTabSz="1828800" hangingPunct="1">
              <a:lnSpc>
                <a:spcPct val="100000"/>
              </a:lnSpc>
            </a:pPr>
            <a:r>
              <a:rPr lang="en-GB" sz="2200" b="0" dirty="0">
                <a:solidFill>
                  <a:schemeClr val="accent3"/>
                </a:solidFill>
                <a:latin typeface="PT Sans"/>
                <a:sym typeface="PT Sans"/>
              </a:rPr>
              <a:t>Dr Carolissen and his team deliberately frustrated senior employees by changing their job descriptions and roles without following labour laws, removing them from their key responsibilities, and redeploying them to provinces without a clear strategy, resulting in resignations and confusion in roles and responsibilities. </a:t>
            </a:r>
            <a:endParaRPr lang="en-US" dirty="0">
              <a:solidFill>
                <a:srgbClr val="FF0000"/>
              </a:solidFill>
            </a:endParaRPr>
          </a:p>
        </p:txBody>
      </p:sp>
      <p:pic>
        <p:nvPicPr>
          <p:cNvPr id="5" name="Picture 4">
            <a:extLst>
              <a:ext uri="{FF2B5EF4-FFF2-40B4-BE49-F238E27FC236}">
                <a16:creationId xmlns:a16="http://schemas.microsoft.com/office/drawing/2014/main" id="{67AEF8E4-BD69-499B-A0CD-9F8F7020EE98}"/>
              </a:ext>
            </a:extLst>
          </p:cNvPr>
          <p:cNvPicPr>
            <a:picLocks noChangeAspect="1"/>
          </p:cNvPicPr>
          <p:nvPr/>
        </p:nvPicPr>
        <p:blipFill>
          <a:blip r:embed="rId2"/>
          <a:stretch>
            <a:fillRect/>
          </a:stretch>
        </p:blipFill>
        <p:spPr>
          <a:xfrm>
            <a:off x="3571875" y="3019531"/>
            <a:ext cx="2962486" cy="2962486"/>
          </a:xfrm>
          <a:prstGeom prst="rect">
            <a:avLst/>
          </a:prstGeom>
        </p:spPr>
      </p:pic>
      <p:sp>
        <p:nvSpPr>
          <p:cNvPr id="4" name="Rectangle 3">
            <a:extLst>
              <a:ext uri="{FF2B5EF4-FFF2-40B4-BE49-F238E27FC236}">
                <a16:creationId xmlns:a16="http://schemas.microsoft.com/office/drawing/2014/main" id="{D2012F22-7312-47A4-BBE6-B04F0AC32CBD}"/>
              </a:ext>
            </a:extLst>
          </p:cNvPr>
          <p:cNvSpPr/>
          <p:nvPr/>
        </p:nvSpPr>
        <p:spPr>
          <a:xfrm>
            <a:off x="8684520" y="3019531"/>
            <a:ext cx="14873312" cy="6186309"/>
          </a:xfrm>
          <a:prstGeom prst="rect">
            <a:avLst/>
          </a:prstGeom>
        </p:spPr>
        <p:txBody>
          <a:bodyPr wrap="square">
            <a:spAutoFit/>
          </a:bodyPr>
          <a:lstStyle/>
          <a:p>
            <a:r>
              <a:rPr lang="en-GB" sz="2800" b="1" dirty="0">
                <a:solidFill>
                  <a:schemeClr val="accent1">
                    <a:lumMod val="75000"/>
                  </a:schemeClr>
                </a:solidFill>
              </a:rPr>
              <a:t>NSFAS Response:</a:t>
            </a:r>
          </a:p>
          <a:p>
            <a:endParaRPr lang="en-GB" dirty="0"/>
          </a:p>
          <a:p>
            <a:pPr marL="342900" indent="-342900">
              <a:buFont typeface="Wingdings" panose="05000000000000000000" pitchFamily="2" charset="2"/>
              <a:buChar char="q"/>
            </a:pPr>
            <a:r>
              <a:rPr lang="en-GB" b="1" dirty="0">
                <a:solidFill>
                  <a:schemeClr val="bg1"/>
                </a:solidFill>
              </a:rPr>
              <a:t>NSFAS denies that there was any deliberate attempt on the part of the Administrator and his Advisors, to frustrate employees and unilaterally change their job descriptions, particularly those of its Senior Managers. We require additional details of such allegations as NSFAS has not received any formal or informal complaints or grievances in this regard.</a:t>
            </a:r>
            <a:r>
              <a:rPr lang="en-GB" dirty="0">
                <a:solidFill>
                  <a:schemeClr val="bg1"/>
                </a:solidFill>
              </a:rPr>
              <a:t>  </a:t>
            </a:r>
          </a:p>
          <a:p>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Information required for NSFAS to fully understand the complaint includes:</a:t>
            </a:r>
          </a:p>
          <a:p>
            <a:pPr marL="342900" indent="-342900">
              <a:buFont typeface="Wingdings" panose="05000000000000000000" pitchFamily="2" charset="2"/>
              <a:buChar char="q"/>
            </a:pPr>
            <a:endParaRPr lang="en-GB" dirty="0">
              <a:solidFill>
                <a:schemeClr val="bg1"/>
              </a:solidFill>
            </a:endParaRPr>
          </a:p>
          <a:p>
            <a:pPr marL="342900" indent="-342900">
              <a:buFont typeface="Wingdings" panose="05000000000000000000" pitchFamily="2" charset="2"/>
              <a:buChar char="v"/>
            </a:pPr>
            <a:r>
              <a:rPr lang="en-GB" i="1" dirty="0">
                <a:solidFill>
                  <a:schemeClr val="accent4"/>
                </a:solidFill>
              </a:rPr>
              <a:t>Which senior officials are alleged to have been purged?</a:t>
            </a:r>
          </a:p>
          <a:p>
            <a:pPr marL="342900" indent="-342900">
              <a:buFont typeface="Wingdings" panose="05000000000000000000" pitchFamily="2" charset="2"/>
              <a:buChar char="v"/>
            </a:pPr>
            <a:r>
              <a:rPr lang="en-GB" i="1" dirty="0">
                <a:solidFill>
                  <a:schemeClr val="accent4"/>
                </a:solidFill>
              </a:rPr>
              <a:t>What financials losses are alleged to have been incurred in respect of these senior officials?</a:t>
            </a:r>
          </a:p>
          <a:p>
            <a:pPr marL="342900" indent="-342900">
              <a:buFont typeface="Wingdings" panose="05000000000000000000" pitchFamily="2" charset="2"/>
              <a:buChar char="v"/>
            </a:pPr>
            <a:r>
              <a:rPr lang="en-GB" i="1" dirty="0">
                <a:solidFill>
                  <a:schemeClr val="accent4"/>
                </a:solidFill>
              </a:rPr>
              <a:t>Which employees are alleged to have been improperly suspended?</a:t>
            </a:r>
          </a:p>
          <a:p>
            <a:pPr marL="342900" indent="-342900">
              <a:buFont typeface="Wingdings" panose="05000000000000000000" pitchFamily="2" charset="2"/>
              <a:buChar char="v"/>
            </a:pPr>
            <a:r>
              <a:rPr lang="en-GB" i="1" dirty="0">
                <a:solidFill>
                  <a:schemeClr val="accent4"/>
                </a:solidFill>
              </a:rPr>
              <a:t>What is the basis for alleging the suspensions were improper?</a:t>
            </a:r>
          </a:p>
          <a:p>
            <a:pPr marL="342900" indent="-342900">
              <a:buFont typeface="Wingdings" panose="05000000000000000000" pitchFamily="2" charset="2"/>
              <a:buChar char="v"/>
            </a:pPr>
            <a:r>
              <a:rPr lang="en-GB" i="1" dirty="0">
                <a:solidFill>
                  <a:schemeClr val="accent4"/>
                </a:solidFill>
              </a:rPr>
              <a:t>Which key employees are alleged to have faced fabricated charges?</a:t>
            </a:r>
          </a:p>
          <a:p>
            <a:pPr marL="342900" indent="-342900">
              <a:buFont typeface="Wingdings" panose="05000000000000000000" pitchFamily="2" charset="2"/>
              <a:buChar char="v"/>
            </a:pPr>
            <a:r>
              <a:rPr lang="en-GB" i="1" dirty="0">
                <a:solidFill>
                  <a:schemeClr val="accent4"/>
                </a:solidFill>
              </a:rPr>
              <a:t>Which advisors are alleged to be colluding with the Administrator?</a:t>
            </a:r>
          </a:p>
          <a:p>
            <a:pPr marL="342900" indent="-342900">
              <a:buFont typeface="Wingdings" panose="05000000000000000000" pitchFamily="2" charset="2"/>
              <a:buChar char="v"/>
            </a:pPr>
            <a:r>
              <a:rPr lang="en-GB" i="1" dirty="0">
                <a:solidFill>
                  <a:schemeClr val="accent4"/>
                </a:solidFill>
              </a:rPr>
              <a:t>What is the factual basis for alleging there is a purging of black excellence?</a:t>
            </a:r>
          </a:p>
          <a:p>
            <a:pPr marL="342900" indent="-342900">
              <a:buFont typeface="Wingdings" panose="05000000000000000000" pitchFamily="2" charset="2"/>
              <a:buChar char="v"/>
            </a:pPr>
            <a:r>
              <a:rPr lang="en-GB" i="1" dirty="0">
                <a:solidFill>
                  <a:schemeClr val="accent4"/>
                </a:solidFill>
              </a:rPr>
              <a:t>To what extent is it alleged staff is racially profiled?</a:t>
            </a:r>
          </a:p>
        </p:txBody>
      </p:sp>
    </p:spTree>
    <p:extLst>
      <p:ext uri="{BB962C8B-B14F-4D97-AF65-F5344CB8AC3E}">
        <p14:creationId xmlns:p14="http://schemas.microsoft.com/office/powerpoint/2010/main" val="376686728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AD54F-FC7E-4C19-8A12-C6690B837BDD}"/>
              </a:ext>
            </a:extLst>
          </p:cNvPr>
          <p:cNvSpPr>
            <a:spLocks noGrp="1"/>
          </p:cNvSpPr>
          <p:nvPr>
            <p:ph type="sldNum" sz="quarter" idx="10"/>
          </p:nvPr>
        </p:nvSpPr>
        <p:spPr/>
        <p:txBody>
          <a:bodyPr/>
          <a:lstStyle/>
          <a:p>
            <a:fld id="{86CB4B4D-7CA3-9044-876B-883B54F8677D}" type="slidenum">
              <a:rPr lang="en-GB" smtClean="0"/>
              <a:pPr/>
              <a:t>26</a:t>
            </a:fld>
            <a:endParaRPr lang="en-GB" dirty="0"/>
          </a:p>
        </p:txBody>
      </p:sp>
      <p:sp>
        <p:nvSpPr>
          <p:cNvPr id="3" name="Title 4">
            <a:extLst>
              <a:ext uri="{FF2B5EF4-FFF2-40B4-BE49-F238E27FC236}">
                <a16:creationId xmlns:a16="http://schemas.microsoft.com/office/drawing/2014/main" id="{9DE073F0-21B5-473E-B80E-B27DF7A2039D}"/>
              </a:ext>
            </a:extLst>
          </p:cNvPr>
          <p:cNvSpPr txBox="1">
            <a:spLocks/>
          </p:cNvSpPr>
          <p:nvPr/>
        </p:nvSpPr>
        <p:spPr>
          <a:xfrm>
            <a:off x="8881704" y="1010865"/>
            <a:ext cx="14478944" cy="1875836"/>
          </a:xfrm>
          <a:prstGeom prst="rect">
            <a:avLst/>
          </a:prstGeom>
        </p:spPr>
        <p:txBody>
          <a:bodyPr>
            <a:normAutofit fontScale="97500"/>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lvl="0" algn="just" defTabSz="1828800" hangingPunct="1">
              <a:lnSpc>
                <a:spcPct val="100000"/>
              </a:lnSpc>
            </a:pPr>
            <a:r>
              <a:rPr lang="en-US" sz="3200" dirty="0">
                <a:solidFill>
                  <a:schemeClr val="accent3"/>
                </a:solidFill>
                <a:latin typeface="PT Sans"/>
                <a:sym typeface="PT Sans"/>
              </a:rPr>
              <a:t>NEHAWU Allegation 7: </a:t>
            </a:r>
          </a:p>
          <a:p>
            <a:pPr lvl="0" algn="just" defTabSz="1828800" hangingPunct="1">
              <a:lnSpc>
                <a:spcPct val="100000"/>
              </a:lnSpc>
            </a:pPr>
            <a:r>
              <a:rPr lang="en-GB" sz="2400" b="0" dirty="0">
                <a:solidFill>
                  <a:schemeClr val="accent3"/>
                </a:solidFill>
                <a:latin typeface="PT Sans"/>
                <a:sym typeface="PT Sans"/>
              </a:rPr>
              <a:t>Dr Carolissen irregularly increased the salaries of various staff members that he favoured, including a shop steward, resulting in a salary bill and if this amounted to financial mismanagement and accordingly improper conduct and maladministration.</a:t>
            </a:r>
          </a:p>
        </p:txBody>
      </p:sp>
      <p:sp>
        <p:nvSpPr>
          <p:cNvPr id="4" name="Rectangle 3">
            <a:extLst>
              <a:ext uri="{FF2B5EF4-FFF2-40B4-BE49-F238E27FC236}">
                <a16:creationId xmlns:a16="http://schemas.microsoft.com/office/drawing/2014/main" id="{D2012F22-7312-47A4-BBE6-B04F0AC32CBD}"/>
              </a:ext>
            </a:extLst>
          </p:cNvPr>
          <p:cNvSpPr/>
          <p:nvPr/>
        </p:nvSpPr>
        <p:spPr>
          <a:xfrm>
            <a:off x="8684520" y="3337583"/>
            <a:ext cx="14873312" cy="7956024"/>
          </a:xfrm>
          <a:prstGeom prst="rect">
            <a:avLst/>
          </a:prstGeom>
        </p:spPr>
        <p:txBody>
          <a:bodyPr wrap="square">
            <a:spAutoFit/>
          </a:bodyPr>
          <a:lstStyle/>
          <a:p>
            <a:r>
              <a:rPr lang="en-GB" sz="2800" b="1" dirty="0">
                <a:solidFill>
                  <a:schemeClr val="accent1">
                    <a:lumMod val="75000"/>
                  </a:schemeClr>
                </a:solidFill>
              </a:rPr>
              <a:t>NSFAS Response:</a:t>
            </a:r>
          </a:p>
          <a:p>
            <a:endParaRPr lang="en-GB" dirty="0"/>
          </a:p>
          <a:p>
            <a:pPr marL="342900" indent="-342900">
              <a:buFont typeface="Wingdings" panose="05000000000000000000" pitchFamily="2" charset="2"/>
              <a:buChar char="q"/>
            </a:pPr>
            <a:r>
              <a:rPr lang="en-GB" b="1" dirty="0">
                <a:solidFill>
                  <a:schemeClr val="bg1"/>
                </a:solidFill>
              </a:rPr>
              <a:t>NSFAS denies these allegations in the strongest sense. In the absence of any details on which staff members are alleged to have been favoured and the basis for alleging that there has been an irregular increase in their salaries, NSFAS is unable to fully address the substantive elements of the complaint. </a:t>
            </a:r>
          </a:p>
          <a:p>
            <a:endParaRPr lang="en-GB" b="1" dirty="0">
              <a:solidFill>
                <a:schemeClr val="bg1"/>
              </a:solidFill>
            </a:endParaRPr>
          </a:p>
          <a:p>
            <a:pPr marL="342900" indent="-342900">
              <a:buFont typeface="Wingdings" panose="05000000000000000000" pitchFamily="2" charset="2"/>
              <a:buChar char="q"/>
            </a:pPr>
            <a:r>
              <a:rPr lang="en-GB" dirty="0">
                <a:solidFill>
                  <a:schemeClr val="bg1"/>
                </a:solidFill>
              </a:rPr>
              <a:t>The payment of the outstanding leave was made in line with the organisational policy and practice related to termination of services. The Advisors were appointed on fixed term contracts with no expectation of extension or renewal. </a:t>
            </a:r>
          </a:p>
          <a:p>
            <a:pPr marL="342900" indent="-342900">
              <a:buFont typeface="Wingdings" panose="05000000000000000000" pitchFamily="2" charset="2"/>
              <a:buChar char="q"/>
            </a:pPr>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It must be noted that the term of the Advisors was linked to the contract of the Administrator. Even though some advisors were provided with contracts that were not aligned to the exit date of the Administrator, official termination notices were issued to Advisors that their contracts would be ending on the 20 August 2019. </a:t>
            </a:r>
          </a:p>
          <a:p>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In line with this, HR computed all outstanding monies due to the advisors (including leave pay) and effected payment on the last day of that month as required by policy. This was an affirmation that the contracts had ended. </a:t>
            </a:r>
          </a:p>
          <a:p>
            <a:pPr marL="342900" indent="-342900">
              <a:buFont typeface="Wingdings" panose="05000000000000000000" pitchFamily="2" charset="2"/>
              <a:buChar char="q"/>
            </a:pPr>
            <a:endParaRPr lang="en-GB" dirty="0">
              <a:solidFill>
                <a:schemeClr val="bg1"/>
              </a:solidFill>
            </a:endParaRPr>
          </a:p>
          <a:p>
            <a:pPr marL="342900" indent="-342900">
              <a:buFont typeface="Wingdings" panose="05000000000000000000" pitchFamily="2" charset="2"/>
              <a:buChar char="q"/>
            </a:pPr>
            <a:r>
              <a:rPr lang="en-GB" dirty="0">
                <a:solidFill>
                  <a:schemeClr val="bg1"/>
                </a:solidFill>
              </a:rPr>
              <a:t>On receiving confirmation that the second term of administration was approved, fresh new contracts were issued to specified advisors. The contracts for some advisors were not renewed. This further confirms that the two contracts are mutually exclusive and that the payment made to advisors at the end of their first contract was within policy. </a:t>
            </a:r>
          </a:p>
        </p:txBody>
      </p:sp>
    </p:spTree>
    <p:extLst>
      <p:ext uri="{BB962C8B-B14F-4D97-AF65-F5344CB8AC3E}">
        <p14:creationId xmlns:p14="http://schemas.microsoft.com/office/powerpoint/2010/main" val="303574948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AD54F-FC7E-4C19-8A12-C6690B837BDD}"/>
              </a:ext>
            </a:extLst>
          </p:cNvPr>
          <p:cNvSpPr>
            <a:spLocks noGrp="1"/>
          </p:cNvSpPr>
          <p:nvPr>
            <p:ph type="sldNum" sz="quarter" idx="10"/>
          </p:nvPr>
        </p:nvSpPr>
        <p:spPr/>
        <p:txBody>
          <a:bodyPr/>
          <a:lstStyle/>
          <a:p>
            <a:fld id="{86CB4B4D-7CA3-9044-876B-883B54F8677D}" type="slidenum">
              <a:rPr lang="en-GB" smtClean="0"/>
              <a:pPr/>
              <a:t>27</a:t>
            </a:fld>
            <a:endParaRPr lang="en-GB" dirty="0"/>
          </a:p>
        </p:txBody>
      </p:sp>
      <p:sp>
        <p:nvSpPr>
          <p:cNvPr id="3" name="Title 4">
            <a:extLst>
              <a:ext uri="{FF2B5EF4-FFF2-40B4-BE49-F238E27FC236}">
                <a16:creationId xmlns:a16="http://schemas.microsoft.com/office/drawing/2014/main" id="{9DE073F0-21B5-473E-B80E-B27DF7A2039D}"/>
              </a:ext>
            </a:extLst>
          </p:cNvPr>
          <p:cNvSpPr txBox="1">
            <a:spLocks/>
          </p:cNvSpPr>
          <p:nvPr/>
        </p:nvSpPr>
        <p:spPr>
          <a:xfrm>
            <a:off x="8684521" y="944912"/>
            <a:ext cx="14478944" cy="858734"/>
          </a:xfrm>
          <a:prstGeom prst="rect">
            <a:avLst/>
          </a:prstGeom>
        </p:spPr>
        <p:txBody>
          <a:bodyPr>
            <a:noAutofit/>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lvl="0" algn="just" defTabSz="1828800" hangingPunct="1">
              <a:lnSpc>
                <a:spcPct val="100000"/>
              </a:lnSpc>
            </a:pPr>
            <a:r>
              <a:rPr lang="en-US" sz="2400" dirty="0">
                <a:solidFill>
                  <a:schemeClr val="accent3"/>
                </a:solidFill>
                <a:latin typeface="PT Sans"/>
                <a:sym typeface="PT Sans"/>
              </a:rPr>
              <a:t>NEHAWU Allegation 8: </a:t>
            </a:r>
          </a:p>
          <a:p>
            <a:pPr lvl="0" algn="just" defTabSz="1828800" hangingPunct="1">
              <a:lnSpc>
                <a:spcPct val="100000"/>
              </a:lnSpc>
            </a:pPr>
            <a:r>
              <a:rPr lang="en-GB" sz="2400" dirty="0">
                <a:solidFill>
                  <a:schemeClr val="accent3"/>
                </a:solidFill>
                <a:latin typeface="PT Sans"/>
                <a:sym typeface="PT Sans"/>
              </a:rPr>
              <a:t>Systemic corporate governance collapse and failures at the NSFAS</a:t>
            </a:r>
            <a:r>
              <a:rPr lang="en-GB" sz="2400" b="0" dirty="0">
                <a:solidFill>
                  <a:schemeClr val="accent3"/>
                </a:solidFill>
                <a:latin typeface="PT Sans"/>
                <a:sym typeface="PT Sans"/>
              </a:rPr>
              <a:t>:</a:t>
            </a:r>
          </a:p>
          <a:p>
            <a:pPr lvl="0" algn="just" defTabSz="1828800" hangingPunct="1">
              <a:lnSpc>
                <a:spcPct val="100000"/>
              </a:lnSpc>
            </a:pPr>
            <a:endParaRPr lang="en-GB" sz="2400" b="0" dirty="0">
              <a:solidFill>
                <a:schemeClr val="accent3"/>
              </a:solidFill>
              <a:latin typeface="PT Sans"/>
              <a:sym typeface="PT Sans"/>
            </a:endParaRPr>
          </a:p>
        </p:txBody>
      </p:sp>
      <p:sp>
        <p:nvSpPr>
          <p:cNvPr id="4" name="Rectangle 3">
            <a:extLst>
              <a:ext uri="{FF2B5EF4-FFF2-40B4-BE49-F238E27FC236}">
                <a16:creationId xmlns:a16="http://schemas.microsoft.com/office/drawing/2014/main" id="{D2012F22-7312-47A4-BBE6-B04F0AC32CBD}"/>
              </a:ext>
            </a:extLst>
          </p:cNvPr>
          <p:cNvSpPr/>
          <p:nvPr/>
        </p:nvSpPr>
        <p:spPr>
          <a:xfrm>
            <a:off x="8684520" y="2780986"/>
            <a:ext cx="14873312" cy="7956024"/>
          </a:xfrm>
          <a:prstGeom prst="rect">
            <a:avLst/>
          </a:prstGeom>
        </p:spPr>
        <p:txBody>
          <a:bodyPr wrap="square">
            <a:spAutoFit/>
          </a:bodyPr>
          <a:lstStyle/>
          <a:p>
            <a:r>
              <a:rPr lang="en-GB" sz="2800" b="1" dirty="0">
                <a:solidFill>
                  <a:schemeClr val="accent1">
                    <a:lumMod val="75000"/>
                  </a:schemeClr>
                </a:solidFill>
              </a:rPr>
              <a:t>NSFAS Response:</a:t>
            </a:r>
          </a:p>
          <a:p>
            <a:endParaRPr lang="en-GB" dirty="0"/>
          </a:p>
          <a:p>
            <a:pPr marL="457200" indent="-457200">
              <a:buFont typeface="+mj-lt"/>
              <a:buAutoNum type="alphaUcPeriod"/>
            </a:pPr>
            <a:r>
              <a:rPr lang="en-GB" b="1" dirty="0">
                <a:solidFill>
                  <a:schemeClr val="bg1"/>
                </a:solidFill>
              </a:rPr>
              <a:t>This allegation is denied. </a:t>
            </a:r>
            <a:r>
              <a:rPr lang="en-GB" dirty="0">
                <a:solidFill>
                  <a:schemeClr val="bg1"/>
                </a:solidFill>
              </a:rPr>
              <a:t>NSFAS reports into the DHET: University Branch, and Ms. Lewin, Ms. Parker and Ms. Whittle are employed with the DHET and regularly liaise with NSFAS. This, in our view, does not constitute improper conduct and maladministration. In terms of protocol, all communication to the Minister is directed via the DHET, including all funding policy decisions and other matters not delegated by the Minister.  </a:t>
            </a:r>
            <a:r>
              <a:rPr lang="en-GB" dirty="0">
                <a:solidFill>
                  <a:schemeClr val="accent4"/>
                </a:solidFill>
              </a:rPr>
              <a:t>We therefore require specific examples of any interference or unlawful conduct in this respect. In the absence of such examples, we will unfortunately not be in a position to respond</a:t>
            </a:r>
            <a:r>
              <a:rPr lang="en-GB" dirty="0">
                <a:solidFill>
                  <a:schemeClr val="bg1"/>
                </a:solidFill>
              </a:rPr>
              <a:t>. </a:t>
            </a:r>
          </a:p>
          <a:p>
            <a:pPr marL="457200" indent="-457200">
              <a:buFont typeface="+mj-lt"/>
              <a:buAutoNum type="alphaUcPeriod"/>
            </a:pPr>
            <a:endParaRPr lang="en-GB" dirty="0">
              <a:solidFill>
                <a:schemeClr val="bg1"/>
              </a:solidFill>
            </a:endParaRPr>
          </a:p>
          <a:p>
            <a:pPr marL="457200" indent="-457200">
              <a:buFont typeface="+mj-lt"/>
              <a:buAutoNum type="alphaUcPeriod"/>
            </a:pPr>
            <a:r>
              <a:rPr lang="en-GB" dirty="0">
                <a:solidFill>
                  <a:schemeClr val="bg1"/>
                </a:solidFill>
              </a:rPr>
              <a:t>The appointment of Ms. Isaacs as the Chief Governance, Risk and Compliance Officer to NSFAS does not constitute improper conduct and maladministration .</a:t>
            </a:r>
            <a:r>
              <a:rPr lang="en-GB" b="1" dirty="0">
                <a:solidFill>
                  <a:schemeClr val="bg1"/>
                </a:solidFill>
              </a:rPr>
              <a:t>All allegations relating to Ms. Isaacs is dealt with under allegation 9. </a:t>
            </a:r>
          </a:p>
          <a:p>
            <a:pPr marL="457200" indent="-457200">
              <a:buFont typeface="+mj-lt"/>
              <a:buAutoNum type="alphaUcPeriod"/>
            </a:pPr>
            <a:endParaRPr lang="en-GB" dirty="0">
              <a:solidFill>
                <a:schemeClr val="bg1"/>
              </a:solidFill>
            </a:endParaRPr>
          </a:p>
          <a:p>
            <a:pPr marL="457200" indent="-457200">
              <a:buFont typeface="+mj-lt"/>
              <a:buAutoNum type="alphaUcPeriod"/>
            </a:pPr>
            <a:r>
              <a:rPr lang="en-GB" dirty="0">
                <a:solidFill>
                  <a:schemeClr val="bg1"/>
                </a:solidFill>
              </a:rPr>
              <a:t>We require specific examples of any interference or unlawful conduct on the part of Ms. Isaacs in respect of this allegation. In the absence of such examples, we will unfortunately not be in a position to respond.  </a:t>
            </a:r>
          </a:p>
          <a:p>
            <a:pPr marL="457200" indent="-457200">
              <a:buFont typeface="+mj-lt"/>
              <a:buAutoNum type="alphaUcPeriod"/>
            </a:pPr>
            <a:endParaRPr lang="en-GB" dirty="0">
              <a:solidFill>
                <a:schemeClr val="bg1"/>
              </a:solidFill>
            </a:endParaRPr>
          </a:p>
          <a:p>
            <a:pPr marL="457200" indent="-457200">
              <a:buFont typeface="+mj-lt"/>
              <a:buAutoNum type="alphaUcPeriod"/>
            </a:pPr>
            <a:r>
              <a:rPr lang="en-GB" dirty="0">
                <a:solidFill>
                  <a:schemeClr val="bg1"/>
                </a:solidFill>
              </a:rPr>
              <a:t>We require specific details of the legislative prescripts and or recommendations that the Administrator is alleged to have ignored. In the absence of such examples, we will unfortunately not be in a position to respond.  </a:t>
            </a:r>
          </a:p>
          <a:p>
            <a:pPr marL="457200" indent="-457200">
              <a:buFont typeface="+mj-lt"/>
              <a:buAutoNum type="alphaUcPeriod"/>
            </a:pPr>
            <a:endParaRPr lang="en-GB" dirty="0">
              <a:solidFill>
                <a:schemeClr val="bg1"/>
              </a:solidFill>
            </a:endParaRPr>
          </a:p>
          <a:p>
            <a:pPr marL="457200" indent="-457200">
              <a:buFont typeface="+mj-lt"/>
              <a:buAutoNum type="alphaUcPeriod"/>
            </a:pPr>
            <a:r>
              <a:rPr lang="en-GB" dirty="0">
                <a:solidFill>
                  <a:schemeClr val="bg1"/>
                </a:solidFill>
              </a:rPr>
              <a:t>We acknowledge that NSFAS historically has had shortcomings in the development and implementation of effective and efficient policies, which under Administration, NSFAS is proactively addressing.</a:t>
            </a:r>
          </a:p>
        </p:txBody>
      </p:sp>
      <p:sp>
        <p:nvSpPr>
          <p:cNvPr id="7" name="Title 4">
            <a:extLst>
              <a:ext uri="{FF2B5EF4-FFF2-40B4-BE49-F238E27FC236}">
                <a16:creationId xmlns:a16="http://schemas.microsoft.com/office/drawing/2014/main" id="{38FED6E7-A688-41BB-A158-704830BEC5E2}"/>
              </a:ext>
            </a:extLst>
          </p:cNvPr>
          <p:cNvSpPr txBox="1">
            <a:spLocks/>
          </p:cNvSpPr>
          <p:nvPr/>
        </p:nvSpPr>
        <p:spPr>
          <a:xfrm>
            <a:off x="826168" y="1803646"/>
            <a:ext cx="6284396" cy="10291299"/>
          </a:xfrm>
          <a:prstGeom prst="rect">
            <a:avLst/>
          </a:prstGeom>
          <a:solidFill>
            <a:schemeClr val="tx1"/>
          </a:solidFill>
        </p:spPr>
        <p:txBody>
          <a:bodyPr>
            <a:noAutofit/>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lvl="0" defTabSz="1828800" hangingPunct="1">
              <a:lnSpc>
                <a:spcPct val="100000"/>
              </a:lnSpc>
              <a:spcBef>
                <a:spcPts val="600"/>
              </a:spcBef>
            </a:pPr>
            <a:r>
              <a:rPr lang="en-US" sz="2400" dirty="0">
                <a:solidFill>
                  <a:schemeClr val="accent3"/>
                </a:solidFill>
                <a:latin typeface="PT Sans"/>
                <a:sym typeface="PT Sans"/>
              </a:rPr>
              <a:t>NEHAWU Allegation 8: </a:t>
            </a:r>
          </a:p>
          <a:p>
            <a:pPr lvl="0" defTabSz="1828800" hangingPunct="1">
              <a:lnSpc>
                <a:spcPct val="100000"/>
              </a:lnSpc>
              <a:spcBef>
                <a:spcPts val="600"/>
              </a:spcBef>
            </a:pPr>
            <a:r>
              <a:rPr lang="en-GB" sz="2400" dirty="0">
                <a:solidFill>
                  <a:schemeClr val="accent3"/>
                </a:solidFill>
                <a:latin typeface="PT Sans"/>
                <a:sym typeface="PT Sans"/>
              </a:rPr>
              <a:t>Systemic corporate governance collapse and failures at the NSFAS</a:t>
            </a:r>
            <a:r>
              <a:rPr lang="en-GB" sz="2400" b="0" dirty="0">
                <a:solidFill>
                  <a:schemeClr val="accent3"/>
                </a:solidFill>
                <a:latin typeface="PT Sans"/>
                <a:sym typeface="PT Sans"/>
              </a:rPr>
              <a:t>:</a:t>
            </a:r>
          </a:p>
          <a:p>
            <a:pPr marL="457200" lvl="0" indent="-457200" defTabSz="1828800" hangingPunct="1">
              <a:lnSpc>
                <a:spcPct val="100000"/>
              </a:lnSpc>
              <a:spcBef>
                <a:spcPts val="600"/>
              </a:spcBef>
              <a:buFont typeface="+mj-lt"/>
              <a:buAutoNum type="alphaUcPeriod"/>
            </a:pPr>
            <a:r>
              <a:rPr lang="en-GB" sz="2400" b="0" dirty="0">
                <a:solidFill>
                  <a:schemeClr val="accent3"/>
                </a:solidFill>
                <a:latin typeface="PT Sans"/>
                <a:sym typeface="PT Sans"/>
              </a:rPr>
              <a:t>The department official Ms Thandi Lewin, Diane Parker, and Pearl Whittle unduly interfered in the affairs of the NSFAS, giving unlawful orders to the Administration and staff and if the said acts constitute improper conduct and maladministration.</a:t>
            </a:r>
          </a:p>
          <a:p>
            <a:pPr marL="457200" lvl="0" indent="-457200" defTabSz="1828800" hangingPunct="1">
              <a:lnSpc>
                <a:spcPct val="100000"/>
              </a:lnSpc>
              <a:spcBef>
                <a:spcPts val="600"/>
              </a:spcBef>
              <a:buFont typeface="+mj-lt"/>
              <a:buAutoNum type="alphaUcPeriod"/>
            </a:pPr>
            <a:r>
              <a:rPr lang="en-GB" sz="2400" b="0" dirty="0">
                <a:solidFill>
                  <a:schemeClr val="accent3"/>
                </a:solidFill>
                <a:latin typeface="PT Sans"/>
                <a:sym typeface="PT Sans"/>
              </a:rPr>
              <a:t>The alleged appointment of the former EY Executive, Ms </a:t>
            </a:r>
            <a:r>
              <a:rPr lang="en-GB" sz="2400" b="0" dirty="0" err="1">
                <a:solidFill>
                  <a:schemeClr val="accent3"/>
                </a:solidFill>
                <a:latin typeface="PT Sans"/>
                <a:sym typeface="PT Sans"/>
              </a:rPr>
              <a:t>Thaanyia</a:t>
            </a:r>
            <a:r>
              <a:rPr lang="en-GB" sz="2400" b="0" dirty="0">
                <a:solidFill>
                  <a:schemeClr val="accent3"/>
                </a:solidFill>
                <a:latin typeface="PT Sans"/>
                <a:sym typeface="PT Sans"/>
              </a:rPr>
              <a:t> Isaacs as the Chief Risk Officer at NSFAS constitute improper conduct and maladministration.</a:t>
            </a:r>
          </a:p>
          <a:p>
            <a:pPr marL="457200" lvl="0" indent="-457200" defTabSz="1828800" hangingPunct="1">
              <a:lnSpc>
                <a:spcPct val="100000"/>
              </a:lnSpc>
              <a:spcBef>
                <a:spcPts val="600"/>
              </a:spcBef>
              <a:buFont typeface="+mj-lt"/>
              <a:buAutoNum type="alphaUcPeriod"/>
            </a:pPr>
            <a:r>
              <a:rPr lang="en-GB" sz="2400" b="0" dirty="0">
                <a:solidFill>
                  <a:schemeClr val="accent3"/>
                </a:solidFill>
                <a:latin typeface="PT Sans"/>
                <a:sym typeface="PT Sans"/>
              </a:rPr>
              <a:t>Ms </a:t>
            </a:r>
            <a:r>
              <a:rPr lang="en-GB" sz="2400" b="0" dirty="0" err="1">
                <a:solidFill>
                  <a:schemeClr val="accent3"/>
                </a:solidFill>
                <a:latin typeface="PT Sans"/>
                <a:sym typeface="PT Sans"/>
              </a:rPr>
              <a:t>Thaanyia</a:t>
            </a:r>
            <a:r>
              <a:rPr lang="en-GB" sz="2400" b="0" dirty="0">
                <a:solidFill>
                  <a:schemeClr val="accent3"/>
                </a:solidFill>
                <a:latin typeface="PT Sans"/>
                <a:sym typeface="PT Sans"/>
              </a:rPr>
              <a:t> Isaacs, Chief Risk Officer at NSFAS unduly interfered in the affairs and operations of other senior managers, giving unlawful orders to the staff and if the said acts constitute improper conduct and maladministration.</a:t>
            </a:r>
          </a:p>
          <a:p>
            <a:pPr marL="457200" lvl="0" indent="-457200" defTabSz="1828800" hangingPunct="1">
              <a:lnSpc>
                <a:spcPct val="100000"/>
              </a:lnSpc>
              <a:spcBef>
                <a:spcPts val="600"/>
              </a:spcBef>
              <a:buFont typeface="+mj-lt"/>
              <a:buAutoNum type="alphaUcPeriod"/>
            </a:pPr>
            <a:r>
              <a:rPr lang="en-GB" sz="2400" b="0" dirty="0">
                <a:solidFill>
                  <a:schemeClr val="accent3"/>
                </a:solidFill>
                <a:latin typeface="PT Sans"/>
                <a:sym typeface="PT Sans"/>
              </a:rPr>
              <a:t>The Administrator and his team deliberately ignored recommendations of the AGSA and ignored following the prescripts of public entity schedule 3 (A) as per Treasury Regulations and PFMA.</a:t>
            </a:r>
          </a:p>
          <a:p>
            <a:pPr marL="457200" lvl="0" indent="-457200" defTabSz="1828800" hangingPunct="1">
              <a:lnSpc>
                <a:spcPct val="100000"/>
              </a:lnSpc>
              <a:spcBef>
                <a:spcPts val="600"/>
              </a:spcBef>
              <a:buFont typeface="+mj-lt"/>
              <a:buAutoNum type="alphaUcPeriod"/>
            </a:pPr>
            <a:r>
              <a:rPr lang="en-GB" sz="2400" b="0" dirty="0">
                <a:solidFill>
                  <a:schemeClr val="accent3"/>
                </a:solidFill>
                <a:latin typeface="PT Sans"/>
                <a:sym typeface="PT Sans"/>
              </a:rPr>
              <a:t>Lack of policies:</a:t>
            </a:r>
          </a:p>
          <a:p>
            <a:pPr lvl="0" defTabSz="1828800" hangingPunct="1">
              <a:lnSpc>
                <a:spcPct val="100000"/>
              </a:lnSpc>
              <a:spcBef>
                <a:spcPts val="600"/>
              </a:spcBef>
            </a:pPr>
            <a:endParaRPr lang="en-GB" sz="2400" b="0" dirty="0">
              <a:solidFill>
                <a:schemeClr val="accent3"/>
              </a:solidFill>
              <a:latin typeface="PT Sans"/>
              <a:sym typeface="PT Sans"/>
            </a:endParaRPr>
          </a:p>
        </p:txBody>
      </p:sp>
    </p:spTree>
    <p:extLst>
      <p:ext uri="{BB962C8B-B14F-4D97-AF65-F5344CB8AC3E}">
        <p14:creationId xmlns:p14="http://schemas.microsoft.com/office/powerpoint/2010/main" val="166454917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AD54F-FC7E-4C19-8A12-C6690B837BDD}"/>
              </a:ext>
            </a:extLst>
          </p:cNvPr>
          <p:cNvSpPr>
            <a:spLocks noGrp="1"/>
          </p:cNvSpPr>
          <p:nvPr>
            <p:ph type="sldNum" sz="quarter" idx="10"/>
          </p:nvPr>
        </p:nvSpPr>
        <p:spPr/>
        <p:txBody>
          <a:bodyPr/>
          <a:lstStyle/>
          <a:p>
            <a:fld id="{86CB4B4D-7CA3-9044-876B-883B54F8677D}" type="slidenum">
              <a:rPr lang="en-GB" smtClean="0"/>
              <a:pPr/>
              <a:t>28</a:t>
            </a:fld>
            <a:endParaRPr lang="en-GB" dirty="0"/>
          </a:p>
        </p:txBody>
      </p:sp>
      <p:sp>
        <p:nvSpPr>
          <p:cNvPr id="3" name="Title 4">
            <a:extLst>
              <a:ext uri="{FF2B5EF4-FFF2-40B4-BE49-F238E27FC236}">
                <a16:creationId xmlns:a16="http://schemas.microsoft.com/office/drawing/2014/main" id="{9DE073F0-21B5-473E-B80E-B27DF7A2039D}"/>
              </a:ext>
            </a:extLst>
          </p:cNvPr>
          <p:cNvSpPr txBox="1">
            <a:spLocks/>
          </p:cNvSpPr>
          <p:nvPr/>
        </p:nvSpPr>
        <p:spPr>
          <a:xfrm>
            <a:off x="8684521" y="1143695"/>
            <a:ext cx="14478944" cy="1599505"/>
          </a:xfrm>
          <a:prstGeom prst="rect">
            <a:avLst/>
          </a:prstGeom>
        </p:spPr>
        <p:txBody>
          <a:bodyPr>
            <a:normAutofit fontScale="97500"/>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lvl="0" algn="just" defTabSz="1828800" hangingPunct="1">
              <a:lnSpc>
                <a:spcPct val="100000"/>
              </a:lnSpc>
            </a:pPr>
            <a:r>
              <a:rPr lang="en-US" sz="2900" dirty="0">
                <a:solidFill>
                  <a:schemeClr val="accent3"/>
                </a:solidFill>
                <a:latin typeface="PT Sans"/>
                <a:sym typeface="PT Sans"/>
              </a:rPr>
              <a:t>NEHAWU Allegation 9: </a:t>
            </a:r>
          </a:p>
          <a:p>
            <a:pPr lvl="0" algn="just" defTabSz="1828800" hangingPunct="1">
              <a:lnSpc>
                <a:spcPct val="100000"/>
              </a:lnSpc>
            </a:pPr>
            <a:r>
              <a:rPr lang="en-GB" sz="2500" dirty="0">
                <a:solidFill>
                  <a:schemeClr val="accent3"/>
                </a:solidFill>
                <a:latin typeface="PT Sans"/>
                <a:sym typeface="PT Sans"/>
              </a:rPr>
              <a:t>Irregular Appointments: </a:t>
            </a:r>
            <a:r>
              <a:rPr lang="en-GB" sz="2500" b="0" dirty="0">
                <a:solidFill>
                  <a:schemeClr val="accent3"/>
                </a:solidFill>
                <a:latin typeface="PT Sans"/>
                <a:sym typeface="PT Sans"/>
              </a:rPr>
              <a:t>The most irregular of all is the appointment of Ms Thaaniya Isaacs, who physically started working at NSFAS during June 2019</a:t>
            </a:r>
          </a:p>
        </p:txBody>
      </p:sp>
      <p:sp>
        <p:nvSpPr>
          <p:cNvPr id="4" name="Rectangle 3">
            <a:extLst>
              <a:ext uri="{FF2B5EF4-FFF2-40B4-BE49-F238E27FC236}">
                <a16:creationId xmlns:a16="http://schemas.microsoft.com/office/drawing/2014/main" id="{D2012F22-7312-47A4-BBE6-B04F0AC32CBD}"/>
              </a:ext>
            </a:extLst>
          </p:cNvPr>
          <p:cNvSpPr/>
          <p:nvPr/>
        </p:nvSpPr>
        <p:spPr>
          <a:xfrm>
            <a:off x="8684520" y="3019531"/>
            <a:ext cx="14873312" cy="10556736"/>
          </a:xfrm>
          <a:prstGeom prst="rect">
            <a:avLst/>
          </a:prstGeom>
        </p:spPr>
        <p:txBody>
          <a:bodyPr wrap="square">
            <a:spAutoFit/>
          </a:bodyPr>
          <a:lstStyle/>
          <a:p>
            <a:r>
              <a:rPr lang="en-GB" sz="2800" b="1" dirty="0">
                <a:solidFill>
                  <a:schemeClr val="accent1">
                    <a:lumMod val="75000"/>
                  </a:schemeClr>
                </a:solidFill>
              </a:rPr>
              <a:t>NSFAS Response:</a:t>
            </a:r>
          </a:p>
          <a:p>
            <a:endParaRPr lang="en-GB" dirty="0"/>
          </a:p>
          <a:p>
            <a:pPr marL="457200" indent="-457200">
              <a:buFont typeface="Wingdings" panose="05000000000000000000" pitchFamily="2" charset="2"/>
              <a:buChar char="q"/>
            </a:pPr>
            <a:r>
              <a:rPr lang="en-GB" b="1" dirty="0">
                <a:solidFill>
                  <a:schemeClr val="bg1"/>
                </a:solidFill>
              </a:rPr>
              <a:t>We note that NEHAWU has made extensive commentary on the recruitment of Ms. Isaacs throughout the letter. All allegations are denied. </a:t>
            </a:r>
            <a:r>
              <a:rPr lang="en-GB" dirty="0">
                <a:solidFill>
                  <a:schemeClr val="bg1"/>
                </a:solidFill>
              </a:rPr>
              <a:t>The following represents a sequence of events in the recruitment of the Chief Governance Risk and Compliance Officer and seeks to address all the allegations made throughout the letter from NEHAWU.</a:t>
            </a:r>
          </a:p>
          <a:p>
            <a:pPr marL="457200" indent="-457200">
              <a:buFont typeface="Wingdings" panose="05000000000000000000" pitchFamily="2" charset="2"/>
              <a:buChar char="q"/>
            </a:pPr>
            <a:endParaRPr lang="en-GB" dirty="0">
              <a:solidFill>
                <a:schemeClr val="bg1"/>
              </a:solidFill>
            </a:endParaRPr>
          </a:p>
          <a:p>
            <a:pPr marL="457200" indent="-457200">
              <a:buFont typeface="Wingdings" panose="05000000000000000000" pitchFamily="2" charset="2"/>
              <a:buChar char="q"/>
            </a:pPr>
            <a:r>
              <a:rPr lang="en-GB" dirty="0">
                <a:solidFill>
                  <a:schemeClr val="bg1"/>
                </a:solidFill>
              </a:rPr>
              <a:t>A role of Chief Risk Officer was always part of the approved organizational structure. This role was previously fulfilled by a secondee from Nedbank. This role was responsible for:</a:t>
            </a:r>
          </a:p>
          <a:p>
            <a:pPr marL="974725" indent="-342900">
              <a:buFont typeface="Wingdings" panose="05000000000000000000" pitchFamily="2" charset="2"/>
              <a:buChar char="v"/>
            </a:pPr>
            <a:r>
              <a:rPr lang="en-GB" sz="2000" i="1" dirty="0">
                <a:solidFill>
                  <a:schemeClr val="accent4"/>
                </a:solidFill>
              </a:rPr>
              <a:t>Risk management and compliance.</a:t>
            </a:r>
          </a:p>
          <a:p>
            <a:pPr marL="974725" indent="-342900">
              <a:buFont typeface="Wingdings" panose="05000000000000000000" pitchFamily="2" charset="2"/>
              <a:buChar char="v"/>
            </a:pPr>
            <a:r>
              <a:rPr lang="en-GB" sz="2000" i="1" dirty="0">
                <a:solidFill>
                  <a:schemeClr val="accent4"/>
                </a:solidFill>
              </a:rPr>
              <a:t>Governance and policy management </a:t>
            </a:r>
          </a:p>
          <a:p>
            <a:pPr marL="974725" indent="-342900">
              <a:buFont typeface="Wingdings" panose="05000000000000000000" pitchFamily="2" charset="2"/>
              <a:buChar char="v"/>
            </a:pPr>
            <a:r>
              <a:rPr lang="en-GB" sz="2000" i="1" dirty="0">
                <a:solidFill>
                  <a:schemeClr val="accent4"/>
                </a:solidFill>
              </a:rPr>
              <a:t>Forensic investigations and the management of the Fraud Hotline, Vuvuzela</a:t>
            </a:r>
          </a:p>
          <a:p>
            <a:pPr marL="974725" indent="-342900">
              <a:buFont typeface="Wingdings" panose="05000000000000000000" pitchFamily="2" charset="2"/>
              <a:buChar char="v"/>
            </a:pPr>
            <a:r>
              <a:rPr lang="en-GB" sz="2000" i="1" dirty="0">
                <a:solidFill>
                  <a:schemeClr val="accent4"/>
                </a:solidFill>
              </a:rPr>
              <a:t>Cybersecurity</a:t>
            </a:r>
          </a:p>
          <a:p>
            <a:pPr marL="974725" indent="-342900">
              <a:buFont typeface="Wingdings" panose="05000000000000000000" pitchFamily="2" charset="2"/>
              <a:buChar char="v"/>
            </a:pPr>
            <a:r>
              <a:rPr lang="en-GB" sz="2000" i="1" dirty="0">
                <a:solidFill>
                  <a:schemeClr val="accent4"/>
                </a:solidFill>
              </a:rPr>
              <a:t>Coordination of the outsourced internal audit arrangement</a:t>
            </a:r>
          </a:p>
          <a:p>
            <a:pPr marL="457200" indent="-457200">
              <a:buFont typeface="Wingdings" panose="05000000000000000000" pitchFamily="2" charset="2"/>
              <a:buChar char="q"/>
            </a:pPr>
            <a:endParaRPr lang="en-GB" dirty="0">
              <a:solidFill>
                <a:schemeClr val="bg1"/>
              </a:solidFill>
            </a:endParaRPr>
          </a:p>
          <a:p>
            <a:pPr marL="457200" indent="-457200">
              <a:buFont typeface="Wingdings" panose="05000000000000000000" pitchFamily="2" charset="2"/>
              <a:buChar char="q"/>
            </a:pPr>
            <a:r>
              <a:rPr lang="en-GB" dirty="0">
                <a:solidFill>
                  <a:schemeClr val="bg1"/>
                </a:solidFill>
              </a:rPr>
              <a:t>The above is evidenced by the various reports submitted by the CRO to the Audit &amp; Risk Committee during her tenure in this role. When the secondee vacated the position of CRO, the Administrator renamed the position to Chief Governance Risk and Compliance Officer to better describe the role. </a:t>
            </a:r>
          </a:p>
          <a:p>
            <a:endParaRPr lang="en-GB" dirty="0">
              <a:solidFill>
                <a:schemeClr val="bg1"/>
              </a:solidFill>
            </a:endParaRPr>
          </a:p>
          <a:p>
            <a:pPr marL="457200" indent="-457200">
              <a:buFont typeface="Wingdings" panose="05000000000000000000" pitchFamily="2" charset="2"/>
              <a:buChar char="q"/>
            </a:pPr>
            <a:r>
              <a:rPr lang="en-GB" dirty="0">
                <a:solidFill>
                  <a:schemeClr val="bg1"/>
                </a:solidFill>
              </a:rPr>
              <a:t>The job of Chief Governance Risk and Compliance Officer was </a:t>
            </a:r>
            <a:r>
              <a:rPr lang="en-GB" dirty="0">
                <a:solidFill>
                  <a:schemeClr val="accent4"/>
                </a:solidFill>
              </a:rPr>
              <a:t>advertised on 14 December 2018 </a:t>
            </a:r>
            <a:r>
              <a:rPr lang="en-GB" dirty="0">
                <a:solidFill>
                  <a:schemeClr val="bg1"/>
                </a:solidFill>
              </a:rPr>
              <a:t>in the media, on the NSFAS website as well as to a head-hunting recruitment panel. The appointment of Ms. Isaacs was recommended by the panel and signed off by the Administrator. </a:t>
            </a:r>
            <a:r>
              <a:rPr lang="en-GB" dirty="0">
                <a:solidFill>
                  <a:schemeClr val="accent4"/>
                </a:solidFill>
              </a:rPr>
              <a:t>Although not required, the Administrator also sought the approval of the Minister, who indicated this approval in writing on 5 March 2019</a:t>
            </a:r>
            <a:r>
              <a:rPr lang="en-GB" dirty="0">
                <a:solidFill>
                  <a:schemeClr val="bg1"/>
                </a:solidFill>
              </a:rPr>
              <a:t>.</a:t>
            </a:r>
          </a:p>
          <a:p>
            <a:endParaRPr lang="en-GB" dirty="0">
              <a:solidFill>
                <a:schemeClr val="bg1"/>
              </a:solidFill>
            </a:endParaRPr>
          </a:p>
          <a:p>
            <a:pPr marL="457200" indent="-457200">
              <a:buFont typeface="Wingdings" panose="05000000000000000000" pitchFamily="2" charset="2"/>
              <a:buChar char="q"/>
            </a:pPr>
            <a:r>
              <a:rPr lang="en-GB" dirty="0">
                <a:solidFill>
                  <a:schemeClr val="bg1"/>
                </a:solidFill>
              </a:rPr>
              <a:t>At no point were the requirements for the position lowered to accommodate Ms. Isaacs, who is </a:t>
            </a:r>
          </a:p>
          <a:p>
            <a:r>
              <a:rPr lang="en-GB" dirty="0">
                <a:solidFill>
                  <a:schemeClr val="bg1"/>
                </a:solidFill>
              </a:rPr>
              <a:t>      a qualified Chartered Accountant and met all mandatory job requirements. After Ms. Isaacs was </a:t>
            </a:r>
          </a:p>
          <a:p>
            <a:r>
              <a:rPr lang="en-GB" dirty="0">
                <a:solidFill>
                  <a:schemeClr val="bg1"/>
                </a:solidFill>
              </a:rPr>
              <a:t>      offered and accepted the position, she provided, at the request of the Administrator, input to the </a:t>
            </a:r>
          </a:p>
          <a:p>
            <a:r>
              <a:rPr lang="en-GB" dirty="0">
                <a:solidFill>
                  <a:schemeClr val="bg1"/>
                </a:solidFill>
              </a:rPr>
              <a:t>      capacitation of the unit which was to report to her. NSFAS does not see any irregularity in this.</a:t>
            </a:r>
          </a:p>
          <a:p>
            <a:endParaRPr lang="en-GB" dirty="0">
              <a:solidFill>
                <a:schemeClr val="bg1"/>
              </a:solidFill>
            </a:endParaRPr>
          </a:p>
        </p:txBody>
      </p:sp>
      <p:sp>
        <p:nvSpPr>
          <p:cNvPr id="7" name="TextBox 6">
            <a:extLst>
              <a:ext uri="{FF2B5EF4-FFF2-40B4-BE49-F238E27FC236}">
                <a16:creationId xmlns:a16="http://schemas.microsoft.com/office/drawing/2014/main" id="{9CDC81B9-5811-41C4-83D6-155B5D53716C}"/>
              </a:ext>
            </a:extLst>
          </p:cNvPr>
          <p:cNvSpPr txBox="1"/>
          <p:nvPr/>
        </p:nvSpPr>
        <p:spPr>
          <a:xfrm>
            <a:off x="612628" y="993914"/>
            <a:ext cx="7139893" cy="11827564"/>
          </a:xfrm>
          <a:prstGeom prst="rect">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nchorCtr="0">
            <a:noAutofit/>
          </a:bodyPr>
          <a:lstStyle/>
          <a:p>
            <a:pPr marL="342900" indent="-342900" algn="l">
              <a:buFont typeface="Wingdings" panose="05000000000000000000" pitchFamily="2" charset="2"/>
              <a:buChar char="q"/>
            </a:pPr>
            <a:r>
              <a:rPr lang="en-GB" dirty="0">
                <a:solidFill>
                  <a:schemeClr val="bg1"/>
                </a:solidFill>
              </a:rPr>
              <a:t>Relevant sequence of events</a:t>
            </a:r>
          </a:p>
          <a:p>
            <a:pPr marL="342900" indent="-342900" algn="l">
              <a:buFont typeface="Wingdings" panose="05000000000000000000" pitchFamily="2" charset="2"/>
              <a:buChar char="q"/>
            </a:pPr>
            <a:endParaRPr lang="en-GB" dirty="0">
              <a:solidFill>
                <a:schemeClr val="bg1"/>
              </a:solidFill>
            </a:endParaRPr>
          </a:p>
          <a:p>
            <a:pPr marL="457200" indent="-457200" algn="l">
              <a:buFont typeface="Wingdings" panose="05000000000000000000" pitchFamily="2" charset="2"/>
              <a:buChar char="q"/>
            </a:pPr>
            <a:r>
              <a:rPr lang="en-GB" dirty="0">
                <a:solidFill>
                  <a:schemeClr val="bg1"/>
                </a:solidFill>
              </a:rPr>
              <a:t>A role of Chief Risk Officer was always part of the approved organizational structure. This role was previously fulfilled by a secondee from Nedbank. This role was responsible for:</a:t>
            </a:r>
          </a:p>
          <a:p>
            <a:pPr marL="854075" indent="-342900" algn="l">
              <a:buFont typeface="Wingdings" panose="05000000000000000000" pitchFamily="2" charset="2"/>
              <a:buChar char="v"/>
            </a:pPr>
            <a:r>
              <a:rPr lang="en-GB" sz="2400" i="1" dirty="0">
                <a:solidFill>
                  <a:schemeClr val="accent4"/>
                </a:solidFill>
              </a:rPr>
              <a:t>Risk management and compliance.</a:t>
            </a:r>
          </a:p>
          <a:p>
            <a:pPr marL="854075" indent="-342900" algn="l">
              <a:buFont typeface="Wingdings" panose="05000000000000000000" pitchFamily="2" charset="2"/>
              <a:buChar char="v"/>
            </a:pPr>
            <a:r>
              <a:rPr lang="en-GB" sz="2400" i="1" dirty="0">
                <a:solidFill>
                  <a:schemeClr val="accent4"/>
                </a:solidFill>
              </a:rPr>
              <a:t>Governance and policy management </a:t>
            </a:r>
          </a:p>
          <a:p>
            <a:pPr marL="854075" indent="-342900" algn="l">
              <a:buFont typeface="Wingdings" panose="05000000000000000000" pitchFamily="2" charset="2"/>
              <a:buChar char="v"/>
            </a:pPr>
            <a:r>
              <a:rPr lang="en-GB" sz="2400" i="1" dirty="0">
                <a:solidFill>
                  <a:schemeClr val="accent4"/>
                </a:solidFill>
              </a:rPr>
              <a:t>Forensic investigations and the management of the Fraud Hotline, Vuvuzela</a:t>
            </a:r>
          </a:p>
          <a:p>
            <a:pPr marL="854075" indent="-342900" algn="l">
              <a:buFont typeface="Wingdings" panose="05000000000000000000" pitchFamily="2" charset="2"/>
              <a:buChar char="v"/>
            </a:pPr>
            <a:r>
              <a:rPr lang="en-GB" sz="2400" i="1" dirty="0">
                <a:solidFill>
                  <a:schemeClr val="accent4"/>
                </a:solidFill>
              </a:rPr>
              <a:t>Cybersecurity</a:t>
            </a:r>
          </a:p>
          <a:p>
            <a:pPr marL="854075" indent="-342900" algn="l">
              <a:buFont typeface="Wingdings" panose="05000000000000000000" pitchFamily="2" charset="2"/>
              <a:buChar char="v"/>
            </a:pPr>
            <a:r>
              <a:rPr lang="en-GB" sz="2400" i="1" dirty="0">
                <a:solidFill>
                  <a:schemeClr val="accent4"/>
                </a:solidFill>
              </a:rPr>
              <a:t>Coordination of the outsourced internal audit arrangement</a:t>
            </a:r>
          </a:p>
          <a:p>
            <a:pPr marL="854075" indent="-342900" algn="l">
              <a:buFont typeface="Wingdings" panose="05000000000000000000" pitchFamily="2" charset="2"/>
              <a:buChar char="v"/>
            </a:pPr>
            <a:endParaRPr lang="en-GB" sz="2400" i="1" dirty="0">
              <a:solidFill>
                <a:schemeClr val="accent4"/>
              </a:solidFill>
            </a:endParaRPr>
          </a:p>
          <a:p>
            <a:pPr marL="457200" indent="-457200" algn="l">
              <a:buFont typeface="Wingdings" panose="05000000000000000000" pitchFamily="2" charset="2"/>
              <a:buChar char="q"/>
            </a:pPr>
            <a:r>
              <a:rPr lang="en-GB" dirty="0">
                <a:solidFill>
                  <a:schemeClr val="bg1"/>
                </a:solidFill>
              </a:rPr>
              <a:t>This evidenced by the various reports submitted by the CRO to the Audit &amp; Risk Committee</a:t>
            </a:r>
          </a:p>
          <a:p>
            <a:pPr marL="457200" indent="-457200" algn="l">
              <a:buFont typeface="Wingdings" panose="05000000000000000000" pitchFamily="2" charset="2"/>
              <a:buChar char="q"/>
            </a:pPr>
            <a:endParaRPr lang="en-GB" dirty="0">
              <a:solidFill>
                <a:schemeClr val="bg1"/>
              </a:solidFill>
            </a:endParaRPr>
          </a:p>
          <a:p>
            <a:pPr marL="457200" indent="-457200" algn="l">
              <a:buFont typeface="Wingdings" panose="05000000000000000000" pitchFamily="2" charset="2"/>
              <a:buChar char="q"/>
            </a:pPr>
            <a:r>
              <a:rPr lang="en-GB" dirty="0">
                <a:solidFill>
                  <a:schemeClr val="bg1"/>
                </a:solidFill>
              </a:rPr>
              <a:t>When the secondee vacated the position of CRO, the Administrator renamed the position to Chief Governance Risk and Compliance Officer to better describe the role. </a:t>
            </a:r>
          </a:p>
          <a:p>
            <a:pPr marL="457200" indent="-457200" algn="l">
              <a:buFont typeface="Wingdings" panose="05000000000000000000" pitchFamily="2" charset="2"/>
              <a:buChar char="q"/>
            </a:pPr>
            <a:endParaRPr lang="en-GB" dirty="0">
              <a:solidFill>
                <a:schemeClr val="bg1"/>
              </a:solidFill>
            </a:endParaRPr>
          </a:p>
          <a:p>
            <a:pPr marL="457200" indent="-457200" algn="l">
              <a:buFont typeface="Wingdings" panose="05000000000000000000" pitchFamily="2" charset="2"/>
              <a:buChar char="q"/>
            </a:pPr>
            <a:r>
              <a:rPr lang="en-GB" dirty="0">
                <a:solidFill>
                  <a:schemeClr val="bg1"/>
                </a:solidFill>
              </a:rPr>
              <a:t>Job of Chief Governance Risk and Compliance Officer was </a:t>
            </a:r>
            <a:r>
              <a:rPr lang="en-GB" dirty="0">
                <a:solidFill>
                  <a:schemeClr val="accent4"/>
                </a:solidFill>
              </a:rPr>
              <a:t>advertised on 14 December 2018</a:t>
            </a:r>
            <a:endParaRPr lang="en-GB" dirty="0">
              <a:solidFill>
                <a:schemeClr val="bg1"/>
              </a:solidFill>
            </a:endParaRPr>
          </a:p>
          <a:p>
            <a:pPr marL="457200" indent="-4572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r>
              <a:rPr lang="en-GB" dirty="0">
                <a:solidFill>
                  <a:schemeClr val="accent4"/>
                </a:solidFill>
              </a:rPr>
              <a:t>Although not required, the Administrator also sought the approval of the Minister, who indicated this approval in writing on 5 March 2019</a:t>
            </a:r>
            <a:r>
              <a:rPr lang="en-GB" dirty="0">
                <a:solidFill>
                  <a:schemeClr val="bg1"/>
                </a:solidFill>
              </a:rPr>
              <a:t>.</a:t>
            </a:r>
          </a:p>
          <a:p>
            <a:pPr marL="342900" indent="-342900" algn="l">
              <a:buFont typeface="Wingdings" panose="05000000000000000000" pitchFamily="2" charset="2"/>
              <a:buChar char="q"/>
            </a:pPr>
            <a:endParaRPr lang="en-GB" dirty="0">
              <a:solidFill>
                <a:schemeClr val="bg1"/>
              </a:solidFill>
            </a:endParaRPr>
          </a:p>
          <a:p>
            <a:pPr marL="457200" indent="-457200" algn="l">
              <a:buFont typeface="Wingdings" panose="05000000000000000000" pitchFamily="2" charset="2"/>
              <a:buChar char="q"/>
            </a:pPr>
            <a:r>
              <a:rPr lang="en-GB" dirty="0">
                <a:solidFill>
                  <a:schemeClr val="bg1"/>
                </a:solidFill>
              </a:rPr>
              <a:t>At no point were the requirements for the position lowered to accommodate Ms. Isaacs, who is a </a:t>
            </a:r>
            <a:r>
              <a:rPr lang="en-GB" b="1" dirty="0">
                <a:solidFill>
                  <a:schemeClr val="bg1"/>
                </a:solidFill>
              </a:rPr>
              <a:t>qualified Chartered Accountant </a:t>
            </a:r>
            <a:r>
              <a:rPr lang="en-GB" dirty="0">
                <a:solidFill>
                  <a:schemeClr val="bg1"/>
                </a:solidFill>
              </a:rPr>
              <a:t>and met all mandatory job requirements</a:t>
            </a:r>
          </a:p>
          <a:p>
            <a:pPr marL="34290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endParaRPr lang="en-GB" b="1" dirty="0">
              <a:solidFill>
                <a:schemeClr val="bg1"/>
              </a:solidFill>
            </a:endParaRPr>
          </a:p>
          <a:p>
            <a:pPr marL="342900" indent="-342900" algn="l">
              <a:buFont typeface="Wingdings" panose="05000000000000000000" pitchFamily="2" charset="2"/>
              <a:buChar char="q"/>
            </a:pPr>
            <a:endParaRPr lang="en-GB" b="1" dirty="0">
              <a:solidFill>
                <a:schemeClr val="bg1"/>
              </a:solidFill>
            </a:endParaRPr>
          </a:p>
        </p:txBody>
      </p:sp>
    </p:spTree>
    <p:extLst>
      <p:ext uri="{BB962C8B-B14F-4D97-AF65-F5344CB8AC3E}">
        <p14:creationId xmlns:p14="http://schemas.microsoft.com/office/powerpoint/2010/main" val="204630992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AD54F-FC7E-4C19-8A12-C6690B837BDD}"/>
              </a:ext>
            </a:extLst>
          </p:cNvPr>
          <p:cNvSpPr>
            <a:spLocks noGrp="1"/>
          </p:cNvSpPr>
          <p:nvPr>
            <p:ph type="sldNum" sz="quarter" idx="10"/>
          </p:nvPr>
        </p:nvSpPr>
        <p:spPr/>
        <p:txBody>
          <a:bodyPr/>
          <a:lstStyle/>
          <a:p>
            <a:fld id="{86CB4B4D-7CA3-9044-876B-883B54F8677D}" type="slidenum">
              <a:rPr lang="en-GB" smtClean="0"/>
              <a:pPr/>
              <a:t>29</a:t>
            </a:fld>
            <a:endParaRPr lang="en-GB" dirty="0"/>
          </a:p>
        </p:txBody>
      </p:sp>
      <p:sp>
        <p:nvSpPr>
          <p:cNvPr id="3" name="Title 4">
            <a:extLst>
              <a:ext uri="{FF2B5EF4-FFF2-40B4-BE49-F238E27FC236}">
                <a16:creationId xmlns:a16="http://schemas.microsoft.com/office/drawing/2014/main" id="{9DE073F0-21B5-473E-B80E-B27DF7A2039D}"/>
              </a:ext>
            </a:extLst>
          </p:cNvPr>
          <p:cNvSpPr txBox="1">
            <a:spLocks/>
          </p:cNvSpPr>
          <p:nvPr/>
        </p:nvSpPr>
        <p:spPr>
          <a:xfrm>
            <a:off x="8684521" y="1143695"/>
            <a:ext cx="14478944" cy="1599505"/>
          </a:xfrm>
          <a:prstGeom prst="rect">
            <a:avLst/>
          </a:prstGeom>
        </p:spPr>
        <p:txBody>
          <a:bodyPr>
            <a:normAutofit fontScale="97500"/>
          </a:bodyPr>
          <a:lstStyle>
            <a:lvl1pPr marL="0" marR="0" indent="0" algn="l" defTabSz="825500" rtl="0" latinLnBrk="0">
              <a:lnSpc>
                <a:spcPct val="80000"/>
              </a:lnSpc>
              <a:spcBef>
                <a:spcPts val="0"/>
              </a:spcBef>
              <a:spcAft>
                <a:spcPts val="0"/>
              </a:spcAft>
              <a:buClrTx/>
              <a:buSzTx/>
              <a:buFontTx/>
              <a:buNone/>
              <a:tabLst/>
              <a:defRPr sz="8000" b="1" i="0" u="none" strike="noStrike" cap="none" spc="0" baseline="0">
                <a:ln>
                  <a:noFill/>
                </a:ln>
                <a:solidFill>
                  <a:srgbClr val="393941"/>
                </a:solidFill>
                <a:uFillTx/>
                <a:latin typeface="Arial" panose="020B0604020202020204" pitchFamily="34" charset="0"/>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lvl="0" algn="just" defTabSz="1828800" hangingPunct="1">
              <a:lnSpc>
                <a:spcPct val="100000"/>
              </a:lnSpc>
            </a:pPr>
            <a:r>
              <a:rPr lang="en-US" sz="2900" dirty="0">
                <a:solidFill>
                  <a:schemeClr val="accent3"/>
                </a:solidFill>
                <a:latin typeface="PT Sans"/>
                <a:sym typeface="PT Sans"/>
              </a:rPr>
              <a:t>NEHAWU Allegation 9: </a:t>
            </a:r>
          </a:p>
          <a:p>
            <a:pPr lvl="0" algn="just" defTabSz="1828800" hangingPunct="1">
              <a:lnSpc>
                <a:spcPct val="100000"/>
              </a:lnSpc>
            </a:pPr>
            <a:r>
              <a:rPr lang="en-GB" sz="2200" dirty="0">
                <a:solidFill>
                  <a:schemeClr val="accent3"/>
                </a:solidFill>
                <a:latin typeface="PT Sans"/>
                <a:sym typeface="PT Sans"/>
              </a:rPr>
              <a:t>Irregular Appointments: </a:t>
            </a:r>
            <a:r>
              <a:rPr lang="en-GB" sz="2200" b="0" dirty="0">
                <a:solidFill>
                  <a:schemeClr val="accent3"/>
                </a:solidFill>
                <a:latin typeface="PT Sans"/>
                <a:sym typeface="PT Sans"/>
              </a:rPr>
              <a:t>The most irregular of all is the appointment of Ms Thaaniya Isaacs, who physically started working at NSFAS during June 2019</a:t>
            </a:r>
          </a:p>
        </p:txBody>
      </p:sp>
      <p:sp>
        <p:nvSpPr>
          <p:cNvPr id="4" name="Rectangle 3">
            <a:extLst>
              <a:ext uri="{FF2B5EF4-FFF2-40B4-BE49-F238E27FC236}">
                <a16:creationId xmlns:a16="http://schemas.microsoft.com/office/drawing/2014/main" id="{D2012F22-7312-47A4-BBE6-B04F0AC32CBD}"/>
              </a:ext>
            </a:extLst>
          </p:cNvPr>
          <p:cNvSpPr/>
          <p:nvPr/>
        </p:nvSpPr>
        <p:spPr>
          <a:xfrm>
            <a:off x="8684520" y="3019531"/>
            <a:ext cx="14873312" cy="8663910"/>
          </a:xfrm>
          <a:prstGeom prst="rect">
            <a:avLst/>
          </a:prstGeom>
        </p:spPr>
        <p:txBody>
          <a:bodyPr wrap="square">
            <a:spAutoFit/>
          </a:bodyPr>
          <a:lstStyle/>
          <a:p>
            <a:r>
              <a:rPr lang="en-GB" sz="2800" b="1" dirty="0">
                <a:solidFill>
                  <a:schemeClr val="accent1">
                    <a:lumMod val="75000"/>
                  </a:schemeClr>
                </a:solidFill>
              </a:rPr>
              <a:t>NSFAS Response Continues…</a:t>
            </a:r>
          </a:p>
          <a:p>
            <a:endParaRPr lang="en-GB" dirty="0">
              <a:solidFill>
                <a:schemeClr val="bg1"/>
              </a:solidFill>
            </a:endParaRPr>
          </a:p>
          <a:p>
            <a:pPr marL="457200" indent="-457200">
              <a:buFont typeface="Wingdings" panose="05000000000000000000" pitchFamily="2" charset="2"/>
              <a:buChar char="q"/>
            </a:pPr>
            <a:r>
              <a:rPr lang="en-GB" dirty="0">
                <a:solidFill>
                  <a:schemeClr val="bg1"/>
                </a:solidFill>
              </a:rPr>
              <a:t>The Internal audit contract with the external service provider (EY) was terminating in October 2019 and the </a:t>
            </a:r>
            <a:r>
              <a:rPr lang="en-GB" dirty="0">
                <a:solidFill>
                  <a:schemeClr val="accent4"/>
                </a:solidFill>
              </a:rPr>
              <a:t>Administrator took the further strategic decision to insource this function and build the capability within NSFAS.</a:t>
            </a:r>
            <a:r>
              <a:rPr lang="en-GB" dirty="0">
                <a:solidFill>
                  <a:schemeClr val="bg1"/>
                </a:solidFill>
              </a:rPr>
              <a:t> While not required to do so, the Administrator consulted the Minister on this matter at the time. This further negates the allegation of placing the entity in the hands of EY.</a:t>
            </a:r>
          </a:p>
          <a:p>
            <a:pPr marL="457200" indent="-457200">
              <a:buFont typeface="Wingdings" panose="05000000000000000000" pitchFamily="2" charset="2"/>
              <a:buChar char="q"/>
            </a:pPr>
            <a:endParaRPr lang="en-GB" dirty="0">
              <a:solidFill>
                <a:schemeClr val="bg1"/>
              </a:solidFill>
            </a:endParaRPr>
          </a:p>
          <a:p>
            <a:pPr marL="457200" indent="-457200">
              <a:buFont typeface="Wingdings" panose="05000000000000000000" pitchFamily="2" charset="2"/>
              <a:buChar char="q"/>
            </a:pPr>
            <a:r>
              <a:rPr lang="en-GB" dirty="0">
                <a:solidFill>
                  <a:schemeClr val="bg1"/>
                </a:solidFill>
              </a:rPr>
              <a:t>Contrary to the allegations in the NEHAWU letter, the capacitation of the Governance Risk and Compliance Unit was just that, capacitation. </a:t>
            </a:r>
            <a:r>
              <a:rPr lang="en-GB" b="1" dirty="0">
                <a:solidFill>
                  <a:schemeClr val="bg1"/>
                </a:solidFill>
              </a:rPr>
              <a:t>All new positions were job graded, advertised and followed the full recruitment and selection processes.</a:t>
            </a:r>
          </a:p>
          <a:p>
            <a:pPr marL="457200" indent="-457200">
              <a:buFont typeface="Wingdings" panose="05000000000000000000" pitchFamily="2" charset="2"/>
              <a:buChar char="q"/>
            </a:pPr>
            <a:endParaRPr lang="en-GB" dirty="0">
              <a:solidFill>
                <a:schemeClr val="bg1"/>
              </a:solidFill>
            </a:endParaRPr>
          </a:p>
          <a:p>
            <a:pPr marL="457200" indent="-457200">
              <a:buFont typeface="Wingdings" panose="05000000000000000000" pitchFamily="2" charset="2"/>
              <a:buChar char="q"/>
            </a:pPr>
            <a:r>
              <a:rPr lang="en-GB" dirty="0">
                <a:solidFill>
                  <a:schemeClr val="bg1"/>
                </a:solidFill>
              </a:rPr>
              <a:t>On the matter of the </a:t>
            </a:r>
            <a:r>
              <a:rPr lang="en-GB" dirty="0">
                <a:solidFill>
                  <a:schemeClr val="accent4"/>
                </a:solidFill>
              </a:rPr>
              <a:t>cooling off period</a:t>
            </a:r>
            <a:r>
              <a:rPr lang="en-GB" dirty="0">
                <a:solidFill>
                  <a:schemeClr val="bg1"/>
                </a:solidFill>
              </a:rPr>
              <a:t>, NSFAS believes that NEHAWU is referencing the </a:t>
            </a:r>
            <a:r>
              <a:rPr lang="en-GB" b="1" dirty="0">
                <a:solidFill>
                  <a:schemeClr val="bg1"/>
                </a:solidFill>
              </a:rPr>
              <a:t>South African Chartered Accountant Association (SAICA) Code of Conduct section 524.</a:t>
            </a:r>
            <a:r>
              <a:rPr lang="en-GB" dirty="0">
                <a:solidFill>
                  <a:schemeClr val="bg1"/>
                </a:solidFill>
              </a:rPr>
              <a:t> In this section, SAICA outlines the restriction and safeguards that need to be in place when the lead audit partner or senior audit team member of an </a:t>
            </a:r>
            <a:r>
              <a:rPr lang="en-GB" u="sng" dirty="0">
                <a:solidFill>
                  <a:schemeClr val="accent4"/>
                </a:solidFill>
              </a:rPr>
              <a:t>external audit firm </a:t>
            </a:r>
            <a:r>
              <a:rPr lang="en-GB" dirty="0">
                <a:solidFill>
                  <a:schemeClr val="bg1"/>
                </a:solidFill>
              </a:rPr>
              <a:t>assumes a role as director or other official that is able to exert influence over the preparation of the financial statements at a client for whom they are providing external audit services. This </a:t>
            </a:r>
            <a:r>
              <a:rPr lang="en-GB" dirty="0">
                <a:solidFill>
                  <a:schemeClr val="accent4"/>
                </a:solidFill>
              </a:rPr>
              <a:t>provision therefore does not apply to Ms. Isaacs as she was playing an internal audit role and shifted to a comparative role within NSFAS.</a:t>
            </a:r>
          </a:p>
          <a:p>
            <a:pPr marL="457200" indent="-457200">
              <a:buFont typeface="Wingdings" panose="05000000000000000000" pitchFamily="2" charset="2"/>
              <a:buChar char="q"/>
            </a:pPr>
            <a:endParaRPr lang="en-GB" dirty="0">
              <a:solidFill>
                <a:schemeClr val="bg1"/>
              </a:solidFill>
            </a:endParaRPr>
          </a:p>
          <a:p>
            <a:pPr marL="457200" indent="-457200">
              <a:buFont typeface="Wingdings" panose="05000000000000000000" pitchFamily="2" charset="2"/>
              <a:buChar char="q"/>
            </a:pPr>
            <a:r>
              <a:rPr lang="en-GB" b="1" dirty="0">
                <a:solidFill>
                  <a:schemeClr val="bg1"/>
                </a:solidFill>
              </a:rPr>
              <a:t>The Institute of Internal Audit </a:t>
            </a:r>
            <a:r>
              <a:rPr lang="en-GB" dirty="0">
                <a:solidFill>
                  <a:schemeClr val="bg1"/>
                </a:solidFill>
              </a:rPr>
              <a:t>cautions against officials moving from operational roles into </a:t>
            </a:r>
            <a:r>
              <a:rPr lang="en-GB" u="sng" dirty="0">
                <a:solidFill>
                  <a:schemeClr val="accent4"/>
                </a:solidFill>
              </a:rPr>
              <a:t>internal audit roles </a:t>
            </a:r>
            <a:r>
              <a:rPr lang="en-GB" dirty="0">
                <a:solidFill>
                  <a:schemeClr val="bg1"/>
                </a:solidFill>
              </a:rPr>
              <a:t>and restricts such individuals from performing audits in the areas from which they moved</a:t>
            </a:r>
            <a:r>
              <a:rPr lang="en-GB" b="1" dirty="0">
                <a:solidFill>
                  <a:schemeClr val="bg1"/>
                </a:solidFill>
              </a:rPr>
              <a:t>. Again, this does not apply in the case of Ms. Isaacs.</a:t>
            </a:r>
            <a:r>
              <a:rPr lang="en-GB" dirty="0">
                <a:solidFill>
                  <a:schemeClr val="bg1"/>
                </a:solidFill>
              </a:rPr>
              <a:t> Both the Head of EY Risk Management as well as the AGSA was consulted on any applicable cooling off periods, and both parties confirmed that none applied in the case of the recruitment of Ms. Isaacs.</a:t>
            </a:r>
          </a:p>
        </p:txBody>
      </p:sp>
      <p:sp>
        <p:nvSpPr>
          <p:cNvPr id="7" name="TextBox 6">
            <a:extLst>
              <a:ext uri="{FF2B5EF4-FFF2-40B4-BE49-F238E27FC236}">
                <a16:creationId xmlns:a16="http://schemas.microsoft.com/office/drawing/2014/main" id="{0AA65E63-8A1C-4469-971D-68BDB5BC9A92}"/>
              </a:ext>
            </a:extLst>
          </p:cNvPr>
          <p:cNvSpPr txBox="1"/>
          <p:nvPr/>
        </p:nvSpPr>
        <p:spPr>
          <a:xfrm>
            <a:off x="612628" y="974036"/>
            <a:ext cx="7139893" cy="11827564"/>
          </a:xfrm>
          <a:prstGeom prst="rect">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nchorCtr="0">
            <a:noAutofit/>
          </a:bodyPr>
          <a:lstStyle/>
          <a:p>
            <a:pPr marL="342900" indent="-342900" algn="l">
              <a:buFont typeface="Wingdings" panose="05000000000000000000" pitchFamily="2" charset="2"/>
              <a:buChar char="q"/>
            </a:pPr>
            <a:r>
              <a:rPr lang="en-GB" dirty="0">
                <a:solidFill>
                  <a:schemeClr val="bg1"/>
                </a:solidFill>
              </a:rPr>
              <a:t>The Internal audit contract with the external service provider (EY) was terminating in October 2019</a:t>
            </a:r>
          </a:p>
          <a:p>
            <a:pPr marL="34290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r>
              <a:rPr lang="en-GB" dirty="0">
                <a:solidFill>
                  <a:schemeClr val="accent4"/>
                </a:solidFill>
              </a:rPr>
              <a:t>Administrator took the further strategic decision to insource this function and build the capability within NSFAS.</a:t>
            </a:r>
          </a:p>
          <a:p>
            <a:pPr marL="342900" indent="-342900" algn="l">
              <a:buFont typeface="Wingdings" panose="05000000000000000000" pitchFamily="2" charset="2"/>
              <a:buChar char="q"/>
            </a:pPr>
            <a:endParaRPr lang="en-GB" dirty="0">
              <a:solidFill>
                <a:schemeClr val="accent4"/>
              </a:solidFill>
            </a:endParaRPr>
          </a:p>
          <a:p>
            <a:pPr marL="342900" indent="-342900" algn="l">
              <a:buFont typeface="Wingdings" panose="05000000000000000000" pitchFamily="2" charset="2"/>
              <a:buChar char="q"/>
            </a:pPr>
            <a:r>
              <a:rPr lang="en-GB" dirty="0">
                <a:solidFill>
                  <a:schemeClr val="bg1"/>
                </a:solidFill>
              </a:rPr>
              <a:t>Contrary to the allegations in the NEHAWU letter, the capacitation of the Governance Risk and Compliance Unit was just that, capacitation.</a:t>
            </a:r>
          </a:p>
          <a:p>
            <a:pPr marL="34290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r>
              <a:rPr lang="en-GB" b="1" dirty="0">
                <a:solidFill>
                  <a:schemeClr val="bg1"/>
                </a:solidFill>
              </a:rPr>
              <a:t>All new positions were job graded, advertised and followed the full recruitment and selection processes.</a:t>
            </a:r>
          </a:p>
          <a:p>
            <a:pPr marL="34290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r>
              <a:rPr lang="en-GB" dirty="0">
                <a:solidFill>
                  <a:schemeClr val="bg1"/>
                </a:solidFill>
              </a:rPr>
              <a:t>Cooling off periods apply to external auditors not internal auditors</a:t>
            </a:r>
          </a:p>
          <a:p>
            <a:pPr marL="34290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r>
              <a:rPr lang="en-GB" b="1" dirty="0">
                <a:solidFill>
                  <a:schemeClr val="bg1"/>
                </a:solidFill>
              </a:rPr>
              <a:t>The Institute of Internal Audit </a:t>
            </a:r>
            <a:r>
              <a:rPr lang="en-GB" dirty="0">
                <a:solidFill>
                  <a:schemeClr val="bg1"/>
                </a:solidFill>
              </a:rPr>
              <a:t>cautions against officials moving from operational roles into </a:t>
            </a:r>
            <a:r>
              <a:rPr lang="en-GB" u="sng" dirty="0">
                <a:solidFill>
                  <a:schemeClr val="accent4"/>
                </a:solidFill>
              </a:rPr>
              <a:t>internal audit roles </a:t>
            </a:r>
            <a:r>
              <a:rPr lang="en-GB" dirty="0">
                <a:solidFill>
                  <a:schemeClr val="bg1"/>
                </a:solidFill>
              </a:rPr>
              <a:t>and restricts such individuals from performing audits in the areas from which they moved</a:t>
            </a:r>
            <a:r>
              <a:rPr lang="en-GB" b="1" dirty="0">
                <a:solidFill>
                  <a:schemeClr val="bg1"/>
                </a:solidFill>
              </a:rPr>
              <a:t>. Again, this does not apply in the case of Ms. Isaacs.</a:t>
            </a:r>
            <a:r>
              <a:rPr lang="en-GB" dirty="0">
                <a:solidFill>
                  <a:schemeClr val="bg1"/>
                </a:solidFill>
              </a:rPr>
              <a:t> </a:t>
            </a:r>
          </a:p>
          <a:p>
            <a:pPr marL="34290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r>
              <a:rPr lang="en-GB" dirty="0">
                <a:solidFill>
                  <a:schemeClr val="bg1"/>
                </a:solidFill>
              </a:rPr>
              <a:t>Both the Head of EY Risk Management as well as the AGSA was consulted on any applicable cooling off periods, and both parties confirmed that none applied in the case of the recruitment of Ms. Isaacs.</a:t>
            </a:r>
          </a:p>
          <a:p>
            <a:pPr marL="34290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endParaRPr lang="en-GB" dirty="0">
              <a:solidFill>
                <a:schemeClr val="bg1"/>
              </a:solidFill>
            </a:endParaRPr>
          </a:p>
          <a:p>
            <a:pPr marL="342900" indent="-342900" algn="l">
              <a:buFont typeface="Wingdings" panose="05000000000000000000" pitchFamily="2" charset="2"/>
              <a:buChar char="q"/>
            </a:pPr>
            <a:endParaRPr lang="en-GB" b="1" dirty="0">
              <a:solidFill>
                <a:schemeClr val="bg1"/>
              </a:solidFill>
            </a:endParaRPr>
          </a:p>
          <a:p>
            <a:pPr marL="342900" indent="-342900" algn="l">
              <a:buFont typeface="Wingdings" panose="05000000000000000000" pitchFamily="2" charset="2"/>
              <a:buChar char="q"/>
            </a:pPr>
            <a:endParaRPr lang="en-GB" b="1" dirty="0">
              <a:solidFill>
                <a:schemeClr val="bg1"/>
              </a:solidFill>
            </a:endParaRPr>
          </a:p>
        </p:txBody>
      </p:sp>
    </p:spTree>
    <p:extLst>
      <p:ext uri="{BB962C8B-B14F-4D97-AF65-F5344CB8AC3E}">
        <p14:creationId xmlns:p14="http://schemas.microsoft.com/office/powerpoint/2010/main" val="40852429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B6F18E-87C1-4B43-8FFA-04611E64D3D3}"/>
              </a:ext>
            </a:extLst>
          </p:cNvPr>
          <p:cNvSpPr txBox="1"/>
          <p:nvPr/>
        </p:nvSpPr>
        <p:spPr>
          <a:xfrm>
            <a:off x="8919721" y="2071596"/>
            <a:ext cx="14431346" cy="730969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60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r>
              <a:rPr kumimoji="0" lang="en-ZA" sz="16600" b="1" i="0" u="none" strike="noStrike" kern="0" cap="none" spc="0" normalizeH="0" baseline="0" noProof="0" dirty="0">
                <a:ln>
                  <a:noFill/>
                </a:ln>
                <a:solidFill>
                  <a:srgbClr val="D36E28"/>
                </a:solidFill>
                <a:effectLst/>
                <a:uLnTx/>
                <a:uFillTx/>
                <a:latin typeface="Arial"/>
                <a:cs typeface="Arial" panose="020B0604020202020204" pitchFamily="34" charset="0"/>
                <a:sym typeface="PT Sans"/>
              </a:rPr>
              <a:t>PART: A  </a:t>
            </a:r>
          </a:p>
          <a:p>
            <a:pPr marL="0" marR="0" lvl="0" indent="0" algn="just" defTabSz="825500" rtl="0" eaLnBrk="1" fontAlgn="auto" latinLnBrk="0" hangingPunct="0">
              <a:lnSpc>
                <a:spcPct val="100000"/>
              </a:lnSpc>
              <a:spcBef>
                <a:spcPts val="0"/>
              </a:spcBef>
              <a:spcAft>
                <a:spcPts val="0"/>
              </a:spcAft>
              <a:buClr>
                <a:srgbClr val="C00000"/>
              </a:buClr>
              <a:buSzTx/>
              <a:buFontTx/>
              <a:buNone/>
              <a:tabLst/>
              <a:defRPr/>
            </a:pPr>
            <a:r>
              <a:rPr lang="en-ZA" sz="6000" b="1" dirty="0">
                <a:solidFill>
                  <a:srgbClr val="3F3F3F">
                    <a:lumMod val="50000"/>
                  </a:srgbClr>
                </a:solidFill>
                <a:latin typeface="Arial" panose="020B0604020202020204" pitchFamily="34" charset="0"/>
                <a:cs typeface="Arial" panose="020B0604020202020204" pitchFamily="34" charset="0"/>
              </a:rPr>
              <a:t>Introduction to NSFAS Administration</a:t>
            </a:r>
            <a:endParaRPr kumimoji="0" lang="en-ZA" sz="6000" b="1" i="0" u="none" strike="noStrike" kern="0" cap="none" spc="0" normalizeH="0" baseline="0" noProof="0" dirty="0">
              <a:ln>
                <a:noFill/>
              </a:ln>
              <a:solidFill>
                <a:srgbClr val="3F3F3F">
                  <a:lumMod val="50000"/>
                </a:srgbClr>
              </a:solidFill>
              <a:effectLst/>
              <a:uLnTx/>
              <a:uFillTx/>
              <a:latin typeface="Arial" panose="020B0604020202020204" pitchFamily="34" charset="0"/>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3F3F3F"/>
              </a:solidFill>
              <a:effectLst/>
              <a:uLnTx/>
              <a:uFillTx/>
              <a:latin typeface="Arial"/>
              <a:sym typeface="PT Sans"/>
            </a:endParaRPr>
          </a:p>
        </p:txBody>
      </p:sp>
      <p:pic>
        <p:nvPicPr>
          <p:cNvPr id="7" name="Picture 6">
            <a:extLst>
              <a:ext uri="{FF2B5EF4-FFF2-40B4-BE49-F238E27FC236}">
                <a16:creationId xmlns:a16="http://schemas.microsoft.com/office/drawing/2014/main" id="{EFCBE583-FD98-48CF-8F33-73479102D9C6}"/>
              </a:ext>
            </a:extLst>
          </p:cNvPr>
          <p:cNvPicPr>
            <a:picLocks noChangeAspect="1"/>
          </p:cNvPicPr>
          <p:nvPr/>
        </p:nvPicPr>
        <p:blipFill>
          <a:blip r:embed="rId2"/>
          <a:stretch>
            <a:fillRect/>
          </a:stretch>
        </p:blipFill>
        <p:spPr>
          <a:xfrm>
            <a:off x="1695238" y="3990763"/>
            <a:ext cx="4877223" cy="4877223"/>
          </a:xfrm>
          <a:prstGeom prst="rect">
            <a:avLst/>
          </a:prstGeom>
        </p:spPr>
      </p:pic>
    </p:spTree>
    <p:extLst>
      <p:ext uri="{BB962C8B-B14F-4D97-AF65-F5344CB8AC3E}">
        <p14:creationId xmlns:p14="http://schemas.microsoft.com/office/powerpoint/2010/main" val="405845029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B6F18E-87C1-4B43-8FFA-04611E64D3D3}"/>
              </a:ext>
            </a:extLst>
          </p:cNvPr>
          <p:cNvSpPr txBox="1"/>
          <p:nvPr/>
        </p:nvSpPr>
        <p:spPr>
          <a:xfrm>
            <a:off x="8719696" y="1917708"/>
            <a:ext cx="14431346" cy="761747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36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endParaRPr kumimoji="0" lang="en-ZA" sz="6000" b="1" i="0" u="none" strike="noStrike" kern="0" cap="none" spc="0" normalizeH="0" baseline="0" noProof="0" dirty="0">
              <a:ln>
                <a:noFill/>
              </a:ln>
              <a:solidFill>
                <a:srgbClr val="3F3F3F">
                  <a:lumMod val="50000"/>
                </a:srgbClr>
              </a:solidFill>
              <a:effectLst/>
              <a:uLnTx/>
              <a:uFillTx/>
              <a:latin typeface="Arial"/>
              <a:cs typeface="Arial" panose="020B0604020202020204" pitchFamily="34" charset="0"/>
              <a:sym typeface="PT Sans"/>
            </a:endParaRPr>
          </a:p>
          <a:p>
            <a:pPr marL="0" marR="0" lvl="0" indent="0" algn="l" defTabSz="825500" rtl="0" eaLnBrk="1" fontAlgn="auto" latinLnBrk="0" hangingPunct="0">
              <a:lnSpc>
                <a:spcPct val="100000"/>
              </a:lnSpc>
              <a:spcBef>
                <a:spcPts val="0"/>
              </a:spcBef>
              <a:spcAft>
                <a:spcPts val="0"/>
              </a:spcAft>
              <a:buClr>
                <a:srgbClr val="C00000"/>
              </a:buClr>
              <a:buSzTx/>
              <a:buFontTx/>
              <a:buNone/>
              <a:tabLst/>
              <a:defRPr/>
            </a:pPr>
            <a:r>
              <a:rPr kumimoji="0" lang="en-ZA" sz="16600" b="1" i="0" u="none" strike="noStrike" kern="0" cap="none" spc="0" normalizeH="0" baseline="0" noProof="0" dirty="0">
                <a:ln>
                  <a:noFill/>
                </a:ln>
                <a:solidFill>
                  <a:srgbClr val="D36E28"/>
                </a:solidFill>
                <a:effectLst/>
                <a:uLnTx/>
                <a:uFillTx/>
                <a:latin typeface="Arial"/>
                <a:cs typeface="Arial" panose="020B0604020202020204" pitchFamily="34" charset="0"/>
                <a:sym typeface="PT Sans"/>
              </a:rPr>
              <a:t>PART: D  </a:t>
            </a:r>
          </a:p>
          <a:p>
            <a:pPr lvl="0" algn="l">
              <a:buClr>
                <a:srgbClr val="C00000"/>
              </a:buClr>
              <a:defRPr/>
            </a:pPr>
            <a:r>
              <a:rPr lang="en-GB" sz="6000" b="1" dirty="0">
                <a:solidFill>
                  <a:srgbClr val="3F3F3F">
                    <a:lumMod val="50000"/>
                  </a:srgbClr>
                </a:solidFill>
                <a:latin typeface="Arial" panose="020B0604020202020204" pitchFamily="34" charset="0"/>
                <a:cs typeface="Arial" panose="020B0604020202020204" pitchFamily="34" charset="0"/>
              </a:rPr>
              <a:t>NSFAS Response to Alleged Irregular Appointments</a:t>
            </a:r>
            <a:endParaRPr kumimoji="0" lang="en-US" sz="4000" b="0" i="0" u="none" strike="noStrike" kern="0" cap="none" spc="0" normalizeH="0" baseline="0" noProof="0" dirty="0">
              <a:ln>
                <a:noFill/>
              </a:ln>
              <a:solidFill>
                <a:srgbClr val="3F3F3F"/>
              </a:solidFill>
              <a:effectLst/>
              <a:uLnTx/>
              <a:uFillTx/>
              <a:latin typeface="Arial"/>
              <a:sym typeface="PT Sans"/>
            </a:endParaRPr>
          </a:p>
        </p:txBody>
      </p:sp>
      <p:pic>
        <p:nvPicPr>
          <p:cNvPr id="4" name="Graphic 3">
            <a:extLst>
              <a:ext uri="{FF2B5EF4-FFF2-40B4-BE49-F238E27FC236}">
                <a16:creationId xmlns:a16="http://schemas.microsoft.com/office/drawing/2014/main" id="{D2CC44E0-9ADC-424A-95A4-D1A16F00881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504949" y="3599614"/>
            <a:ext cx="5781675" cy="5781675"/>
          </a:xfrm>
          <a:prstGeom prst="rect">
            <a:avLst/>
          </a:prstGeom>
        </p:spPr>
      </p:pic>
    </p:spTree>
    <p:extLst>
      <p:ext uri="{BB962C8B-B14F-4D97-AF65-F5344CB8AC3E}">
        <p14:creationId xmlns:p14="http://schemas.microsoft.com/office/powerpoint/2010/main" val="280109957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D0CF74-4052-4139-A35F-3F091364C501}"/>
              </a:ext>
            </a:extLst>
          </p:cNvPr>
          <p:cNvSpPr>
            <a:spLocks noGrp="1"/>
          </p:cNvSpPr>
          <p:nvPr>
            <p:ph type="sldNum" sz="quarter" idx="10"/>
          </p:nvPr>
        </p:nvSpPr>
        <p:spPr/>
        <p:txBody>
          <a:bodyPr/>
          <a:lstStyle/>
          <a:p>
            <a:fld id="{86CB4B4D-7CA3-9044-876B-883B54F8677D}" type="slidenum">
              <a:rPr lang="en-GB" smtClean="0"/>
              <a:pPr/>
              <a:t>31</a:t>
            </a:fld>
            <a:endParaRPr lang="en-GB" dirty="0"/>
          </a:p>
        </p:txBody>
      </p:sp>
      <p:sp>
        <p:nvSpPr>
          <p:cNvPr id="3" name="Rectangle 2">
            <a:extLst>
              <a:ext uri="{FF2B5EF4-FFF2-40B4-BE49-F238E27FC236}">
                <a16:creationId xmlns:a16="http://schemas.microsoft.com/office/drawing/2014/main" id="{5DF87C04-5274-4B0E-9947-4A0F81EDB85F}"/>
              </a:ext>
            </a:extLst>
          </p:cNvPr>
          <p:cNvSpPr/>
          <p:nvPr/>
        </p:nvSpPr>
        <p:spPr>
          <a:xfrm>
            <a:off x="9013371" y="1567543"/>
            <a:ext cx="13324115" cy="523220"/>
          </a:xfrm>
          <a:prstGeom prst="rect">
            <a:avLst/>
          </a:prstGeom>
        </p:spPr>
        <p:txBody>
          <a:bodyPr wrap="square">
            <a:spAutoFit/>
          </a:bodyPr>
          <a:lstStyle/>
          <a:p>
            <a:r>
              <a:rPr lang="en-US" sz="2800" b="1" dirty="0">
                <a:solidFill>
                  <a:srgbClr val="FF0000"/>
                </a:solidFill>
              </a:rPr>
              <a:t>NSFAS RESPONSE TO ADDENDUM: FURTHER IRREGULAR APPOINTMENTS </a:t>
            </a:r>
          </a:p>
        </p:txBody>
      </p:sp>
      <p:sp>
        <p:nvSpPr>
          <p:cNvPr id="4" name="Rectangle 3">
            <a:extLst>
              <a:ext uri="{FF2B5EF4-FFF2-40B4-BE49-F238E27FC236}">
                <a16:creationId xmlns:a16="http://schemas.microsoft.com/office/drawing/2014/main" id="{425ACCD1-F42F-4AB7-96B2-93C885EE6625}"/>
              </a:ext>
            </a:extLst>
          </p:cNvPr>
          <p:cNvSpPr/>
          <p:nvPr/>
        </p:nvSpPr>
        <p:spPr>
          <a:xfrm>
            <a:off x="9013371" y="2526633"/>
            <a:ext cx="14520397" cy="9325630"/>
          </a:xfrm>
          <a:prstGeom prst="rect">
            <a:avLst/>
          </a:prstGeom>
        </p:spPr>
        <p:txBody>
          <a:bodyPr wrap="square">
            <a:spAutoFit/>
          </a:bodyPr>
          <a:lstStyle/>
          <a:p>
            <a:pPr marL="342900" indent="-342900">
              <a:buFont typeface="Wingdings" panose="05000000000000000000" pitchFamily="2" charset="2"/>
              <a:buChar char="q"/>
            </a:pPr>
            <a:r>
              <a:rPr lang="en-GB" sz="2400" dirty="0">
                <a:solidFill>
                  <a:schemeClr val="bg1"/>
                </a:solidFill>
              </a:rPr>
              <a:t>NSFAS has prepared a comprehensive response to the multiple further allegations of irregular appointments set out in the table attached to NEHAWU’s submission marked </a:t>
            </a:r>
            <a:r>
              <a:rPr lang="en-GB" sz="2400" dirty="0">
                <a:solidFill>
                  <a:schemeClr val="accent4"/>
                </a:solidFill>
              </a:rPr>
              <a:t>“9.1 IRREGULAR APPOINTMENTS”. </a:t>
            </a:r>
          </a:p>
          <a:p>
            <a:endParaRPr lang="en-GB" sz="2400" dirty="0">
              <a:solidFill>
                <a:schemeClr val="bg1"/>
              </a:solidFill>
            </a:endParaRPr>
          </a:p>
          <a:p>
            <a:pPr marL="342900" indent="-342900">
              <a:buFont typeface="Wingdings" panose="05000000000000000000" pitchFamily="2" charset="2"/>
              <a:buChar char="q"/>
            </a:pPr>
            <a:r>
              <a:rPr lang="en-GB" sz="2400" dirty="0">
                <a:solidFill>
                  <a:schemeClr val="bg1"/>
                </a:solidFill>
              </a:rPr>
              <a:t>NSFAS, as a responsible employer, raised its concern and reservations to PCHET as it relates to protecting the rights and interests of various current and former advisors, employees and contractors of NSFAS. </a:t>
            </a:r>
          </a:p>
          <a:p>
            <a:endParaRPr lang="en-GB" sz="2400" dirty="0">
              <a:solidFill>
                <a:schemeClr val="bg1"/>
              </a:solidFill>
            </a:endParaRPr>
          </a:p>
          <a:p>
            <a:pPr marL="342900" indent="-342900">
              <a:buFont typeface="Wingdings" panose="05000000000000000000" pitchFamily="2" charset="2"/>
              <a:buChar char="q"/>
            </a:pPr>
            <a:r>
              <a:rPr lang="en-GB" sz="2400" dirty="0">
                <a:solidFill>
                  <a:schemeClr val="bg1"/>
                </a:solidFill>
              </a:rPr>
              <a:t>These individuals, have not been given an opportunity themselves to respond to NEHAWU’s allegations, and therefore we are obliged to invoke the confidentiality of our response to PCHET, as we do not believe it would be appropriate for these allegations to be ventilated in an open meeting of the PCHET, without the individuals concerned being given an opportunity to make representations. </a:t>
            </a:r>
          </a:p>
          <a:p>
            <a:pPr marL="342900" indent="-342900">
              <a:buFont typeface="Wingdings" panose="05000000000000000000" pitchFamily="2" charset="2"/>
              <a:buChar char="q"/>
            </a:pPr>
            <a:endParaRPr lang="en-GB" sz="2400" dirty="0">
              <a:solidFill>
                <a:schemeClr val="bg1"/>
              </a:solidFill>
            </a:endParaRPr>
          </a:p>
          <a:p>
            <a:pPr marL="342900" indent="-342900">
              <a:buFont typeface="Wingdings" panose="05000000000000000000" pitchFamily="2" charset="2"/>
              <a:buChar char="q"/>
            </a:pPr>
            <a:r>
              <a:rPr lang="en-GB" sz="2400" dirty="0">
                <a:solidFill>
                  <a:schemeClr val="bg1"/>
                </a:solidFill>
              </a:rPr>
              <a:t>For this reason, we propose that the allegations dealt with in the table be addressed by way of a parallel process which suitably protects the rights and interests of the individuals concerned. One option may be for these allegations to be dealt with as part of the </a:t>
            </a:r>
            <a:r>
              <a:rPr lang="en-GB" sz="2400" dirty="0">
                <a:solidFill>
                  <a:schemeClr val="accent4"/>
                </a:solidFill>
              </a:rPr>
              <a:t>Public Protector’s </a:t>
            </a:r>
            <a:r>
              <a:rPr lang="en-GB" sz="2400" dirty="0">
                <a:solidFill>
                  <a:schemeClr val="bg1"/>
                </a:solidFill>
              </a:rPr>
              <a:t>response to the similar a complaint which Bantu </a:t>
            </a:r>
            <a:r>
              <a:rPr lang="en-GB" sz="2400" dirty="0" err="1">
                <a:solidFill>
                  <a:schemeClr val="bg1"/>
                </a:solidFill>
              </a:rPr>
              <a:t>Holomisa</a:t>
            </a:r>
            <a:r>
              <a:rPr lang="en-GB" sz="2400" dirty="0">
                <a:solidFill>
                  <a:schemeClr val="bg1"/>
                </a:solidFill>
              </a:rPr>
              <a:t> of the United Democratic Movement (UDM) has lodged with it. </a:t>
            </a:r>
          </a:p>
          <a:p>
            <a:endParaRPr lang="en-GB" sz="2400" dirty="0">
              <a:solidFill>
                <a:schemeClr val="bg1"/>
              </a:solidFill>
            </a:endParaRPr>
          </a:p>
          <a:p>
            <a:pPr marL="342900" indent="-342900">
              <a:buFont typeface="Wingdings" panose="05000000000000000000" pitchFamily="2" charset="2"/>
              <a:buChar char="q"/>
            </a:pPr>
            <a:r>
              <a:rPr lang="en-GB" sz="2400" dirty="0">
                <a:solidFill>
                  <a:schemeClr val="bg1"/>
                </a:solidFill>
              </a:rPr>
              <a:t>NSFAS will cooperate with any legitimate process proposed or initiated by PCHET in this regard. </a:t>
            </a:r>
          </a:p>
          <a:p>
            <a:endParaRPr lang="en-GB" sz="2400" dirty="0">
              <a:solidFill>
                <a:schemeClr val="bg1"/>
              </a:solidFill>
            </a:endParaRPr>
          </a:p>
          <a:p>
            <a:pPr marL="342900" indent="-342900">
              <a:buFont typeface="Wingdings" panose="05000000000000000000" pitchFamily="2" charset="2"/>
              <a:buChar char="q"/>
            </a:pPr>
            <a:r>
              <a:rPr lang="en-GB" sz="2400" dirty="0">
                <a:solidFill>
                  <a:schemeClr val="bg1"/>
                </a:solidFill>
              </a:rPr>
              <a:t>In demonstration our full cooperation, we are prepared to provide PCHET with a copy of our comprehensive response which shall be marked as </a:t>
            </a:r>
            <a:r>
              <a:rPr lang="en-GB" sz="2400" dirty="0">
                <a:solidFill>
                  <a:schemeClr val="accent4"/>
                </a:solidFill>
              </a:rPr>
              <a:t>CONFIDENTIA</a:t>
            </a:r>
            <a:r>
              <a:rPr lang="en-GB" sz="2400" dirty="0">
                <a:solidFill>
                  <a:schemeClr val="bg1"/>
                </a:solidFill>
              </a:rPr>
              <a:t>L against the </a:t>
            </a:r>
            <a:r>
              <a:rPr lang="en-GB" sz="2400" b="1" dirty="0">
                <a:solidFill>
                  <a:schemeClr val="bg1"/>
                </a:solidFill>
              </a:rPr>
              <a:t>express assurance </a:t>
            </a:r>
            <a:r>
              <a:rPr lang="en-GB" sz="2400" dirty="0">
                <a:solidFill>
                  <a:schemeClr val="bg1"/>
                </a:solidFill>
              </a:rPr>
              <a:t>that our response will be kept confidential and that neither the allegations in question nor our response will be addressed at this meeting in a manner which discloses the identity, or otherwise compromises the rights of the individuals concerned.</a:t>
            </a:r>
          </a:p>
        </p:txBody>
      </p:sp>
    </p:spTree>
    <p:extLst>
      <p:ext uri="{BB962C8B-B14F-4D97-AF65-F5344CB8AC3E}">
        <p14:creationId xmlns:p14="http://schemas.microsoft.com/office/powerpoint/2010/main" val="306536350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30204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826C34-9418-4673-91D0-BEF1CD020785}"/>
              </a:ext>
            </a:extLst>
          </p:cNvPr>
          <p:cNvSpPr>
            <a:spLocks noGrp="1"/>
          </p:cNvSpPr>
          <p:nvPr>
            <p:ph type="sldNum" sz="quarter" idx="10"/>
          </p:nvPr>
        </p:nvSpPr>
        <p:spPr/>
        <p:txBody>
          <a:bodyPr/>
          <a:lstStyle/>
          <a:p>
            <a:fld id="{86CB4B4D-7CA3-9044-876B-883B54F8677D}" type="slidenum">
              <a:rPr lang="en-GB" smtClean="0"/>
              <a:pPr/>
              <a:t>4</a:t>
            </a:fld>
            <a:endParaRPr lang="en-GB" dirty="0"/>
          </a:p>
        </p:txBody>
      </p:sp>
      <p:sp>
        <p:nvSpPr>
          <p:cNvPr id="5" name="Rectangle 4">
            <a:extLst>
              <a:ext uri="{FF2B5EF4-FFF2-40B4-BE49-F238E27FC236}">
                <a16:creationId xmlns:a16="http://schemas.microsoft.com/office/drawing/2014/main" id="{DDF636E9-DD3A-467E-9D96-2F8B4A7550FF}"/>
              </a:ext>
            </a:extLst>
          </p:cNvPr>
          <p:cNvSpPr/>
          <p:nvPr/>
        </p:nvSpPr>
        <p:spPr>
          <a:xfrm>
            <a:off x="9078685" y="-138467"/>
            <a:ext cx="14692685" cy="10248960"/>
          </a:xfrm>
          <a:prstGeom prst="rect">
            <a:avLst/>
          </a:prstGeom>
        </p:spPr>
        <p:txBody>
          <a:bodyPr wrap="square" anchor="ctr">
            <a:spAutoFit/>
          </a:bodyPr>
          <a:lstStyle/>
          <a:p>
            <a:pPr lvl="0"/>
            <a:endParaRPr lang="en-GB" sz="2000" dirty="0">
              <a:solidFill>
                <a:schemeClr val="bg1"/>
              </a:solidFill>
              <a:latin typeface="Arial" panose="020B0604020202020204" pitchFamily="34" charset="0"/>
            </a:endParaRPr>
          </a:p>
          <a:p>
            <a:pPr marL="342900" lvl="0" indent="-342900">
              <a:buFont typeface="Wingdings" panose="05000000000000000000" pitchFamily="2" charset="2"/>
              <a:buChar char="q"/>
            </a:pPr>
            <a:endParaRPr lang="en-GB" sz="3600" dirty="0">
              <a:solidFill>
                <a:schemeClr val="bg1"/>
              </a:solidFill>
              <a:latin typeface="Arial" panose="020B0604020202020204" pitchFamily="34" charset="0"/>
            </a:endParaRPr>
          </a:p>
          <a:p>
            <a:pPr marL="342900" lvl="0" indent="-342900">
              <a:buFont typeface="Wingdings" panose="05000000000000000000" pitchFamily="2" charset="2"/>
              <a:buChar char="q"/>
            </a:pPr>
            <a:endParaRPr lang="en-GB" sz="3600" dirty="0">
              <a:solidFill>
                <a:schemeClr val="bg1"/>
              </a:solidFill>
              <a:latin typeface="Arial" panose="020B0604020202020204" pitchFamily="34" charset="0"/>
            </a:endParaRPr>
          </a:p>
          <a:p>
            <a:pPr marL="342900" lvl="0" indent="-342900">
              <a:buFont typeface="Wingdings" panose="05000000000000000000" pitchFamily="2" charset="2"/>
              <a:buChar char="q"/>
            </a:pPr>
            <a:endParaRPr lang="en-GB" sz="3600" dirty="0">
              <a:solidFill>
                <a:schemeClr val="bg1"/>
              </a:solidFill>
              <a:latin typeface="Arial" panose="020B0604020202020204" pitchFamily="34" charset="0"/>
            </a:endParaRPr>
          </a:p>
          <a:p>
            <a:pPr marL="342900" lvl="0" indent="-342900">
              <a:buFont typeface="Wingdings" panose="05000000000000000000" pitchFamily="2" charset="2"/>
              <a:buChar char="q"/>
            </a:pPr>
            <a:endParaRPr lang="en-GB" sz="3600" dirty="0">
              <a:solidFill>
                <a:schemeClr val="bg1"/>
              </a:solidFill>
              <a:latin typeface="Arial" panose="020B0604020202020204" pitchFamily="34" charset="0"/>
            </a:endParaRPr>
          </a:p>
          <a:p>
            <a:pPr marL="571500" lvl="0" indent="-571500">
              <a:buFont typeface="Wingdings" panose="05000000000000000000" pitchFamily="2" charset="2"/>
              <a:buChar char="q"/>
            </a:pPr>
            <a:endParaRPr lang="en-GB" sz="3600" dirty="0">
              <a:solidFill>
                <a:schemeClr val="bg1"/>
              </a:solidFill>
              <a:latin typeface="Arial" panose="020B0604020202020204" pitchFamily="34" charset="0"/>
            </a:endParaRPr>
          </a:p>
          <a:p>
            <a:pPr marL="571500" lvl="0" indent="-571500">
              <a:buFont typeface="Wingdings" panose="05000000000000000000" pitchFamily="2" charset="2"/>
              <a:buChar char="q"/>
            </a:pPr>
            <a:endParaRPr lang="en-GB" sz="3600" dirty="0">
              <a:solidFill>
                <a:schemeClr val="bg1"/>
              </a:solidFill>
              <a:latin typeface="Arial" panose="020B0604020202020204" pitchFamily="34" charset="0"/>
            </a:endParaRPr>
          </a:p>
          <a:p>
            <a:pPr marL="571500" lvl="0" indent="-571500">
              <a:buFont typeface="Wingdings" panose="05000000000000000000" pitchFamily="2" charset="2"/>
              <a:buChar char="q"/>
            </a:pPr>
            <a:endParaRPr lang="en-GB" sz="3600" dirty="0">
              <a:solidFill>
                <a:schemeClr val="bg1"/>
              </a:solidFill>
              <a:latin typeface="Arial" panose="020B0604020202020204" pitchFamily="34" charset="0"/>
            </a:endParaRPr>
          </a:p>
          <a:p>
            <a:pPr marL="571500" lvl="0" indent="-571500">
              <a:buFont typeface="Wingdings" panose="05000000000000000000" pitchFamily="2" charset="2"/>
              <a:buChar char="q"/>
            </a:pPr>
            <a:endParaRPr lang="en-GB" sz="3600" dirty="0">
              <a:solidFill>
                <a:schemeClr val="bg1"/>
              </a:solidFill>
              <a:latin typeface="Arial" panose="020B0604020202020204" pitchFamily="34" charset="0"/>
            </a:endParaRPr>
          </a:p>
          <a:p>
            <a:pPr marL="571500" lvl="0" indent="-571500">
              <a:buFont typeface="Wingdings" panose="05000000000000000000" pitchFamily="2" charset="2"/>
              <a:buChar char="q"/>
            </a:pPr>
            <a:r>
              <a:rPr lang="en-GB" sz="3600" dirty="0">
                <a:solidFill>
                  <a:schemeClr val="bg1"/>
                </a:solidFill>
                <a:latin typeface="Arial" panose="020B0604020202020204" pitchFamily="34" charset="0"/>
              </a:rPr>
              <a:t>Request of the Board</a:t>
            </a:r>
          </a:p>
          <a:p>
            <a:pPr marL="571500" lvl="0" indent="-571500">
              <a:buFont typeface="Wingdings" panose="05000000000000000000" pitchFamily="2" charset="2"/>
              <a:buChar char="q"/>
            </a:pPr>
            <a:endParaRPr lang="en-GB" sz="3600" dirty="0">
              <a:solidFill>
                <a:schemeClr val="bg1"/>
              </a:solidFill>
              <a:latin typeface="Arial" panose="020B0604020202020204" pitchFamily="34" charset="0"/>
            </a:endParaRPr>
          </a:p>
          <a:p>
            <a:pPr marL="571500" lvl="0" indent="-571500">
              <a:buFont typeface="Wingdings" panose="05000000000000000000" pitchFamily="2" charset="2"/>
              <a:buChar char="q"/>
            </a:pPr>
            <a:r>
              <a:rPr lang="en-GB" sz="3600" dirty="0">
                <a:solidFill>
                  <a:schemeClr val="bg1"/>
                </a:solidFill>
                <a:latin typeface="Arial" panose="020B0604020202020204" pitchFamily="34" charset="0"/>
              </a:rPr>
              <a:t>Non payment of student allowances</a:t>
            </a:r>
          </a:p>
          <a:p>
            <a:pPr marL="571500" lvl="0" indent="-571500">
              <a:buFont typeface="Wingdings" panose="05000000000000000000" pitchFamily="2" charset="2"/>
              <a:buChar char="q"/>
            </a:pPr>
            <a:endParaRPr lang="en-GB" sz="3600" dirty="0">
              <a:solidFill>
                <a:schemeClr val="bg1"/>
              </a:solidFill>
              <a:latin typeface="Arial" panose="020B0604020202020204" pitchFamily="34" charset="0"/>
            </a:endParaRPr>
          </a:p>
          <a:p>
            <a:pPr marL="571500" lvl="0" indent="-571500">
              <a:buFont typeface="Wingdings" panose="05000000000000000000" pitchFamily="2" charset="2"/>
              <a:buChar char="q"/>
            </a:pPr>
            <a:r>
              <a:rPr lang="en-GB" sz="3600" dirty="0">
                <a:solidFill>
                  <a:schemeClr val="bg1"/>
                </a:solidFill>
                <a:latin typeface="Arial" panose="020B0604020202020204" pitchFamily="34" charset="0"/>
              </a:rPr>
              <a:t>Sector impact </a:t>
            </a:r>
          </a:p>
          <a:p>
            <a:pPr marL="571500" lvl="0" indent="-571500">
              <a:buFont typeface="Wingdings" panose="05000000000000000000" pitchFamily="2" charset="2"/>
              <a:buChar char="q"/>
            </a:pPr>
            <a:endParaRPr lang="en-GB" sz="3600" dirty="0">
              <a:solidFill>
                <a:schemeClr val="bg1"/>
              </a:solidFill>
              <a:latin typeface="Arial" panose="020B0604020202020204" pitchFamily="34" charset="0"/>
            </a:endParaRPr>
          </a:p>
          <a:p>
            <a:pPr marL="571500" lvl="0" indent="-571500">
              <a:buFont typeface="Wingdings" panose="05000000000000000000" pitchFamily="2" charset="2"/>
              <a:buChar char="q"/>
            </a:pPr>
            <a:r>
              <a:rPr lang="en-GB" sz="3600" dirty="0">
                <a:solidFill>
                  <a:schemeClr val="bg1"/>
                </a:solidFill>
                <a:latin typeface="Arial" panose="020B0604020202020204" pitchFamily="34" charset="0"/>
              </a:rPr>
              <a:t>NOCLAR report</a:t>
            </a:r>
          </a:p>
          <a:p>
            <a:pPr marL="571500" lvl="0" indent="-571500">
              <a:buFont typeface="Wingdings" panose="05000000000000000000" pitchFamily="2" charset="2"/>
              <a:buChar char="q"/>
            </a:pPr>
            <a:endParaRPr lang="en-GB" sz="3600" dirty="0">
              <a:solidFill>
                <a:schemeClr val="bg1"/>
              </a:solidFill>
              <a:latin typeface="Arial" panose="020B0604020202020204" pitchFamily="34" charset="0"/>
            </a:endParaRPr>
          </a:p>
          <a:p>
            <a:pPr marL="571500" lvl="0" indent="-571500">
              <a:buFont typeface="Wingdings" panose="05000000000000000000" pitchFamily="2" charset="2"/>
              <a:buChar char="q"/>
            </a:pPr>
            <a:r>
              <a:rPr lang="en-GB" sz="3600" dirty="0">
                <a:solidFill>
                  <a:schemeClr val="bg1"/>
                </a:solidFill>
                <a:latin typeface="Arial" panose="020B0604020202020204" pitchFamily="34" charset="0"/>
              </a:rPr>
              <a:t>NEHAWU Complaint</a:t>
            </a:r>
          </a:p>
          <a:p>
            <a:pPr lvl="0"/>
            <a:endParaRPr lang="en-ZA" sz="2800" dirty="0">
              <a:solidFill>
                <a:schemeClr val="bg1"/>
              </a:solidFill>
              <a:latin typeface="Arial" panose="020B0604020202020204" pitchFamily="34" charset="0"/>
            </a:endParaRPr>
          </a:p>
        </p:txBody>
      </p:sp>
      <p:sp>
        <p:nvSpPr>
          <p:cNvPr id="6" name="Rectangle 5">
            <a:extLst>
              <a:ext uri="{FF2B5EF4-FFF2-40B4-BE49-F238E27FC236}">
                <a16:creationId xmlns:a16="http://schemas.microsoft.com/office/drawing/2014/main" id="{417266B6-A649-4E36-B569-E2BD33E0C6C1}"/>
              </a:ext>
            </a:extLst>
          </p:cNvPr>
          <p:cNvSpPr/>
          <p:nvPr/>
        </p:nvSpPr>
        <p:spPr>
          <a:xfrm>
            <a:off x="8772525" y="314325"/>
            <a:ext cx="14998846" cy="2431435"/>
          </a:xfrm>
          <a:prstGeom prst="rect">
            <a:avLst/>
          </a:prstGeom>
        </p:spPr>
        <p:txBody>
          <a:bodyPr wrap="square">
            <a:spAutoFit/>
          </a:bodyPr>
          <a:lstStyle/>
          <a:p>
            <a:pPr algn="l" hangingPunct="1"/>
            <a:endParaRPr lang="en-ZA" sz="4400" b="1" dirty="0">
              <a:solidFill>
                <a:schemeClr val="bg1"/>
              </a:solidFill>
              <a:latin typeface="Arial" panose="020B0604020202020204" pitchFamily="34" charset="0"/>
              <a:sym typeface="Montserrat-SemiBold"/>
            </a:endParaRPr>
          </a:p>
          <a:p>
            <a:pPr algn="l" hangingPunct="1"/>
            <a:r>
              <a:rPr lang="en-ZA" sz="4400" b="1" dirty="0">
                <a:solidFill>
                  <a:schemeClr val="bg1"/>
                </a:solidFill>
                <a:latin typeface="Arial" panose="020B0604020202020204" pitchFamily="34" charset="0"/>
                <a:sym typeface="Montserrat-SemiBold"/>
              </a:rPr>
              <a:t> Introduction to NSFAS Administration</a:t>
            </a:r>
          </a:p>
          <a:p>
            <a:pPr hangingPunct="1"/>
            <a:endParaRPr lang="en-ZA" sz="4400" b="1" dirty="0">
              <a:solidFill>
                <a:schemeClr val="bg1"/>
              </a:solidFill>
              <a:latin typeface="Arial" panose="020B0604020202020204" pitchFamily="34" charset="0"/>
              <a:sym typeface="Montserrat-SemiBold"/>
            </a:endParaRPr>
          </a:p>
          <a:p>
            <a:pPr algn="ctr" hangingPunct="1"/>
            <a:r>
              <a:rPr lang="en-ZA" sz="2000" b="1" dirty="0">
                <a:solidFill>
                  <a:schemeClr val="bg1"/>
                </a:solidFill>
                <a:latin typeface="Arial" panose="020B0604020202020204" pitchFamily="34" charset="0"/>
                <a:sym typeface="Montserrat-SemiBold"/>
              </a:rPr>
              <a:t>              </a:t>
            </a:r>
            <a:endParaRPr lang="en-US" sz="2000" dirty="0">
              <a:solidFill>
                <a:schemeClr val="bg1"/>
              </a:solidFill>
            </a:endParaRPr>
          </a:p>
        </p:txBody>
      </p:sp>
      <p:pic>
        <p:nvPicPr>
          <p:cNvPr id="8" name="Picture 7">
            <a:extLst>
              <a:ext uri="{FF2B5EF4-FFF2-40B4-BE49-F238E27FC236}">
                <a16:creationId xmlns:a16="http://schemas.microsoft.com/office/drawing/2014/main" id="{84641599-21A9-41B0-A7BD-B06081185E47}"/>
              </a:ext>
            </a:extLst>
          </p:cNvPr>
          <p:cNvPicPr>
            <a:picLocks noChangeAspect="1"/>
          </p:cNvPicPr>
          <p:nvPr/>
        </p:nvPicPr>
        <p:blipFill>
          <a:blip r:embed="rId3"/>
          <a:stretch>
            <a:fillRect/>
          </a:stretch>
        </p:blipFill>
        <p:spPr>
          <a:xfrm>
            <a:off x="3409738" y="2819188"/>
            <a:ext cx="3248237" cy="3248237"/>
          </a:xfrm>
          <a:prstGeom prst="rect">
            <a:avLst/>
          </a:prstGeom>
        </p:spPr>
      </p:pic>
      <p:sp>
        <p:nvSpPr>
          <p:cNvPr id="9" name="Rectangle 8">
            <a:extLst>
              <a:ext uri="{FF2B5EF4-FFF2-40B4-BE49-F238E27FC236}">
                <a16:creationId xmlns:a16="http://schemas.microsoft.com/office/drawing/2014/main" id="{67DD42AB-B867-4AE0-8E5C-78967427AF6D}"/>
              </a:ext>
            </a:extLst>
          </p:cNvPr>
          <p:cNvSpPr/>
          <p:nvPr/>
        </p:nvSpPr>
        <p:spPr>
          <a:xfrm>
            <a:off x="8772525" y="2343150"/>
            <a:ext cx="11172825" cy="584775"/>
          </a:xfrm>
          <a:prstGeom prst="rect">
            <a:avLst/>
          </a:prstGeom>
        </p:spPr>
        <p:txBody>
          <a:bodyPr wrap="square">
            <a:spAutoFit/>
          </a:bodyPr>
          <a:lstStyle/>
          <a:p>
            <a:pPr lvl="0" hangingPunct="1"/>
            <a:r>
              <a:rPr lang="en-ZA" b="1" dirty="0">
                <a:solidFill>
                  <a:srgbClr val="595959"/>
                </a:solidFill>
                <a:latin typeface="Arial" panose="020B0604020202020204" pitchFamily="34" charset="0"/>
              </a:rPr>
              <a:t> </a:t>
            </a:r>
            <a:r>
              <a:rPr lang="en-ZA" sz="3200" b="1" dirty="0">
                <a:solidFill>
                  <a:srgbClr val="FF0000"/>
                </a:solidFill>
                <a:latin typeface="Arial" panose="020B0604020202020204" pitchFamily="34" charset="0"/>
              </a:rPr>
              <a:t>TRIGGERS LEADING TO ADMINISTRATION </a:t>
            </a:r>
            <a:endParaRPr lang="en-US" sz="3200" dirty="0">
              <a:solidFill>
                <a:srgbClr val="FF0000"/>
              </a:solidFill>
            </a:endParaRPr>
          </a:p>
        </p:txBody>
      </p:sp>
    </p:spTree>
    <p:extLst>
      <p:ext uri="{BB962C8B-B14F-4D97-AF65-F5344CB8AC3E}">
        <p14:creationId xmlns:p14="http://schemas.microsoft.com/office/powerpoint/2010/main" val="7119831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826C34-9418-4673-91D0-BEF1CD020785}"/>
              </a:ext>
            </a:extLst>
          </p:cNvPr>
          <p:cNvSpPr>
            <a:spLocks noGrp="1"/>
          </p:cNvSpPr>
          <p:nvPr>
            <p:ph type="sldNum" sz="quarter" idx="10"/>
          </p:nvPr>
        </p:nvSpPr>
        <p:spPr/>
        <p:txBody>
          <a:bodyPr/>
          <a:lstStyle/>
          <a:p>
            <a:fld id="{86CB4B4D-7CA3-9044-876B-883B54F8677D}" type="slidenum">
              <a:rPr lang="en-GB" smtClean="0"/>
              <a:pPr/>
              <a:t>5</a:t>
            </a:fld>
            <a:endParaRPr lang="en-GB" dirty="0"/>
          </a:p>
        </p:txBody>
      </p:sp>
      <p:sp>
        <p:nvSpPr>
          <p:cNvPr id="5" name="Rectangle 4">
            <a:extLst>
              <a:ext uri="{FF2B5EF4-FFF2-40B4-BE49-F238E27FC236}">
                <a16:creationId xmlns:a16="http://schemas.microsoft.com/office/drawing/2014/main" id="{DDF636E9-DD3A-467E-9D96-2F8B4A7550FF}"/>
              </a:ext>
            </a:extLst>
          </p:cNvPr>
          <p:cNvSpPr/>
          <p:nvPr/>
        </p:nvSpPr>
        <p:spPr>
          <a:xfrm>
            <a:off x="9078685" y="340037"/>
            <a:ext cx="13781315" cy="12403395"/>
          </a:xfrm>
          <a:prstGeom prst="rect">
            <a:avLst/>
          </a:prstGeom>
        </p:spPr>
        <p:txBody>
          <a:bodyPr wrap="square" anchor="ctr">
            <a:spAutoFit/>
          </a:bodyPr>
          <a:lstStyle/>
          <a:p>
            <a:pPr lvl="0"/>
            <a:endParaRPr lang="en-GB" sz="2000" dirty="0">
              <a:solidFill>
                <a:schemeClr val="bg1"/>
              </a:solidFill>
              <a:latin typeface="Arial" panose="020B0604020202020204" pitchFamily="34" charset="0"/>
            </a:endParaRPr>
          </a:p>
          <a:p>
            <a:pPr marL="342900" lvl="0" indent="-342900">
              <a:buFont typeface="Wingdings" panose="05000000000000000000" pitchFamily="2" charset="2"/>
              <a:buChar char="q"/>
            </a:pPr>
            <a:endParaRPr lang="en-GB" sz="3600" dirty="0">
              <a:solidFill>
                <a:schemeClr val="bg1"/>
              </a:solidFill>
              <a:latin typeface="Arial" panose="020B0604020202020204" pitchFamily="34" charset="0"/>
            </a:endParaRPr>
          </a:p>
          <a:p>
            <a:pPr marL="342900" lvl="0" indent="-342900">
              <a:buFont typeface="Wingdings" panose="05000000000000000000" pitchFamily="2" charset="2"/>
              <a:buChar char="q"/>
            </a:pPr>
            <a:endParaRPr lang="en-GB" sz="3600" dirty="0">
              <a:solidFill>
                <a:schemeClr val="bg1"/>
              </a:solidFill>
              <a:latin typeface="Arial" panose="020B0604020202020204" pitchFamily="34" charset="0"/>
            </a:endParaRPr>
          </a:p>
          <a:p>
            <a:pPr marL="342900" lvl="0" indent="-342900">
              <a:buFont typeface="Wingdings" panose="05000000000000000000" pitchFamily="2" charset="2"/>
              <a:buChar char="q"/>
            </a:pPr>
            <a:endParaRPr lang="en-GB" sz="3600" dirty="0">
              <a:solidFill>
                <a:schemeClr val="bg1"/>
              </a:solidFill>
              <a:latin typeface="Arial" panose="020B0604020202020204" pitchFamily="34" charset="0"/>
            </a:endParaRPr>
          </a:p>
          <a:p>
            <a:pPr marL="342900" lvl="0" indent="-342900">
              <a:buFont typeface="Wingdings" panose="05000000000000000000" pitchFamily="2" charset="2"/>
              <a:buChar char="q"/>
            </a:pPr>
            <a:endParaRPr lang="en-GB" sz="3600" dirty="0">
              <a:solidFill>
                <a:schemeClr val="bg1"/>
              </a:solidFill>
              <a:latin typeface="Arial" panose="020B0604020202020204" pitchFamily="34" charset="0"/>
            </a:endParaRPr>
          </a:p>
          <a:p>
            <a:pPr marL="571500" lvl="0" indent="-571500">
              <a:buFont typeface="Wingdings" panose="05000000000000000000" pitchFamily="2" charset="2"/>
              <a:buChar char="q"/>
            </a:pPr>
            <a:r>
              <a:rPr lang="en-GB" sz="3200" dirty="0">
                <a:solidFill>
                  <a:schemeClr val="bg1"/>
                </a:solidFill>
                <a:latin typeface="Arial" panose="020B0604020202020204" pitchFamily="34" charset="0"/>
              </a:rPr>
              <a:t>Administrators appointment facilitated the onboarding of advisors in technical fields. Audit trails available.</a:t>
            </a:r>
          </a:p>
          <a:p>
            <a:pPr lvl="0"/>
            <a:endParaRPr lang="en-GB" sz="3200" dirty="0">
              <a:solidFill>
                <a:schemeClr val="bg1"/>
              </a:solidFill>
              <a:latin typeface="Arial" panose="020B0604020202020204" pitchFamily="34" charset="0"/>
            </a:endParaRPr>
          </a:p>
          <a:p>
            <a:pPr marL="571500" lvl="0" indent="-571500">
              <a:buFont typeface="Wingdings" panose="05000000000000000000" pitchFamily="2" charset="2"/>
              <a:buChar char="q"/>
            </a:pPr>
            <a:r>
              <a:rPr lang="en-GB" sz="3200" dirty="0">
                <a:solidFill>
                  <a:schemeClr val="bg1"/>
                </a:solidFill>
                <a:latin typeface="Arial" panose="020B0604020202020204" pitchFamily="34" charset="0"/>
              </a:rPr>
              <a:t>In conjunction with DHET and Minister a pool of candidates developed </a:t>
            </a:r>
          </a:p>
          <a:p>
            <a:pPr lvl="0"/>
            <a:endParaRPr lang="en-GB" sz="3200" dirty="0">
              <a:solidFill>
                <a:schemeClr val="bg1"/>
              </a:solidFill>
              <a:latin typeface="Arial" panose="020B0604020202020204" pitchFamily="34" charset="0"/>
            </a:endParaRPr>
          </a:p>
          <a:p>
            <a:pPr marL="571500" lvl="0" indent="-571500">
              <a:buFont typeface="Wingdings" panose="05000000000000000000" pitchFamily="2" charset="2"/>
              <a:buChar char="q"/>
            </a:pPr>
            <a:r>
              <a:rPr lang="en-GB" sz="3200" dirty="0">
                <a:solidFill>
                  <a:schemeClr val="bg1"/>
                </a:solidFill>
                <a:latin typeface="Arial" panose="020B0604020202020204" pitchFamily="34" charset="0"/>
              </a:rPr>
              <a:t>Appointments were made in concurrence with the Minister based on qualifications, experience and availability for an initial 1-year contract period</a:t>
            </a:r>
          </a:p>
          <a:p>
            <a:pPr lvl="0"/>
            <a:endParaRPr lang="en-GB" sz="3200" dirty="0">
              <a:solidFill>
                <a:schemeClr val="bg1"/>
              </a:solidFill>
              <a:latin typeface="Arial" panose="020B0604020202020204" pitchFamily="34" charset="0"/>
            </a:endParaRPr>
          </a:p>
          <a:p>
            <a:pPr marL="571500" lvl="0" indent="-571500">
              <a:buFont typeface="Wingdings" panose="05000000000000000000" pitchFamily="2" charset="2"/>
              <a:buChar char="q"/>
            </a:pPr>
            <a:r>
              <a:rPr lang="en-GB" sz="3200" dirty="0">
                <a:solidFill>
                  <a:schemeClr val="bg1"/>
                </a:solidFill>
                <a:latin typeface="Arial" panose="020B0604020202020204" pitchFamily="34" charset="0"/>
              </a:rPr>
              <a:t>Advisor panel reviewed for second year of administration as well as the subsequent extension</a:t>
            </a:r>
          </a:p>
          <a:p>
            <a:pPr lvl="0"/>
            <a:endParaRPr lang="en-GB" sz="3200" dirty="0">
              <a:solidFill>
                <a:schemeClr val="bg1"/>
              </a:solidFill>
              <a:latin typeface="Arial" panose="020B0604020202020204" pitchFamily="34" charset="0"/>
            </a:endParaRPr>
          </a:p>
          <a:p>
            <a:pPr marL="571500" lvl="0" indent="-571500">
              <a:buFont typeface="Wingdings" panose="05000000000000000000" pitchFamily="2" charset="2"/>
              <a:buChar char="q"/>
            </a:pPr>
            <a:r>
              <a:rPr lang="en-GB" sz="3200" dirty="0">
                <a:solidFill>
                  <a:schemeClr val="bg1"/>
                </a:solidFill>
                <a:latin typeface="Arial" panose="020B0604020202020204" pitchFamily="34" charset="0"/>
              </a:rPr>
              <a:t>Following appointment of Administrator, the entire top management structure departed, either through dismissal, negotiated exit or resignation which further necessitated the appointment of some specialist advisors to act in the vacated top management structure</a:t>
            </a:r>
          </a:p>
          <a:p>
            <a:pPr lvl="0"/>
            <a:endParaRPr lang="en-GB" sz="3200" dirty="0">
              <a:solidFill>
                <a:schemeClr val="bg1"/>
              </a:solidFill>
              <a:latin typeface="Arial" panose="020B0604020202020204" pitchFamily="34" charset="0"/>
            </a:endParaRPr>
          </a:p>
          <a:p>
            <a:pPr marL="571500" lvl="0" indent="-571500">
              <a:buFont typeface="Wingdings" panose="05000000000000000000" pitchFamily="2" charset="2"/>
              <a:buChar char="q"/>
            </a:pPr>
            <a:r>
              <a:rPr lang="en-GB" sz="3200" dirty="0">
                <a:solidFill>
                  <a:schemeClr val="bg1"/>
                </a:solidFill>
                <a:latin typeface="Arial" panose="020B0604020202020204" pitchFamily="34" charset="0"/>
              </a:rPr>
              <a:t>The secondment of the Acting COO from UCT was already in place, prior to the commencement of administration</a:t>
            </a:r>
          </a:p>
          <a:p>
            <a:pPr lvl="0"/>
            <a:endParaRPr lang="en-ZA" sz="2800" dirty="0">
              <a:solidFill>
                <a:schemeClr val="bg1"/>
              </a:solidFill>
              <a:latin typeface="Arial" panose="020B0604020202020204" pitchFamily="34" charset="0"/>
            </a:endParaRPr>
          </a:p>
        </p:txBody>
      </p:sp>
      <p:sp>
        <p:nvSpPr>
          <p:cNvPr id="6" name="Rectangle 5">
            <a:extLst>
              <a:ext uri="{FF2B5EF4-FFF2-40B4-BE49-F238E27FC236}">
                <a16:creationId xmlns:a16="http://schemas.microsoft.com/office/drawing/2014/main" id="{417266B6-A649-4E36-B569-E2BD33E0C6C1}"/>
              </a:ext>
            </a:extLst>
          </p:cNvPr>
          <p:cNvSpPr/>
          <p:nvPr/>
        </p:nvSpPr>
        <p:spPr>
          <a:xfrm>
            <a:off x="8772525" y="314325"/>
            <a:ext cx="14998846" cy="2431435"/>
          </a:xfrm>
          <a:prstGeom prst="rect">
            <a:avLst/>
          </a:prstGeom>
        </p:spPr>
        <p:txBody>
          <a:bodyPr wrap="square">
            <a:spAutoFit/>
          </a:bodyPr>
          <a:lstStyle/>
          <a:p>
            <a:pPr algn="l" hangingPunct="1"/>
            <a:r>
              <a:rPr lang="en-ZA" sz="4400" b="1" dirty="0">
                <a:solidFill>
                  <a:schemeClr val="bg1"/>
                </a:solidFill>
                <a:latin typeface="Arial" panose="020B0604020202020204" pitchFamily="34" charset="0"/>
                <a:sym typeface="Montserrat-SemiBold"/>
              </a:rPr>
              <a:t> </a:t>
            </a:r>
          </a:p>
          <a:p>
            <a:pPr algn="l" hangingPunct="1"/>
            <a:r>
              <a:rPr lang="en-ZA" sz="4400" b="1" dirty="0">
                <a:solidFill>
                  <a:schemeClr val="bg1"/>
                </a:solidFill>
                <a:latin typeface="Arial" panose="020B0604020202020204" pitchFamily="34" charset="0"/>
                <a:sym typeface="Montserrat-SemiBold"/>
              </a:rPr>
              <a:t>  Introduction to NSFAS Administration</a:t>
            </a:r>
          </a:p>
          <a:p>
            <a:pPr hangingPunct="1"/>
            <a:endParaRPr lang="en-ZA" sz="4400" b="1" dirty="0">
              <a:solidFill>
                <a:schemeClr val="bg1"/>
              </a:solidFill>
              <a:latin typeface="Arial" panose="020B0604020202020204" pitchFamily="34" charset="0"/>
              <a:sym typeface="Montserrat-SemiBold"/>
            </a:endParaRPr>
          </a:p>
          <a:p>
            <a:pPr algn="ctr" hangingPunct="1"/>
            <a:r>
              <a:rPr lang="en-ZA" sz="2000" b="1" dirty="0">
                <a:solidFill>
                  <a:schemeClr val="bg1"/>
                </a:solidFill>
                <a:latin typeface="Arial" panose="020B0604020202020204" pitchFamily="34" charset="0"/>
                <a:sym typeface="Montserrat-SemiBold"/>
              </a:rPr>
              <a:t>              </a:t>
            </a:r>
            <a:endParaRPr lang="en-US" sz="2000" dirty="0">
              <a:solidFill>
                <a:schemeClr val="bg1"/>
              </a:solidFill>
            </a:endParaRPr>
          </a:p>
        </p:txBody>
      </p:sp>
      <p:pic>
        <p:nvPicPr>
          <p:cNvPr id="8" name="Picture 7">
            <a:extLst>
              <a:ext uri="{FF2B5EF4-FFF2-40B4-BE49-F238E27FC236}">
                <a16:creationId xmlns:a16="http://schemas.microsoft.com/office/drawing/2014/main" id="{84641599-21A9-41B0-A7BD-B06081185E47}"/>
              </a:ext>
            </a:extLst>
          </p:cNvPr>
          <p:cNvPicPr>
            <a:picLocks noChangeAspect="1"/>
          </p:cNvPicPr>
          <p:nvPr/>
        </p:nvPicPr>
        <p:blipFill>
          <a:blip r:embed="rId3"/>
          <a:stretch>
            <a:fillRect/>
          </a:stretch>
        </p:blipFill>
        <p:spPr>
          <a:xfrm>
            <a:off x="3409738" y="2819188"/>
            <a:ext cx="3248237" cy="3248237"/>
          </a:xfrm>
          <a:prstGeom prst="rect">
            <a:avLst/>
          </a:prstGeom>
        </p:spPr>
      </p:pic>
      <p:sp>
        <p:nvSpPr>
          <p:cNvPr id="9" name="Rectangle 8">
            <a:extLst>
              <a:ext uri="{FF2B5EF4-FFF2-40B4-BE49-F238E27FC236}">
                <a16:creationId xmlns:a16="http://schemas.microsoft.com/office/drawing/2014/main" id="{67DD42AB-B867-4AE0-8E5C-78967427AF6D}"/>
              </a:ext>
            </a:extLst>
          </p:cNvPr>
          <p:cNvSpPr/>
          <p:nvPr/>
        </p:nvSpPr>
        <p:spPr>
          <a:xfrm>
            <a:off x="9078684" y="1666042"/>
            <a:ext cx="12573002" cy="938719"/>
          </a:xfrm>
          <a:prstGeom prst="rect">
            <a:avLst/>
          </a:prstGeom>
        </p:spPr>
        <p:txBody>
          <a:bodyPr wrap="square">
            <a:spAutoFit/>
          </a:bodyPr>
          <a:lstStyle/>
          <a:p>
            <a:pPr lvl="0" hangingPunct="1"/>
            <a:r>
              <a:rPr lang="en-ZA" b="1" dirty="0">
                <a:solidFill>
                  <a:srgbClr val="595959"/>
                </a:solidFill>
                <a:latin typeface="Arial" panose="020B0604020202020204" pitchFamily="34" charset="0"/>
              </a:rPr>
              <a:t> </a:t>
            </a:r>
          </a:p>
          <a:p>
            <a:pPr lvl="0" hangingPunct="1"/>
            <a:r>
              <a:rPr lang="en-ZA" sz="3200" b="1" dirty="0">
                <a:solidFill>
                  <a:srgbClr val="FF0000"/>
                </a:solidFill>
                <a:latin typeface="Arial" panose="020B0604020202020204" pitchFamily="34" charset="0"/>
              </a:rPr>
              <a:t>APPOINTMENT OF ADVISORS TO ASSIST ADMINISTRATOR</a:t>
            </a:r>
            <a:endParaRPr lang="en-US" sz="3200" dirty="0">
              <a:solidFill>
                <a:srgbClr val="FF0000"/>
              </a:solidFill>
            </a:endParaRPr>
          </a:p>
        </p:txBody>
      </p:sp>
    </p:spTree>
    <p:extLst>
      <p:ext uri="{BB962C8B-B14F-4D97-AF65-F5344CB8AC3E}">
        <p14:creationId xmlns:p14="http://schemas.microsoft.com/office/powerpoint/2010/main" val="223135114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826C34-9418-4673-91D0-BEF1CD020785}"/>
              </a:ext>
            </a:extLst>
          </p:cNvPr>
          <p:cNvSpPr>
            <a:spLocks noGrp="1"/>
          </p:cNvSpPr>
          <p:nvPr>
            <p:ph type="sldNum" sz="quarter" idx="10"/>
          </p:nvPr>
        </p:nvSpPr>
        <p:spPr/>
        <p:txBody>
          <a:bodyPr/>
          <a:lstStyle/>
          <a:p>
            <a:fld id="{86CB4B4D-7CA3-9044-876B-883B54F8677D}" type="slidenum">
              <a:rPr lang="en-GB" smtClean="0"/>
              <a:pPr/>
              <a:t>6</a:t>
            </a:fld>
            <a:endParaRPr lang="en-GB" dirty="0"/>
          </a:p>
        </p:txBody>
      </p:sp>
      <p:sp>
        <p:nvSpPr>
          <p:cNvPr id="5" name="Rectangle 4">
            <a:extLst>
              <a:ext uri="{FF2B5EF4-FFF2-40B4-BE49-F238E27FC236}">
                <a16:creationId xmlns:a16="http://schemas.microsoft.com/office/drawing/2014/main" id="{DDF636E9-DD3A-467E-9D96-2F8B4A7550FF}"/>
              </a:ext>
            </a:extLst>
          </p:cNvPr>
          <p:cNvSpPr/>
          <p:nvPr/>
        </p:nvSpPr>
        <p:spPr>
          <a:xfrm>
            <a:off x="9078685" y="955592"/>
            <a:ext cx="13781315" cy="11172289"/>
          </a:xfrm>
          <a:prstGeom prst="rect">
            <a:avLst/>
          </a:prstGeom>
        </p:spPr>
        <p:txBody>
          <a:bodyPr wrap="square" anchor="ctr">
            <a:spAutoFit/>
          </a:bodyPr>
          <a:lstStyle/>
          <a:p>
            <a:pPr lvl="0"/>
            <a:endParaRPr lang="en-GB" sz="2000" dirty="0">
              <a:solidFill>
                <a:schemeClr val="bg1"/>
              </a:solidFill>
              <a:latin typeface="Arial" panose="020B0604020202020204" pitchFamily="34" charset="0"/>
            </a:endParaRPr>
          </a:p>
          <a:p>
            <a:pPr marL="457200" lvl="0" indent="-457200">
              <a:buFont typeface="Wingdings" panose="05000000000000000000" pitchFamily="2" charset="2"/>
              <a:buChar char="q"/>
            </a:pPr>
            <a:endParaRPr lang="en-GB" sz="3200" dirty="0">
              <a:solidFill>
                <a:schemeClr val="bg1"/>
              </a:solidFill>
              <a:latin typeface="Arial" panose="020B0604020202020204" pitchFamily="34" charset="0"/>
            </a:endParaRPr>
          </a:p>
          <a:p>
            <a:pPr marL="457200" lvl="0" indent="-457200">
              <a:buFont typeface="Wingdings" panose="05000000000000000000" pitchFamily="2" charset="2"/>
              <a:buChar char="q"/>
            </a:pPr>
            <a:endParaRPr lang="en-GB" sz="3200" dirty="0">
              <a:solidFill>
                <a:schemeClr val="bg1"/>
              </a:solidFill>
              <a:latin typeface="Arial" panose="020B0604020202020204" pitchFamily="34" charset="0"/>
            </a:endParaRPr>
          </a:p>
          <a:p>
            <a:pPr marL="457200" lvl="0" indent="-457200">
              <a:buFont typeface="Wingdings" panose="05000000000000000000" pitchFamily="2" charset="2"/>
              <a:buChar char="q"/>
            </a:pPr>
            <a:endParaRPr lang="en-GB" sz="3200" dirty="0">
              <a:solidFill>
                <a:schemeClr val="bg1"/>
              </a:solidFill>
              <a:latin typeface="Arial" panose="020B0604020202020204" pitchFamily="34" charset="0"/>
            </a:endParaRPr>
          </a:p>
          <a:p>
            <a:pPr marL="457200" lvl="0" indent="-457200">
              <a:buFont typeface="Wingdings" panose="05000000000000000000" pitchFamily="2" charset="2"/>
              <a:buChar char="q"/>
            </a:pPr>
            <a:endParaRPr lang="en-GB" sz="3200" dirty="0">
              <a:solidFill>
                <a:schemeClr val="bg1"/>
              </a:solidFill>
              <a:latin typeface="Arial" panose="020B0604020202020204" pitchFamily="34" charset="0"/>
            </a:endParaRPr>
          </a:p>
          <a:p>
            <a:pPr marL="457200" lvl="0" indent="-457200">
              <a:buFont typeface="Wingdings" panose="05000000000000000000" pitchFamily="2" charset="2"/>
              <a:buChar char="q"/>
            </a:pPr>
            <a:r>
              <a:rPr lang="en-GB" sz="3200" dirty="0">
                <a:solidFill>
                  <a:schemeClr val="bg1"/>
                </a:solidFill>
                <a:latin typeface="Arial" panose="020B0604020202020204" pitchFamily="34" charset="0"/>
              </a:rPr>
              <a:t>Severe system instability and reliability</a:t>
            </a:r>
          </a:p>
          <a:p>
            <a:pPr lvl="0"/>
            <a:endParaRPr lang="en-GB" sz="3200" dirty="0">
              <a:solidFill>
                <a:schemeClr val="bg1"/>
              </a:solidFill>
              <a:latin typeface="Arial" panose="020B0604020202020204" pitchFamily="34" charset="0"/>
            </a:endParaRPr>
          </a:p>
          <a:p>
            <a:pPr marL="457200" lvl="0" indent="-457200">
              <a:buFont typeface="Wingdings" panose="05000000000000000000" pitchFamily="2" charset="2"/>
              <a:buChar char="q"/>
            </a:pPr>
            <a:r>
              <a:rPr lang="en-GB" sz="3200" dirty="0">
                <a:solidFill>
                  <a:schemeClr val="bg1"/>
                </a:solidFill>
                <a:latin typeface="Arial" panose="020B0604020202020204" pitchFamily="34" charset="0"/>
              </a:rPr>
              <a:t>Compromised Disbursement Process Dominated by Commercial Interests</a:t>
            </a:r>
          </a:p>
          <a:p>
            <a:pPr lvl="0"/>
            <a:endParaRPr lang="en-GB" sz="3200" dirty="0">
              <a:solidFill>
                <a:schemeClr val="bg1"/>
              </a:solidFill>
              <a:latin typeface="Arial" panose="020B0604020202020204" pitchFamily="34" charset="0"/>
            </a:endParaRPr>
          </a:p>
          <a:p>
            <a:pPr marL="457200" lvl="0" indent="-457200">
              <a:buFont typeface="Wingdings" panose="05000000000000000000" pitchFamily="2" charset="2"/>
              <a:buChar char="q"/>
            </a:pPr>
            <a:r>
              <a:rPr lang="en-GB" sz="3200" dirty="0">
                <a:solidFill>
                  <a:schemeClr val="bg1"/>
                </a:solidFill>
                <a:latin typeface="Arial" panose="020B0604020202020204" pitchFamily="34" charset="0"/>
              </a:rPr>
              <a:t>Collapse of disbursement governance</a:t>
            </a:r>
          </a:p>
          <a:p>
            <a:pPr lvl="0"/>
            <a:endParaRPr lang="en-GB" sz="3200" dirty="0">
              <a:solidFill>
                <a:schemeClr val="bg1"/>
              </a:solidFill>
              <a:latin typeface="Arial" panose="020B0604020202020204" pitchFamily="34" charset="0"/>
            </a:endParaRPr>
          </a:p>
          <a:p>
            <a:pPr marL="457200" lvl="0" indent="-457200">
              <a:buFont typeface="Wingdings" panose="05000000000000000000" pitchFamily="2" charset="2"/>
              <a:buChar char="q"/>
            </a:pPr>
            <a:r>
              <a:rPr lang="en-GB" sz="3200" dirty="0">
                <a:solidFill>
                  <a:schemeClr val="bg1"/>
                </a:solidFill>
                <a:latin typeface="Arial" panose="020B0604020202020204" pitchFamily="34" charset="0"/>
              </a:rPr>
              <a:t>Absence of ICT governance and controls</a:t>
            </a:r>
          </a:p>
          <a:p>
            <a:pPr lvl="0"/>
            <a:endParaRPr lang="en-GB" sz="3200" dirty="0">
              <a:solidFill>
                <a:schemeClr val="bg1"/>
              </a:solidFill>
              <a:latin typeface="Arial" panose="020B0604020202020204" pitchFamily="34" charset="0"/>
            </a:endParaRPr>
          </a:p>
          <a:p>
            <a:pPr marL="457200" lvl="0" indent="-457200">
              <a:buFont typeface="Wingdings" panose="05000000000000000000" pitchFamily="2" charset="2"/>
              <a:buChar char="q"/>
            </a:pPr>
            <a:r>
              <a:rPr lang="en-GB" sz="3200" dirty="0">
                <a:solidFill>
                  <a:schemeClr val="bg1"/>
                </a:solidFill>
                <a:latin typeface="Arial" panose="020B0604020202020204" pitchFamily="34" charset="0"/>
              </a:rPr>
              <a:t>Cybersecurity sub-zero – expected levels for NSFAS 4 out 5</a:t>
            </a:r>
          </a:p>
          <a:p>
            <a:pPr lvl="0"/>
            <a:endParaRPr lang="en-GB" sz="3200" dirty="0">
              <a:solidFill>
                <a:schemeClr val="bg1"/>
              </a:solidFill>
              <a:latin typeface="Arial" panose="020B0604020202020204" pitchFamily="34" charset="0"/>
            </a:endParaRPr>
          </a:p>
          <a:p>
            <a:pPr marL="457200" lvl="0" indent="-457200">
              <a:buFont typeface="Wingdings" panose="05000000000000000000" pitchFamily="2" charset="2"/>
              <a:buChar char="q"/>
            </a:pPr>
            <a:r>
              <a:rPr lang="en-GB" sz="3200" dirty="0">
                <a:solidFill>
                  <a:schemeClr val="bg1"/>
                </a:solidFill>
                <a:latin typeface="Arial" panose="020B0604020202020204" pitchFamily="34" charset="0"/>
              </a:rPr>
              <a:t>Toxic corporate culture, Dysfunctional HR governance and irregular appointments of senior management</a:t>
            </a:r>
          </a:p>
          <a:p>
            <a:pPr lvl="0"/>
            <a:endParaRPr lang="en-GB" sz="3200" dirty="0">
              <a:solidFill>
                <a:schemeClr val="bg1"/>
              </a:solidFill>
              <a:latin typeface="Arial" panose="020B0604020202020204" pitchFamily="34" charset="0"/>
            </a:endParaRPr>
          </a:p>
          <a:p>
            <a:pPr marL="457200" lvl="0" indent="-457200">
              <a:buFont typeface="Wingdings" panose="05000000000000000000" pitchFamily="2" charset="2"/>
              <a:buChar char="q"/>
            </a:pPr>
            <a:r>
              <a:rPr lang="en-GB" sz="3200" dirty="0">
                <a:solidFill>
                  <a:schemeClr val="bg1"/>
                </a:solidFill>
                <a:latin typeface="Arial" panose="020B0604020202020204" pitchFamily="34" charset="0"/>
              </a:rPr>
              <a:t>Top heavy management structure</a:t>
            </a:r>
          </a:p>
          <a:p>
            <a:pPr lvl="0"/>
            <a:endParaRPr lang="en-GB" sz="3200" dirty="0">
              <a:solidFill>
                <a:schemeClr val="bg1"/>
              </a:solidFill>
              <a:latin typeface="Arial" panose="020B0604020202020204" pitchFamily="34" charset="0"/>
            </a:endParaRPr>
          </a:p>
          <a:p>
            <a:pPr marL="457200" lvl="0" indent="-457200">
              <a:buFont typeface="Wingdings" panose="05000000000000000000" pitchFamily="2" charset="2"/>
              <a:buChar char="q"/>
            </a:pPr>
            <a:r>
              <a:rPr lang="en-GB" sz="3200" dirty="0">
                <a:solidFill>
                  <a:schemeClr val="bg1"/>
                </a:solidFill>
                <a:latin typeface="Arial" panose="020B0604020202020204" pitchFamily="34" charset="0"/>
              </a:rPr>
              <a:t>Dearth of technical skills </a:t>
            </a:r>
          </a:p>
          <a:p>
            <a:pPr lvl="0"/>
            <a:endParaRPr lang="en-ZA" sz="2800" dirty="0">
              <a:solidFill>
                <a:schemeClr val="bg1"/>
              </a:solidFill>
              <a:latin typeface="Arial" panose="020B0604020202020204" pitchFamily="34" charset="0"/>
            </a:endParaRPr>
          </a:p>
        </p:txBody>
      </p:sp>
      <p:sp>
        <p:nvSpPr>
          <p:cNvPr id="6" name="Rectangle 5">
            <a:extLst>
              <a:ext uri="{FF2B5EF4-FFF2-40B4-BE49-F238E27FC236}">
                <a16:creationId xmlns:a16="http://schemas.microsoft.com/office/drawing/2014/main" id="{417266B6-A649-4E36-B569-E2BD33E0C6C1}"/>
              </a:ext>
            </a:extLst>
          </p:cNvPr>
          <p:cNvSpPr/>
          <p:nvPr/>
        </p:nvSpPr>
        <p:spPr>
          <a:xfrm>
            <a:off x="8772525" y="314325"/>
            <a:ext cx="14998846" cy="2431435"/>
          </a:xfrm>
          <a:prstGeom prst="rect">
            <a:avLst/>
          </a:prstGeom>
        </p:spPr>
        <p:txBody>
          <a:bodyPr wrap="square">
            <a:spAutoFit/>
          </a:bodyPr>
          <a:lstStyle/>
          <a:p>
            <a:pPr algn="l" hangingPunct="1"/>
            <a:r>
              <a:rPr lang="en-ZA" sz="4400" b="1" dirty="0">
                <a:solidFill>
                  <a:schemeClr val="bg1"/>
                </a:solidFill>
                <a:latin typeface="Arial" panose="020B0604020202020204" pitchFamily="34" charset="0"/>
                <a:sym typeface="Montserrat-SemiBold"/>
              </a:rPr>
              <a:t> </a:t>
            </a:r>
          </a:p>
          <a:p>
            <a:pPr algn="l" hangingPunct="1"/>
            <a:r>
              <a:rPr lang="en-ZA" sz="4400" b="1" dirty="0">
                <a:solidFill>
                  <a:schemeClr val="bg1"/>
                </a:solidFill>
                <a:latin typeface="Arial" panose="020B0604020202020204" pitchFamily="34" charset="0"/>
                <a:sym typeface="Montserrat-SemiBold"/>
              </a:rPr>
              <a:t>Introduction to NSFAS Administration</a:t>
            </a:r>
          </a:p>
          <a:p>
            <a:pPr hangingPunct="1"/>
            <a:endParaRPr lang="en-ZA" sz="4400" b="1" dirty="0">
              <a:solidFill>
                <a:schemeClr val="bg1"/>
              </a:solidFill>
              <a:latin typeface="Arial" panose="020B0604020202020204" pitchFamily="34" charset="0"/>
              <a:sym typeface="Montserrat-SemiBold"/>
            </a:endParaRPr>
          </a:p>
          <a:p>
            <a:pPr algn="ctr" hangingPunct="1"/>
            <a:r>
              <a:rPr lang="en-ZA" sz="2000" b="1" dirty="0">
                <a:solidFill>
                  <a:schemeClr val="bg1"/>
                </a:solidFill>
                <a:latin typeface="Arial" panose="020B0604020202020204" pitchFamily="34" charset="0"/>
                <a:sym typeface="Montserrat-SemiBold"/>
              </a:rPr>
              <a:t>              </a:t>
            </a:r>
            <a:endParaRPr lang="en-US" sz="2000" dirty="0">
              <a:solidFill>
                <a:schemeClr val="bg1"/>
              </a:solidFill>
            </a:endParaRPr>
          </a:p>
        </p:txBody>
      </p:sp>
      <p:pic>
        <p:nvPicPr>
          <p:cNvPr id="8" name="Picture 7">
            <a:extLst>
              <a:ext uri="{FF2B5EF4-FFF2-40B4-BE49-F238E27FC236}">
                <a16:creationId xmlns:a16="http://schemas.microsoft.com/office/drawing/2014/main" id="{84641599-21A9-41B0-A7BD-B06081185E47}"/>
              </a:ext>
            </a:extLst>
          </p:cNvPr>
          <p:cNvPicPr>
            <a:picLocks noChangeAspect="1"/>
          </p:cNvPicPr>
          <p:nvPr/>
        </p:nvPicPr>
        <p:blipFill>
          <a:blip r:embed="rId3"/>
          <a:stretch>
            <a:fillRect/>
          </a:stretch>
        </p:blipFill>
        <p:spPr>
          <a:xfrm>
            <a:off x="3409738" y="2819188"/>
            <a:ext cx="3248237" cy="3248237"/>
          </a:xfrm>
          <a:prstGeom prst="rect">
            <a:avLst/>
          </a:prstGeom>
        </p:spPr>
      </p:pic>
      <p:sp>
        <p:nvSpPr>
          <p:cNvPr id="9" name="Rectangle 8">
            <a:extLst>
              <a:ext uri="{FF2B5EF4-FFF2-40B4-BE49-F238E27FC236}">
                <a16:creationId xmlns:a16="http://schemas.microsoft.com/office/drawing/2014/main" id="{67DD42AB-B867-4AE0-8E5C-78967427AF6D}"/>
              </a:ext>
            </a:extLst>
          </p:cNvPr>
          <p:cNvSpPr/>
          <p:nvPr/>
        </p:nvSpPr>
        <p:spPr>
          <a:xfrm>
            <a:off x="8772525" y="2343150"/>
            <a:ext cx="11172825" cy="584775"/>
          </a:xfrm>
          <a:prstGeom prst="rect">
            <a:avLst/>
          </a:prstGeom>
        </p:spPr>
        <p:txBody>
          <a:bodyPr wrap="square">
            <a:spAutoFit/>
          </a:bodyPr>
          <a:lstStyle/>
          <a:p>
            <a:pPr lvl="0" hangingPunct="1"/>
            <a:r>
              <a:rPr lang="en-ZA" b="1" dirty="0">
                <a:solidFill>
                  <a:srgbClr val="595959"/>
                </a:solidFill>
                <a:latin typeface="Arial" panose="020B0604020202020204" pitchFamily="34" charset="0"/>
              </a:rPr>
              <a:t> </a:t>
            </a:r>
            <a:r>
              <a:rPr lang="en-ZA" sz="3200" b="1" dirty="0">
                <a:solidFill>
                  <a:srgbClr val="FF0000"/>
                </a:solidFill>
                <a:latin typeface="Arial" panose="020B0604020202020204" pitchFamily="34" charset="0"/>
              </a:rPr>
              <a:t>INITIAL RISK ASSESSMENT</a:t>
            </a:r>
            <a:endParaRPr lang="en-US" sz="3200" dirty="0">
              <a:solidFill>
                <a:srgbClr val="FF0000"/>
              </a:solidFill>
            </a:endParaRPr>
          </a:p>
        </p:txBody>
      </p:sp>
    </p:spTree>
    <p:extLst>
      <p:ext uri="{BB962C8B-B14F-4D97-AF65-F5344CB8AC3E}">
        <p14:creationId xmlns:p14="http://schemas.microsoft.com/office/powerpoint/2010/main" val="137711397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826C34-9418-4673-91D0-BEF1CD020785}"/>
              </a:ext>
            </a:extLst>
          </p:cNvPr>
          <p:cNvSpPr>
            <a:spLocks noGrp="1"/>
          </p:cNvSpPr>
          <p:nvPr>
            <p:ph type="sldNum" sz="quarter" idx="10"/>
          </p:nvPr>
        </p:nvSpPr>
        <p:spPr/>
        <p:txBody>
          <a:bodyPr/>
          <a:lstStyle/>
          <a:p>
            <a:fld id="{86CB4B4D-7CA3-9044-876B-883B54F8677D}" type="slidenum">
              <a:rPr lang="en-GB" smtClean="0"/>
              <a:pPr/>
              <a:t>7</a:t>
            </a:fld>
            <a:endParaRPr lang="en-GB" dirty="0"/>
          </a:p>
        </p:txBody>
      </p:sp>
      <p:sp>
        <p:nvSpPr>
          <p:cNvPr id="5" name="Rectangle 4">
            <a:extLst>
              <a:ext uri="{FF2B5EF4-FFF2-40B4-BE49-F238E27FC236}">
                <a16:creationId xmlns:a16="http://schemas.microsoft.com/office/drawing/2014/main" id="{DDF636E9-DD3A-467E-9D96-2F8B4A7550FF}"/>
              </a:ext>
            </a:extLst>
          </p:cNvPr>
          <p:cNvSpPr/>
          <p:nvPr/>
        </p:nvSpPr>
        <p:spPr>
          <a:xfrm>
            <a:off x="9078685" y="4833577"/>
            <a:ext cx="13781315" cy="3416320"/>
          </a:xfrm>
          <a:prstGeom prst="rect">
            <a:avLst/>
          </a:prstGeom>
        </p:spPr>
        <p:txBody>
          <a:bodyPr wrap="square" anchor="ctr">
            <a:spAutoFit/>
          </a:bodyPr>
          <a:lstStyle/>
          <a:p>
            <a:pPr lvl="0"/>
            <a:endParaRPr lang="en-GB" sz="2000" dirty="0">
              <a:solidFill>
                <a:schemeClr val="bg1"/>
              </a:solidFill>
              <a:latin typeface="Arial" panose="020B0604020202020204" pitchFamily="34" charset="0"/>
            </a:endParaRPr>
          </a:p>
          <a:p>
            <a:pPr lvl="0"/>
            <a:endParaRPr lang="en-GB" sz="2000" dirty="0">
              <a:solidFill>
                <a:schemeClr val="bg1"/>
              </a:solidFill>
              <a:latin typeface="Arial" panose="020B0604020202020204" pitchFamily="34" charset="0"/>
            </a:endParaRPr>
          </a:p>
          <a:p>
            <a:pPr lvl="0"/>
            <a:endParaRPr lang="en-GB" sz="2000" dirty="0">
              <a:solidFill>
                <a:schemeClr val="bg1"/>
              </a:solidFill>
              <a:latin typeface="Arial" panose="020B0604020202020204" pitchFamily="34" charset="0"/>
            </a:endParaRPr>
          </a:p>
          <a:p>
            <a:pPr lvl="0"/>
            <a:endParaRPr lang="en-GB" sz="3200" dirty="0">
              <a:solidFill>
                <a:schemeClr val="bg1"/>
              </a:solidFill>
              <a:latin typeface="Arial" panose="020B0604020202020204" pitchFamily="34" charset="0"/>
            </a:endParaRPr>
          </a:p>
          <a:p>
            <a:pPr lvl="0"/>
            <a:endParaRPr lang="en-GB" sz="3200" dirty="0">
              <a:solidFill>
                <a:schemeClr val="bg1"/>
              </a:solidFill>
              <a:latin typeface="Arial" panose="020B0604020202020204" pitchFamily="34" charset="0"/>
            </a:endParaRPr>
          </a:p>
          <a:p>
            <a:pPr marL="457200" lvl="0" indent="-457200">
              <a:buFont typeface="Wingdings" panose="05000000000000000000" pitchFamily="2" charset="2"/>
              <a:buChar char="q"/>
            </a:pPr>
            <a:endParaRPr lang="en-GB" sz="3200" dirty="0">
              <a:solidFill>
                <a:schemeClr val="bg1"/>
              </a:solidFill>
              <a:latin typeface="Arial" panose="020B0604020202020204" pitchFamily="34" charset="0"/>
            </a:endParaRPr>
          </a:p>
          <a:p>
            <a:pPr marL="457200" lvl="0" indent="-457200">
              <a:buFont typeface="Wingdings" panose="05000000000000000000" pitchFamily="2" charset="2"/>
              <a:buChar char="q"/>
            </a:pPr>
            <a:endParaRPr lang="en-GB" sz="3200" dirty="0">
              <a:solidFill>
                <a:schemeClr val="bg1"/>
              </a:solidFill>
              <a:latin typeface="Arial" panose="020B0604020202020204" pitchFamily="34" charset="0"/>
            </a:endParaRPr>
          </a:p>
          <a:p>
            <a:pPr lvl="0"/>
            <a:endParaRPr lang="en-ZA" sz="2800" dirty="0">
              <a:solidFill>
                <a:schemeClr val="bg1"/>
              </a:solidFill>
              <a:latin typeface="Arial" panose="020B0604020202020204" pitchFamily="34" charset="0"/>
            </a:endParaRPr>
          </a:p>
        </p:txBody>
      </p:sp>
      <p:sp>
        <p:nvSpPr>
          <p:cNvPr id="6" name="Rectangle 5">
            <a:extLst>
              <a:ext uri="{FF2B5EF4-FFF2-40B4-BE49-F238E27FC236}">
                <a16:creationId xmlns:a16="http://schemas.microsoft.com/office/drawing/2014/main" id="{417266B6-A649-4E36-B569-E2BD33E0C6C1}"/>
              </a:ext>
            </a:extLst>
          </p:cNvPr>
          <p:cNvSpPr/>
          <p:nvPr/>
        </p:nvSpPr>
        <p:spPr>
          <a:xfrm>
            <a:off x="8772525" y="314325"/>
            <a:ext cx="14998846" cy="2431435"/>
          </a:xfrm>
          <a:prstGeom prst="rect">
            <a:avLst/>
          </a:prstGeom>
        </p:spPr>
        <p:txBody>
          <a:bodyPr wrap="square">
            <a:spAutoFit/>
          </a:bodyPr>
          <a:lstStyle/>
          <a:p>
            <a:pPr algn="l" hangingPunct="1"/>
            <a:r>
              <a:rPr lang="en-ZA" sz="4400" b="1" dirty="0">
                <a:solidFill>
                  <a:schemeClr val="bg1"/>
                </a:solidFill>
                <a:latin typeface="Arial" panose="020B0604020202020204" pitchFamily="34" charset="0"/>
                <a:sym typeface="Montserrat-SemiBold"/>
              </a:rPr>
              <a:t> </a:t>
            </a:r>
          </a:p>
          <a:p>
            <a:pPr algn="l" hangingPunct="1"/>
            <a:r>
              <a:rPr lang="en-ZA" sz="4400" b="1" dirty="0">
                <a:solidFill>
                  <a:schemeClr val="bg1"/>
                </a:solidFill>
                <a:latin typeface="Arial" panose="020B0604020202020204" pitchFamily="34" charset="0"/>
                <a:sym typeface="Montserrat-SemiBold"/>
              </a:rPr>
              <a:t>Introduction to NSFAS Administration</a:t>
            </a:r>
          </a:p>
          <a:p>
            <a:pPr hangingPunct="1"/>
            <a:endParaRPr lang="en-ZA" sz="4400" b="1" dirty="0">
              <a:solidFill>
                <a:schemeClr val="bg1"/>
              </a:solidFill>
              <a:latin typeface="Arial" panose="020B0604020202020204" pitchFamily="34" charset="0"/>
              <a:sym typeface="Montserrat-SemiBold"/>
            </a:endParaRPr>
          </a:p>
          <a:p>
            <a:pPr algn="ctr" hangingPunct="1"/>
            <a:r>
              <a:rPr lang="en-ZA" sz="2000" b="1" dirty="0">
                <a:solidFill>
                  <a:schemeClr val="bg1"/>
                </a:solidFill>
                <a:latin typeface="Arial" panose="020B0604020202020204" pitchFamily="34" charset="0"/>
                <a:sym typeface="Montserrat-SemiBold"/>
              </a:rPr>
              <a:t>              </a:t>
            </a:r>
            <a:endParaRPr lang="en-US" sz="2000" dirty="0">
              <a:solidFill>
                <a:schemeClr val="bg1"/>
              </a:solidFill>
            </a:endParaRPr>
          </a:p>
        </p:txBody>
      </p:sp>
      <p:pic>
        <p:nvPicPr>
          <p:cNvPr id="8" name="Picture 7">
            <a:extLst>
              <a:ext uri="{FF2B5EF4-FFF2-40B4-BE49-F238E27FC236}">
                <a16:creationId xmlns:a16="http://schemas.microsoft.com/office/drawing/2014/main" id="{84641599-21A9-41B0-A7BD-B06081185E47}"/>
              </a:ext>
            </a:extLst>
          </p:cNvPr>
          <p:cNvPicPr>
            <a:picLocks noChangeAspect="1"/>
          </p:cNvPicPr>
          <p:nvPr/>
        </p:nvPicPr>
        <p:blipFill>
          <a:blip r:embed="rId3"/>
          <a:stretch>
            <a:fillRect/>
          </a:stretch>
        </p:blipFill>
        <p:spPr>
          <a:xfrm>
            <a:off x="3409738" y="2819188"/>
            <a:ext cx="3248237" cy="3248237"/>
          </a:xfrm>
          <a:prstGeom prst="rect">
            <a:avLst/>
          </a:prstGeom>
        </p:spPr>
      </p:pic>
      <p:sp>
        <p:nvSpPr>
          <p:cNvPr id="9" name="Rectangle 8">
            <a:extLst>
              <a:ext uri="{FF2B5EF4-FFF2-40B4-BE49-F238E27FC236}">
                <a16:creationId xmlns:a16="http://schemas.microsoft.com/office/drawing/2014/main" id="{67DD42AB-B867-4AE0-8E5C-78967427AF6D}"/>
              </a:ext>
            </a:extLst>
          </p:cNvPr>
          <p:cNvSpPr/>
          <p:nvPr/>
        </p:nvSpPr>
        <p:spPr>
          <a:xfrm>
            <a:off x="8772525" y="2343150"/>
            <a:ext cx="14675304" cy="1077218"/>
          </a:xfrm>
          <a:prstGeom prst="rect">
            <a:avLst/>
          </a:prstGeom>
        </p:spPr>
        <p:txBody>
          <a:bodyPr wrap="square">
            <a:spAutoFit/>
          </a:bodyPr>
          <a:lstStyle/>
          <a:p>
            <a:pPr lvl="0" hangingPunct="1"/>
            <a:r>
              <a:rPr lang="en-GB" sz="3200" b="1" dirty="0">
                <a:solidFill>
                  <a:srgbClr val="FF0000"/>
                </a:solidFill>
                <a:latin typeface="Arial" panose="020B0604020202020204" pitchFamily="34" charset="0"/>
              </a:rPr>
              <a:t>ASSESSMENT AND QUANTIFICATION OF INSTITUTIONAL RISK AND MITIGATION ATTAINED</a:t>
            </a:r>
            <a:endParaRPr lang="en-US" sz="3200" dirty="0">
              <a:solidFill>
                <a:srgbClr val="FF0000"/>
              </a:solidFill>
            </a:endParaRPr>
          </a:p>
        </p:txBody>
      </p:sp>
      <p:pic>
        <p:nvPicPr>
          <p:cNvPr id="3" name="Picture 2">
            <a:extLst>
              <a:ext uri="{FF2B5EF4-FFF2-40B4-BE49-F238E27FC236}">
                <a16:creationId xmlns:a16="http://schemas.microsoft.com/office/drawing/2014/main" id="{A6B61731-B88B-4FAC-94F9-6C0AE159E98F}"/>
              </a:ext>
            </a:extLst>
          </p:cNvPr>
          <p:cNvPicPr>
            <a:picLocks noChangeAspect="1"/>
          </p:cNvPicPr>
          <p:nvPr/>
        </p:nvPicPr>
        <p:blipFill>
          <a:blip r:embed="rId4"/>
          <a:stretch>
            <a:fillRect/>
          </a:stretch>
        </p:blipFill>
        <p:spPr>
          <a:xfrm>
            <a:off x="8772525" y="3722914"/>
            <a:ext cx="14998846" cy="9230390"/>
          </a:xfrm>
          <a:prstGeom prst="rect">
            <a:avLst/>
          </a:prstGeom>
          <a:scene3d>
            <a:camera prst="obliqueTopLeft"/>
            <a:lightRig rig="threePt" dir="t"/>
          </a:scene3d>
        </p:spPr>
      </p:pic>
    </p:spTree>
    <p:extLst>
      <p:ext uri="{BB962C8B-B14F-4D97-AF65-F5344CB8AC3E}">
        <p14:creationId xmlns:p14="http://schemas.microsoft.com/office/powerpoint/2010/main" val="393423604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826C34-9418-4673-91D0-BEF1CD020785}"/>
              </a:ext>
            </a:extLst>
          </p:cNvPr>
          <p:cNvSpPr>
            <a:spLocks noGrp="1"/>
          </p:cNvSpPr>
          <p:nvPr>
            <p:ph type="sldNum" sz="quarter" idx="10"/>
          </p:nvPr>
        </p:nvSpPr>
        <p:spPr/>
        <p:txBody>
          <a:bodyPr/>
          <a:lstStyle/>
          <a:p>
            <a:fld id="{86CB4B4D-7CA3-9044-876B-883B54F8677D}" type="slidenum">
              <a:rPr lang="en-GB" smtClean="0"/>
              <a:pPr/>
              <a:t>8</a:t>
            </a:fld>
            <a:endParaRPr lang="en-GB" dirty="0"/>
          </a:p>
        </p:txBody>
      </p:sp>
      <p:sp>
        <p:nvSpPr>
          <p:cNvPr id="5" name="Rectangle 4">
            <a:extLst>
              <a:ext uri="{FF2B5EF4-FFF2-40B4-BE49-F238E27FC236}">
                <a16:creationId xmlns:a16="http://schemas.microsoft.com/office/drawing/2014/main" id="{DDF636E9-DD3A-467E-9D96-2F8B4A7550FF}"/>
              </a:ext>
            </a:extLst>
          </p:cNvPr>
          <p:cNvSpPr/>
          <p:nvPr/>
        </p:nvSpPr>
        <p:spPr>
          <a:xfrm>
            <a:off x="9078685" y="4833577"/>
            <a:ext cx="13781315" cy="3416320"/>
          </a:xfrm>
          <a:prstGeom prst="rect">
            <a:avLst/>
          </a:prstGeom>
        </p:spPr>
        <p:txBody>
          <a:bodyPr wrap="square" anchor="ctr">
            <a:spAutoFit/>
          </a:bodyPr>
          <a:lstStyle/>
          <a:p>
            <a:pPr lvl="0"/>
            <a:endParaRPr lang="en-GB" sz="2000" dirty="0">
              <a:solidFill>
                <a:schemeClr val="bg1"/>
              </a:solidFill>
              <a:latin typeface="Arial" panose="020B0604020202020204" pitchFamily="34" charset="0"/>
            </a:endParaRPr>
          </a:p>
          <a:p>
            <a:pPr lvl="0"/>
            <a:endParaRPr lang="en-GB" sz="2000" dirty="0">
              <a:solidFill>
                <a:schemeClr val="bg1"/>
              </a:solidFill>
              <a:latin typeface="Arial" panose="020B0604020202020204" pitchFamily="34" charset="0"/>
            </a:endParaRPr>
          </a:p>
          <a:p>
            <a:pPr lvl="0"/>
            <a:endParaRPr lang="en-GB" sz="2000" dirty="0">
              <a:solidFill>
                <a:schemeClr val="bg1"/>
              </a:solidFill>
              <a:latin typeface="Arial" panose="020B0604020202020204" pitchFamily="34" charset="0"/>
            </a:endParaRPr>
          </a:p>
          <a:p>
            <a:pPr lvl="0"/>
            <a:endParaRPr lang="en-GB" sz="3200" dirty="0">
              <a:solidFill>
                <a:schemeClr val="bg1"/>
              </a:solidFill>
              <a:latin typeface="Arial" panose="020B0604020202020204" pitchFamily="34" charset="0"/>
            </a:endParaRPr>
          </a:p>
          <a:p>
            <a:pPr lvl="0"/>
            <a:endParaRPr lang="en-GB" sz="3200" dirty="0">
              <a:solidFill>
                <a:schemeClr val="bg1"/>
              </a:solidFill>
              <a:latin typeface="Arial" panose="020B0604020202020204" pitchFamily="34" charset="0"/>
            </a:endParaRPr>
          </a:p>
          <a:p>
            <a:pPr marL="457200" lvl="0" indent="-457200">
              <a:buFont typeface="Wingdings" panose="05000000000000000000" pitchFamily="2" charset="2"/>
              <a:buChar char="q"/>
            </a:pPr>
            <a:endParaRPr lang="en-GB" sz="3200" dirty="0">
              <a:solidFill>
                <a:schemeClr val="bg1"/>
              </a:solidFill>
              <a:latin typeface="Arial" panose="020B0604020202020204" pitchFamily="34" charset="0"/>
            </a:endParaRPr>
          </a:p>
          <a:p>
            <a:pPr marL="457200" lvl="0" indent="-457200">
              <a:buFont typeface="Wingdings" panose="05000000000000000000" pitchFamily="2" charset="2"/>
              <a:buChar char="q"/>
            </a:pPr>
            <a:endParaRPr lang="en-GB" sz="3200" dirty="0">
              <a:solidFill>
                <a:schemeClr val="bg1"/>
              </a:solidFill>
              <a:latin typeface="Arial" panose="020B0604020202020204" pitchFamily="34" charset="0"/>
            </a:endParaRPr>
          </a:p>
          <a:p>
            <a:pPr lvl="0"/>
            <a:endParaRPr lang="en-ZA" sz="2800" dirty="0">
              <a:solidFill>
                <a:schemeClr val="bg1"/>
              </a:solidFill>
              <a:latin typeface="Arial" panose="020B0604020202020204" pitchFamily="34" charset="0"/>
            </a:endParaRPr>
          </a:p>
        </p:txBody>
      </p:sp>
      <p:sp>
        <p:nvSpPr>
          <p:cNvPr id="6" name="Rectangle 5">
            <a:extLst>
              <a:ext uri="{FF2B5EF4-FFF2-40B4-BE49-F238E27FC236}">
                <a16:creationId xmlns:a16="http://schemas.microsoft.com/office/drawing/2014/main" id="{417266B6-A649-4E36-B569-E2BD33E0C6C1}"/>
              </a:ext>
            </a:extLst>
          </p:cNvPr>
          <p:cNvSpPr/>
          <p:nvPr/>
        </p:nvSpPr>
        <p:spPr>
          <a:xfrm>
            <a:off x="8772525" y="314325"/>
            <a:ext cx="14998846" cy="2431435"/>
          </a:xfrm>
          <a:prstGeom prst="rect">
            <a:avLst/>
          </a:prstGeom>
        </p:spPr>
        <p:txBody>
          <a:bodyPr wrap="square">
            <a:spAutoFit/>
          </a:bodyPr>
          <a:lstStyle/>
          <a:p>
            <a:pPr algn="l" hangingPunct="1"/>
            <a:r>
              <a:rPr lang="en-ZA" sz="4400" b="1" dirty="0">
                <a:solidFill>
                  <a:schemeClr val="bg1"/>
                </a:solidFill>
                <a:latin typeface="Arial" panose="020B0604020202020204" pitchFamily="34" charset="0"/>
                <a:sym typeface="Montserrat-SemiBold"/>
              </a:rPr>
              <a:t> </a:t>
            </a:r>
          </a:p>
          <a:p>
            <a:pPr algn="l" hangingPunct="1"/>
            <a:r>
              <a:rPr lang="en-ZA" sz="4400" b="1" dirty="0">
                <a:solidFill>
                  <a:schemeClr val="bg1"/>
                </a:solidFill>
                <a:latin typeface="Arial" panose="020B0604020202020204" pitchFamily="34" charset="0"/>
                <a:sym typeface="Montserrat-SemiBold"/>
              </a:rPr>
              <a:t>Introduction to NSFAS Administration</a:t>
            </a:r>
          </a:p>
          <a:p>
            <a:pPr hangingPunct="1"/>
            <a:endParaRPr lang="en-ZA" sz="4400" b="1" dirty="0">
              <a:solidFill>
                <a:schemeClr val="bg1"/>
              </a:solidFill>
              <a:latin typeface="Arial" panose="020B0604020202020204" pitchFamily="34" charset="0"/>
              <a:sym typeface="Montserrat-SemiBold"/>
            </a:endParaRPr>
          </a:p>
          <a:p>
            <a:pPr algn="ctr" hangingPunct="1"/>
            <a:r>
              <a:rPr lang="en-ZA" sz="2000" b="1" dirty="0">
                <a:solidFill>
                  <a:schemeClr val="bg1"/>
                </a:solidFill>
                <a:latin typeface="Arial" panose="020B0604020202020204" pitchFamily="34" charset="0"/>
                <a:sym typeface="Montserrat-SemiBold"/>
              </a:rPr>
              <a:t>              </a:t>
            </a:r>
            <a:endParaRPr lang="en-US" sz="2000" dirty="0">
              <a:solidFill>
                <a:schemeClr val="bg1"/>
              </a:solidFill>
            </a:endParaRPr>
          </a:p>
        </p:txBody>
      </p:sp>
      <p:pic>
        <p:nvPicPr>
          <p:cNvPr id="8" name="Picture 7">
            <a:extLst>
              <a:ext uri="{FF2B5EF4-FFF2-40B4-BE49-F238E27FC236}">
                <a16:creationId xmlns:a16="http://schemas.microsoft.com/office/drawing/2014/main" id="{84641599-21A9-41B0-A7BD-B06081185E47}"/>
              </a:ext>
            </a:extLst>
          </p:cNvPr>
          <p:cNvPicPr>
            <a:picLocks noChangeAspect="1"/>
          </p:cNvPicPr>
          <p:nvPr/>
        </p:nvPicPr>
        <p:blipFill>
          <a:blip r:embed="rId3"/>
          <a:stretch>
            <a:fillRect/>
          </a:stretch>
        </p:blipFill>
        <p:spPr>
          <a:xfrm>
            <a:off x="3409738" y="2819188"/>
            <a:ext cx="3248237" cy="3248237"/>
          </a:xfrm>
          <a:prstGeom prst="rect">
            <a:avLst/>
          </a:prstGeom>
        </p:spPr>
      </p:pic>
      <p:sp>
        <p:nvSpPr>
          <p:cNvPr id="9" name="Rectangle 8">
            <a:extLst>
              <a:ext uri="{FF2B5EF4-FFF2-40B4-BE49-F238E27FC236}">
                <a16:creationId xmlns:a16="http://schemas.microsoft.com/office/drawing/2014/main" id="{67DD42AB-B867-4AE0-8E5C-78967427AF6D}"/>
              </a:ext>
            </a:extLst>
          </p:cNvPr>
          <p:cNvSpPr/>
          <p:nvPr/>
        </p:nvSpPr>
        <p:spPr>
          <a:xfrm>
            <a:off x="8772525" y="2343150"/>
            <a:ext cx="13466989" cy="584775"/>
          </a:xfrm>
          <a:prstGeom prst="rect">
            <a:avLst/>
          </a:prstGeom>
        </p:spPr>
        <p:txBody>
          <a:bodyPr wrap="square">
            <a:spAutoFit/>
          </a:bodyPr>
          <a:lstStyle/>
          <a:p>
            <a:pPr lvl="0" hangingPunct="1"/>
            <a:r>
              <a:rPr lang="en-GB" sz="3200" b="1" dirty="0">
                <a:solidFill>
                  <a:srgbClr val="FF0000"/>
                </a:solidFill>
                <a:latin typeface="Arial" panose="020B0604020202020204" pitchFamily="34" charset="0"/>
              </a:rPr>
              <a:t>THREE STAGES OF ADMINISTRATION</a:t>
            </a:r>
            <a:endParaRPr lang="en-US" sz="3200" dirty="0">
              <a:solidFill>
                <a:srgbClr val="FF0000"/>
              </a:solidFill>
            </a:endParaRPr>
          </a:p>
        </p:txBody>
      </p:sp>
      <p:graphicFrame>
        <p:nvGraphicFramePr>
          <p:cNvPr id="7" name="Diagram 6">
            <a:extLst>
              <a:ext uri="{FF2B5EF4-FFF2-40B4-BE49-F238E27FC236}">
                <a16:creationId xmlns:a16="http://schemas.microsoft.com/office/drawing/2014/main" id="{60C522EB-67E1-49F2-B1FB-76B69918D80A}"/>
              </a:ext>
            </a:extLst>
          </p:cNvPr>
          <p:cNvGraphicFramePr/>
          <p:nvPr>
            <p:extLst>
              <p:ext uri="{D42A27DB-BD31-4B8C-83A1-F6EECF244321}">
                <p14:modId xmlns:p14="http://schemas.microsoft.com/office/powerpoint/2010/main" val="4238729864"/>
              </p:ext>
            </p:extLst>
          </p:nvPr>
        </p:nvGraphicFramePr>
        <p:xfrm>
          <a:off x="7365572" y="3666120"/>
          <a:ext cx="15687675" cy="87847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6644521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826C34-9418-4673-91D0-BEF1CD020785}"/>
              </a:ext>
            </a:extLst>
          </p:cNvPr>
          <p:cNvSpPr>
            <a:spLocks noGrp="1"/>
          </p:cNvSpPr>
          <p:nvPr>
            <p:ph type="sldNum" sz="quarter" idx="10"/>
          </p:nvPr>
        </p:nvSpPr>
        <p:spPr/>
        <p:txBody>
          <a:bodyPr/>
          <a:lstStyle/>
          <a:p>
            <a:fld id="{86CB4B4D-7CA3-9044-876B-883B54F8677D}" type="slidenum">
              <a:rPr lang="en-GB" smtClean="0"/>
              <a:pPr/>
              <a:t>9</a:t>
            </a:fld>
            <a:endParaRPr lang="en-GB" dirty="0"/>
          </a:p>
        </p:txBody>
      </p:sp>
      <p:sp>
        <p:nvSpPr>
          <p:cNvPr id="5" name="Rectangle 4">
            <a:extLst>
              <a:ext uri="{FF2B5EF4-FFF2-40B4-BE49-F238E27FC236}">
                <a16:creationId xmlns:a16="http://schemas.microsoft.com/office/drawing/2014/main" id="{DDF636E9-DD3A-467E-9D96-2F8B4A7550FF}"/>
              </a:ext>
            </a:extLst>
          </p:cNvPr>
          <p:cNvSpPr/>
          <p:nvPr/>
        </p:nvSpPr>
        <p:spPr>
          <a:xfrm>
            <a:off x="9078685" y="4833577"/>
            <a:ext cx="13781315" cy="3416320"/>
          </a:xfrm>
          <a:prstGeom prst="rect">
            <a:avLst/>
          </a:prstGeom>
        </p:spPr>
        <p:txBody>
          <a:bodyPr wrap="square" anchor="ctr">
            <a:spAutoFit/>
          </a:bodyPr>
          <a:lstStyle/>
          <a:p>
            <a:pPr lvl="0"/>
            <a:endParaRPr lang="en-GB" sz="2000" dirty="0">
              <a:solidFill>
                <a:schemeClr val="bg1"/>
              </a:solidFill>
              <a:latin typeface="Arial" panose="020B0604020202020204" pitchFamily="34" charset="0"/>
            </a:endParaRPr>
          </a:p>
          <a:p>
            <a:pPr lvl="0"/>
            <a:endParaRPr lang="en-GB" sz="2000" dirty="0">
              <a:solidFill>
                <a:schemeClr val="bg1"/>
              </a:solidFill>
              <a:latin typeface="Arial" panose="020B0604020202020204" pitchFamily="34" charset="0"/>
            </a:endParaRPr>
          </a:p>
          <a:p>
            <a:pPr lvl="0"/>
            <a:endParaRPr lang="en-GB" sz="2000" dirty="0">
              <a:solidFill>
                <a:schemeClr val="bg1"/>
              </a:solidFill>
              <a:latin typeface="Arial" panose="020B0604020202020204" pitchFamily="34" charset="0"/>
            </a:endParaRPr>
          </a:p>
          <a:p>
            <a:pPr lvl="0"/>
            <a:endParaRPr lang="en-GB" sz="3200" dirty="0">
              <a:solidFill>
                <a:schemeClr val="bg1"/>
              </a:solidFill>
              <a:latin typeface="Arial" panose="020B0604020202020204" pitchFamily="34" charset="0"/>
            </a:endParaRPr>
          </a:p>
          <a:p>
            <a:pPr lvl="0"/>
            <a:endParaRPr lang="en-GB" sz="3200" dirty="0">
              <a:solidFill>
                <a:schemeClr val="bg1"/>
              </a:solidFill>
              <a:latin typeface="Arial" panose="020B0604020202020204" pitchFamily="34" charset="0"/>
            </a:endParaRPr>
          </a:p>
          <a:p>
            <a:pPr marL="457200" lvl="0" indent="-457200">
              <a:buFont typeface="Wingdings" panose="05000000000000000000" pitchFamily="2" charset="2"/>
              <a:buChar char="q"/>
            </a:pPr>
            <a:endParaRPr lang="en-GB" sz="3200" dirty="0">
              <a:solidFill>
                <a:schemeClr val="bg1"/>
              </a:solidFill>
              <a:latin typeface="Arial" panose="020B0604020202020204" pitchFamily="34" charset="0"/>
            </a:endParaRPr>
          </a:p>
          <a:p>
            <a:pPr marL="457200" lvl="0" indent="-457200">
              <a:buFont typeface="Wingdings" panose="05000000000000000000" pitchFamily="2" charset="2"/>
              <a:buChar char="q"/>
            </a:pPr>
            <a:endParaRPr lang="en-GB" sz="3200" dirty="0">
              <a:solidFill>
                <a:schemeClr val="bg1"/>
              </a:solidFill>
              <a:latin typeface="Arial" panose="020B0604020202020204" pitchFamily="34" charset="0"/>
            </a:endParaRPr>
          </a:p>
          <a:p>
            <a:pPr lvl="0"/>
            <a:endParaRPr lang="en-ZA" sz="2800" dirty="0">
              <a:solidFill>
                <a:schemeClr val="bg1"/>
              </a:solidFill>
              <a:latin typeface="Arial" panose="020B0604020202020204" pitchFamily="34" charset="0"/>
            </a:endParaRPr>
          </a:p>
        </p:txBody>
      </p:sp>
      <p:sp>
        <p:nvSpPr>
          <p:cNvPr id="6" name="Rectangle 5">
            <a:extLst>
              <a:ext uri="{FF2B5EF4-FFF2-40B4-BE49-F238E27FC236}">
                <a16:creationId xmlns:a16="http://schemas.microsoft.com/office/drawing/2014/main" id="{417266B6-A649-4E36-B569-E2BD33E0C6C1}"/>
              </a:ext>
            </a:extLst>
          </p:cNvPr>
          <p:cNvSpPr/>
          <p:nvPr/>
        </p:nvSpPr>
        <p:spPr>
          <a:xfrm>
            <a:off x="8772525" y="314325"/>
            <a:ext cx="14998846" cy="2431435"/>
          </a:xfrm>
          <a:prstGeom prst="rect">
            <a:avLst/>
          </a:prstGeom>
        </p:spPr>
        <p:txBody>
          <a:bodyPr wrap="square">
            <a:spAutoFit/>
          </a:bodyPr>
          <a:lstStyle/>
          <a:p>
            <a:pPr algn="l" hangingPunct="1"/>
            <a:r>
              <a:rPr lang="en-ZA" sz="4400" b="1" dirty="0">
                <a:solidFill>
                  <a:schemeClr val="bg1"/>
                </a:solidFill>
                <a:latin typeface="Arial" panose="020B0604020202020204" pitchFamily="34" charset="0"/>
                <a:sym typeface="Montserrat-SemiBold"/>
              </a:rPr>
              <a:t> </a:t>
            </a:r>
          </a:p>
          <a:p>
            <a:pPr algn="l" hangingPunct="1"/>
            <a:r>
              <a:rPr lang="en-ZA" sz="4400" b="1" dirty="0">
                <a:solidFill>
                  <a:schemeClr val="bg1"/>
                </a:solidFill>
                <a:latin typeface="Arial" panose="020B0604020202020204" pitchFamily="34" charset="0"/>
                <a:sym typeface="Montserrat-SemiBold"/>
              </a:rPr>
              <a:t>Introduction to NSFAS Administration</a:t>
            </a:r>
          </a:p>
          <a:p>
            <a:pPr hangingPunct="1"/>
            <a:endParaRPr lang="en-ZA" sz="4400" b="1" dirty="0">
              <a:solidFill>
                <a:schemeClr val="bg1"/>
              </a:solidFill>
              <a:latin typeface="Arial" panose="020B0604020202020204" pitchFamily="34" charset="0"/>
              <a:sym typeface="Montserrat-SemiBold"/>
            </a:endParaRPr>
          </a:p>
          <a:p>
            <a:pPr algn="ctr" hangingPunct="1"/>
            <a:r>
              <a:rPr lang="en-ZA" sz="2000" b="1" dirty="0">
                <a:solidFill>
                  <a:schemeClr val="bg1"/>
                </a:solidFill>
                <a:latin typeface="Arial" panose="020B0604020202020204" pitchFamily="34" charset="0"/>
                <a:sym typeface="Montserrat-SemiBold"/>
              </a:rPr>
              <a:t>              </a:t>
            </a:r>
            <a:endParaRPr lang="en-US" sz="2000" dirty="0">
              <a:solidFill>
                <a:schemeClr val="bg1"/>
              </a:solidFill>
            </a:endParaRPr>
          </a:p>
        </p:txBody>
      </p:sp>
      <p:pic>
        <p:nvPicPr>
          <p:cNvPr id="8" name="Picture 7">
            <a:extLst>
              <a:ext uri="{FF2B5EF4-FFF2-40B4-BE49-F238E27FC236}">
                <a16:creationId xmlns:a16="http://schemas.microsoft.com/office/drawing/2014/main" id="{84641599-21A9-41B0-A7BD-B06081185E47}"/>
              </a:ext>
            </a:extLst>
          </p:cNvPr>
          <p:cNvPicPr>
            <a:picLocks noChangeAspect="1"/>
          </p:cNvPicPr>
          <p:nvPr/>
        </p:nvPicPr>
        <p:blipFill>
          <a:blip r:embed="rId3"/>
          <a:stretch>
            <a:fillRect/>
          </a:stretch>
        </p:blipFill>
        <p:spPr>
          <a:xfrm>
            <a:off x="3409738" y="2819188"/>
            <a:ext cx="3248237" cy="3248237"/>
          </a:xfrm>
          <a:prstGeom prst="rect">
            <a:avLst/>
          </a:prstGeom>
        </p:spPr>
      </p:pic>
      <p:sp>
        <p:nvSpPr>
          <p:cNvPr id="9" name="Rectangle 8">
            <a:extLst>
              <a:ext uri="{FF2B5EF4-FFF2-40B4-BE49-F238E27FC236}">
                <a16:creationId xmlns:a16="http://schemas.microsoft.com/office/drawing/2014/main" id="{67DD42AB-B867-4AE0-8E5C-78967427AF6D}"/>
              </a:ext>
            </a:extLst>
          </p:cNvPr>
          <p:cNvSpPr/>
          <p:nvPr/>
        </p:nvSpPr>
        <p:spPr>
          <a:xfrm>
            <a:off x="8772525" y="2343150"/>
            <a:ext cx="13466989" cy="584775"/>
          </a:xfrm>
          <a:prstGeom prst="rect">
            <a:avLst/>
          </a:prstGeom>
        </p:spPr>
        <p:txBody>
          <a:bodyPr wrap="square">
            <a:spAutoFit/>
          </a:bodyPr>
          <a:lstStyle/>
          <a:p>
            <a:pPr lvl="0" hangingPunct="1"/>
            <a:r>
              <a:rPr lang="en-GB" sz="3200" b="1" dirty="0">
                <a:solidFill>
                  <a:srgbClr val="FF0000"/>
                </a:solidFill>
                <a:latin typeface="Arial" panose="020B0604020202020204" pitchFamily="34" charset="0"/>
              </a:rPr>
              <a:t>BUSINESS RESCUE (AUGUST 2018 – MARCH 2019)</a:t>
            </a:r>
            <a:endParaRPr lang="en-US" sz="3200" dirty="0">
              <a:solidFill>
                <a:srgbClr val="FF0000"/>
              </a:solidFill>
            </a:endParaRPr>
          </a:p>
        </p:txBody>
      </p:sp>
      <p:sp>
        <p:nvSpPr>
          <p:cNvPr id="4" name="Rectangle 3">
            <a:extLst>
              <a:ext uri="{FF2B5EF4-FFF2-40B4-BE49-F238E27FC236}">
                <a16:creationId xmlns:a16="http://schemas.microsoft.com/office/drawing/2014/main" id="{D152CC7D-E7A3-40BF-95A1-7B608305672D}"/>
              </a:ext>
            </a:extLst>
          </p:cNvPr>
          <p:cNvSpPr/>
          <p:nvPr/>
        </p:nvSpPr>
        <p:spPr>
          <a:xfrm>
            <a:off x="8772525" y="3526972"/>
            <a:ext cx="14087475" cy="9941183"/>
          </a:xfrm>
          <a:prstGeom prst="rect">
            <a:avLst/>
          </a:prstGeom>
        </p:spPr>
        <p:txBody>
          <a:bodyPr wrap="square">
            <a:spAutoFit/>
          </a:bodyPr>
          <a:lstStyle/>
          <a:p>
            <a:pPr marL="457200" indent="-457200">
              <a:buFont typeface="Wingdings" panose="05000000000000000000" pitchFamily="2" charset="2"/>
              <a:buChar char="q"/>
            </a:pPr>
            <a:r>
              <a:rPr lang="en-GB" sz="3200" dirty="0">
                <a:solidFill>
                  <a:schemeClr val="bg1"/>
                </a:solidFill>
              </a:rPr>
              <a:t>Resignation of CEO, CFO, CRO (seconded from Nedbank)</a:t>
            </a:r>
          </a:p>
          <a:p>
            <a:endParaRPr lang="en-GB" sz="3200" dirty="0">
              <a:solidFill>
                <a:schemeClr val="bg1"/>
              </a:solidFill>
            </a:endParaRPr>
          </a:p>
          <a:p>
            <a:pPr marL="457200" indent="-457200">
              <a:buFont typeface="Wingdings" panose="05000000000000000000" pitchFamily="2" charset="2"/>
              <a:buChar char="q"/>
            </a:pPr>
            <a:r>
              <a:rPr lang="en-GB" sz="3200" dirty="0">
                <a:solidFill>
                  <a:schemeClr val="bg1"/>
                </a:solidFill>
              </a:rPr>
              <a:t>COO (secondee from UCT was in place prior to Administration commencing)</a:t>
            </a:r>
          </a:p>
          <a:p>
            <a:r>
              <a:rPr lang="en-GB" sz="3200" dirty="0">
                <a:solidFill>
                  <a:schemeClr val="bg1"/>
                </a:solidFill>
              </a:rPr>
              <a:t> </a:t>
            </a:r>
          </a:p>
          <a:p>
            <a:pPr marL="457200" indent="-457200">
              <a:buFont typeface="Wingdings" panose="05000000000000000000" pitchFamily="2" charset="2"/>
              <a:buChar char="q"/>
            </a:pPr>
            <a:r>
              <a:rPr lang="en-GB" sz="3200" dirty="0">
                <a:solidFill>
                  <a:schemeClr val="bg1"/>
                </a:solidFill>
              </a:rPr>
              <a:t>Rescuing of 2018 Academic year by freeing up allowances to stabilize campuses through development of remittance system </a:t>
            </a:r>
          </a:p>
          <a:p>
            <a:endParaRPr lang="en-GB" sz="3200" dirty="0">
              <a:solidFill>
                <a:schemeClr val="bg1"/>
              </a:solidFill>
            </a:endParaRPr>
          </a:p>
          <a:p>
            <a:pPr marL="457200" indent="-457200">
              <a:buFont typeface="Wingdings" panose="05000000000000000000" pitchFamily="2" charset="2"/>
              <a:buChar char="q"/>
            </a:pPr>
            <a:r>
              <a:rPr lang="en-GB" sz="3200" dirty="0">
                <a:solidFill>
                  <a:schemeClr val="bg1"/>
                </a:solidFill>
              </a:rPr>
              <a:t>Reconciliation of enrolment directly with institutions resulting in additional 150k students that were eligible but unaccounted for in NSFAS systems</a:t>
            </a:r>
          </a:p>
          <a:p>
            <a:endParaRPr lang="en-GB" sz="3200" dirty="0">
              <a:solidFill>
                <a:schemeClr val="bg1"/>
              </a:solidFill>
            </a:endParaRPr>
          </a:p>
          <a:p>
            <a:pPr marL="457200" indent="-457200">
              <a:buFont typeface="Wingdings" panose="05000000000000000000" pitchFamily="2" charset="2"/>
              <a:buChar char="q"/>
            </a:pPr>
            <a:r>
              <a:rPr lang="en-GB" sz="3200" dirty="0">
                <a:solidFill>
                  <a:schemeClr val="bg1"/>
                </a:solidFill>
              </a:rPr>
              <a:t>Preparation for 2019 enrolment cycle </a:t>
            </a:r>
          </a:p>
          <a:p>
            <a:endParaRPr lang="en-GB" sz="3200" dirty="0">
              <a:solidFill>
                <a:schemeClr val="bg1"/>
              </a:solidFill>
            </a:endParaRPr>
          </a:p>
          <a:p>
            <a:pPr marL="457200" indent="-457200">
              <a:buFont typeface="Wingdings" panose="05000000000000000000" pitchFamily="2" charset="2"/>
              <a:buChar char="q"/>
            </a:pPr>
            <a:r>
              <a:rPr lang="en-GB" sz="3200" dirty="0">
                <a:solidFill>
                  <a:schemeClr val="bg1"/>
                </a:solidFill>
              </a:rPr>
              <a:t>Develop and institute governance structures</a:t>
            </a:r>
          </a:p>
          <a:p>
            <a:endParaRPr lang="en-GB" sz="3200" dirty="0">
              <a:solidFill>
                <a:schemeClr val="bg1"/>
              </a:solidFill>
            </a:endParaRPr>
          </a:p>
          <a:p>
            <a:pPr marL="457200" indent="-457200">
              <a:buFont typeface="Wingdings" panose="05000000000000000000" pitchFamily="2" charset="2"/>
              <a:buChar char="q"/>
            </a:pPr>
            <a:r>
              <a:rPr lang="en-GB" sz="3200" dirty="0">
                <a:solidFill>
                  <a:schemeClr val="bg1"/>
                </a:solidFill>
              </a:rPr>
              <a:t>Freezing of all vacancies and development of critical skills list</a:t>
            </a:r>
          </a:p>
          <a:p>
            <a:endParaRPr lang="en-GB" sz="3200" dirty="0">
              <a:solidFill>
                <a:schemeClr val="bg1"/>
              </a:solidFill>
            </a:endParaRPr>
          </a:p>
          <a:p>
            <a:pPr marL="457200" indent="-457200">
              <a:buFont typeface="Wingdings" panose="05000000000000000000" pitchFamily="2" charset="2"/>
              <a:buChar char="q"/>
            </a:pPr>
            <a:r>
              <a:rPr lang="en-GB" sz="3200" dirty="0">
                <a:solidFill>
                  <a:schemeClr val="bg1"/>
                </a:solidFill>
              </a:rPr>
              <a:t>Appointment of technical experts on a contract basis</a:t>
            </a:r>
          </a:p>
          <a:p>
            <a:endParaRPr lang="en-GB" sz="3200" dirty="0">
              <a:solidFill>
                <a:schemeClr val="bg1"/>
              </a:solidFill>
            </a:endParaRPr>
          </a:p>
          <a:p>
            <a:pPr marL="457200" indent="-457200">
              <a:buFont typeface="Wingdings" panose="05000000000000000000" pitchFamily="2" charset="2"/>
              <a:buChar char="q"/>
            </a:pPr>
            <a:r>
              <a:rPr lang="en-GB" sz="3200" dirty="0">
                <a:solidFill>
                  <a:schemeClr val="bg1"/>
                </a:solidFill>
              </a:rPr>
              <a:t>Development of critical ICT and HR policies and procedures</a:t>
            </a:r>
          </a:p>
        </p:txBody>
      </p:sp>
    </p:spTree>
    <p:extLst>
      <p:ext uri="{BB962C8B-B14F-4D97-AF65-F5344CB8AC3E}">
        <p14:creationId xmlns:p14="http://schemas.microsoft.com/office/powerpoint/2010/main" val="2938590422"/>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NSFAS">
      <a:dk1>
        <a:srgbClr val="3F3F3F"/>
      </a:dk1>
      <a:lt1>
        <a:srgbClr val="FFFFFF"/>
      </a:lt1>
      <a:dk2>
        <a:srgbClr val="595959"/>
      </a:dk2>
      <a:lt2>
        <a:srgbClr val="EEECE1"/>
      </a:lt2>
      <a:accent1>
        <a:srgbClr val="EAAB21"/>
      </a:accent1>
      <a:accent2>
        <a:srgbClr val="D36E28"/>
      </a:accent2>
      <a:accent3>
        <a:srgbClr val="A71F23"/>
      </a:accent3>
      <a:accent4>
        <a:srgbClr val="A51312"/>
      </a:accent4>
      <a:accent5>
        <a:srgbClr val="838486"/>
      </a:accent5>
      <a:accent6>
        <a:srgbClr val="C8C7C7"/>
      </a:accent6>
      <a:hlink>
        <a:srgbClr val="000000"/>
      </a:hlink>
      <a:folHlink>
        <a:srgbClr val="7F7F7F"/>
      </a:folHlink>
    </a:clrScheme>
    <a:fontScheme name="NSFAS Fonts">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algn="ctr">
          <a:defRPr dirty="0">
            <a:solidFill>
              <a:schemeClr val="bg1"/>
            </a:solidFill>
            <a:latin typeface="Arial" panose="020B0604020202020204" pitchFamily="34" charset="0"/>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White">
  <a:themeElements>
    <a:clrScheme name="NSFAS">
      <a:dk1>
        <a:srgbClr val="3F3F3F"/>
      </a:dk1>
      <a:lt1>
        <a:srgbClr val="FFFFFF"/>
      </a:lt1>
      <a:dk2>
        <a:srgbClr val="595959"/>
      </a:dk2>
      <a:lt2>
        <a:srgbClr val="EEECE1"/>
      </a:lt2>
      <a:accent1>
        <a:srgbClr val="EAAB21"/>
      </a:accent1>
      <a:accent2>
        <a:srgbClr val="D36E28"/>
      </a:accent2>
      <a:accent3>
        <a:srgbClr val="A71F23"/>
      </a:accent3>
      <a:accent4>
        <a:srgbClr val="A51312"/>
      </a:accent4>
      <a:accent5>
        <a:srgbClr val="838486"/>
      </a:accent5>
      <a:accent6>
        <a:srgbClr val="C8C7C7"/>
      </a:accent6>
      <a:hlink>
        <a:srgbClr val="000000"/>
      </a:hlink>
      <a:folHlink>
        <a:srgbClr val="7F7F7F"/>
      </a:folHlink>
    </a:clrScheme>
    <a:fontScheme name="NSFAS Fonts">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algn="ctr">
          <a:defRPr dirty="0">
            <a:solidFill>
              <a:schemeClr val="bg1"/>
            </a:solidFill>
            <a:latin typeface="Arial" panose="020B0604020202020204" pitchFamily="34" charset="0"/>
          </a:defRPr>
        </a:def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A09D0A550DFE41AA1C7F9083881256" ma:contentTypeVersion="8" ma:contentTypeDescription="Create a new document." ma:contentTypeScope="" ma:versionID="25a4f8bf1d3b7d20b253711611e7abd2">
  <xsd:schema xmlns:xsd="http://www.w3.org/2001/XMLSchema" xmlns:xs="http://www.w3.org/2001/XMLSchema" xmlns:p="http://schemas.microsoft.com/office/2006/metadata/properties" xmlns:ns3="69fbdc11-a828-488e-a487-7fa803a31d18" targetNamespace="http://schemas.microsoft.com/office/2006/metadata/properties" ma:root="true" ma:fieldsID="7ef1aa9db103da8580e27d59bec938ce" ns3:_="">
    <xsd:import namespace="69fbdc11-a828-488e-a487-7fa803a31d1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fbdc11-a828-488e-a487-7fa803a31d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CFA1D1-85F8-426F-8F6F-E0B4BA001A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fbdc11-a828-488e-a487-7fa803a31d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E238A2-847D-48DE-AECD-83F465D20E81}">
  <ds:schemaRefs>
    <ds:schemaRef ds:uri="http://schemas.microsoft.com/sharepoint/v3/contenttype/forms"/>
  </ds:schemaRefs>
</ds:datastoreItem>
</file>

<file path=customXml/itemProps3.xml><?xml version="1.0" encoding="utf-8"?>
<ds:datastoreItem xmlns:ds="http://schemas.openxmlformats.org/officeDocument/2006/customXml" ds:itemID="{EB436D55-54EC-4311-8F6D-03066E245659}">
  <ds:schemaRefs>
    <ds:schemaRef ds:uri="http://purl.org/dc/terms/"/>
    <ds:schemaRef ds:uri="69fbdc11-a828-488e-a487-7fa803a31d18"/>
    <ds:schemaRef ds:uri="http://schemas.microsoft.com/office/2006/documentManagement/types"/>
    <ds:schemaRef ds:uri="http://purl.org/dc/dcmitype/"/>
    <ds:schemaRef ds:uri="http://www.w3.org/XML/1998/namespace"/>
    <ds:schemaRef ds:uri="http://schemas.openxmlformats.org/package/2006/metadata/core-properties"/>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2896</TotalTime>
  <Words>7772</Words>
  <Application>Microsoft Office PowerPoint</Application>
  <PresentationFormat>Custom</PresentationFormat>
  <Paragraphs>651</Paragraphs>
  <Slides>32</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Arial</vt:lpstr>
      <vt:lpstr>Arial Black</vt:lpstr>
      <vt:lpstr>Calibri</vt:lpstr>
      <vt:lpstr>Helvetica Light</vt:lpstr>
      <vt:lpstr>Helvetica Neue</vt:lpstr>
      <vt:lpstr>Montserrat-Regular</vt:lpstr>
      <vt:lpstr>Montserrat-SemiBold</vt:lpstr>
      <vt:lpstr>PT Sans</vt:lpstr>
      <vt:lpstr>Roboto Regular</vt:lpstr>
      <vt:lpstr>Wingdings</vt:lpstr>
      <vt:lpstr>White</vt:lpstr>
      <vt:lpstr>2_White</vt:lpstr>
      <vt:lpstr>NSFAS Presentation in response to NEHAWU Allegations</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kerryn</dc:creator>
  <cp:lastModifiedBy>Anele Kabingesi</cp:lastModifiedBy>
  <cp:revision>214</cp:revision>
  <dcterms:modified xsi:type="dcterms:W3CDTF">2020-10-07T17:38:10Z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0x0101001BA09D0A550DFE41AA1C7F9083881256</vt:lpwstr>
  </property>
</Properties>
</file>