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66" r:id="rId3"/>
    <p:sldId id="267" r:id="rId4"/>
    <p:sldId id="268" r:id="rId5"/>
    <p:sldId id="269" r:id="rId6"/>
    <p:sldId id="270" r:id="rId7"/>
    <p:sldId id="257" r:id="rId8"/>
    <p:sldId id="258" r:id="rId9"/>
    <p:sldId id="271" r:id="rId10"/>
    <p:sldId id="259" r:id="rId11"/>
    <p:sldId id="260" r:id="rId12"/>
    <p:sldId id="261" r:id="rId13"/>
    <p:sldId id="263" r:id="rId14"/>
    <p:sldId id="262"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snapToGrid="0" snapToObjects="1">
      <p:cViewPr varScale="1">
        <p:scale>
          <a:sx n="71" d="100"/>
          <a:sy n="71" d="100"/>
        </p:scale>
        <p:origin x="176" y="1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C1AAD-2B7C-3766-6CBA-42C1358DA0F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E7C713A-5ED8-D8E0-C452-036CFE57A2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1F6EAA6-7BFC-5C80-26C7-8E1F6D29634F}"/>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5" name="Footer Placeholder 4">
            <a:extLst>
              <a:ext uri="{FF2B5EF4-FFF2-40B4-BE49-F238E27FC236}">
                <a16:creationId xmlns:a16="http://schemas.microsoft.com/office/drawing/2014/main" id="{8A2C6E32-C9F5-04C8-E4E7-E416A51F7D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559D54-2515-4EDB-ED4C-DB2C85A62872}"/>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13076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74755-9FE2-41E2-D7F3-901254FA5EB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B12165-5A80-D96E-43C5-4273D48A4A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8C396A-4D92-4974-BBAC-04A4C0A1739C}"/>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5" name="Footer Placeholder 4">
            <a:extLst>
              <a:ext uri="{FF2B5EF4-FFF2-40B4-BE49-F238E27FC236}">
                <a16:creationId xmlns:a16="http://schemas.microsoft.com/office/drawing/2014/main" id="{F6366144-7660-3C20-7CD2-25B572B497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485A1-30B5-15A5-5B62-167F1904F039}"/>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152541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F0659D-1EA4-A9E9-68CF-08F4DB80E2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E289F89-09C6-F407-D1B1-168AFE09773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A53162-0F97-5F28-CE62-14099BFA6647}"/>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5" name="Footer Placeholder 4">
            <a:extLst>
              <a:ext uri="{FF2B5EF4-FFF2-40B4-BE49-F238E27FC236}">
                <a16:creationId xmlns:a16="http://schemas.microsoft.com/office/drawing/2014/main" id="{8B68135A-DE2F-71B4-6561-F9ED59C3A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A1543-FA24-7F83-97E1-7F41F8A124D8}"/>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64449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B07B-CFDE-730E-F5D5-07C0C96C604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FE331E6-9703-7965-B84F-A270A34E20A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1DB5C0-D1B6-7574-708D-D8709CD748E2}"/>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5" name="Footer Placeholder 4">
            <a:extLst>
              <a:ext uri="{FF2B5EF4-FFF2-40B4-BE49-F238E27FC236}">
                <a16:creationId xmlns:a16="http://schemas.microsoft.com/office/drawing/2014/main" id="{B5D2C649-7E5E-FB7C-8615-C3744B72B6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E7C791-CE7D-35D1-CEED-95878D903CC1}"/>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2108221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38E84-D9C5-FFFE-D4A0-A9B2DC5BF82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A4EF47D-A907-2010-BB45-64F86C6F7A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CA39BE3-A91B-FF34-4423-F60CF5CFA469}"/>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5" name="Footer Placeholder 4">
            <a:extLst>
              <a:ext uri="{FF2B5EF4-FFF2-40B4-BE49-F238E27FC236}">
                <a16:creationId xmlns:a16="http://schemas.microsoft.com/office/drawing/2014/main" id="{0D1FE12F-1AD8-BF18-EF64-68EAE3B7C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FF22F-CE11-25F0-B0DF-33376380EA71}"/>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2809762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6571B-56D6-AFB5-284F-EF6459FAB87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2AC4672-01B3-E8CC-E64F-A25E423B1D3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119165C-A37F-7768-6FED-3C40951AB5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0607AA6-B24E-1C0C-EA56-E3A96EAE7A95}"/>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6" name="Footer Placeholder 5">
            <a:extLst>
              <a:ext uri="{FF2B5EF4-FFF2-40B4-BE49-F238E27FC236}">
                <a16:creationId xmlns:a16="http://schemas.microsoft.com/office/drawing/2014/main" id="{A55FF79B-9E36-BD0A-5FA6-B39CCAE71C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D7AA06-905C-C1A5-42B4-0AA5046211A8}"/>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64134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4CACE-5E43-96B8-9019-CF18E8EEB22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4C68DED-AA69-FF57-6EC4-A519038A9E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EBF6B5-EA1E-9128-BB4C-0166D9AA65A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08E9A9E-3C38-7DC7-9673-C104447893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58DF7AE-9727-DD8E-7A04-BAE5614D3EE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FE08D45-04ED-E569-D95F-47EC32B6059C}"/>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8" name="Footer Placeholder 7">
            <a:extLst>
              <a:ext uri="{FF2B5EF4-FFF2-40B4-BE49-F238E27FC236}">
                <a16:creationId xmlns:a16="http://schemas.microsoft.com/office/drawing/2014/main" id="{9605F717-14F5-3F6C-9940-0F433F6742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2CFFAB-F59B-C158-A0F5-1735CD3513AC}"/>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71383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20AF4-9F25-7611-74BE-D93A62638CD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C71D3B0-79E1-4F0B-8EE2-B976D42D24EF}"/>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4" name="Footer Placeholder 3">
            <a:extLst>
              <a:ext uri="{FF2B5EF4-FFF2-40B4-BE49-F238E27FC236}">
                <a16:creationId xmlns:a16="http://schemas.microsoft.com/office/drawing/2014/main" id="{CF59F9E3-DD78-D54A-D8BB-754C1AB108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F408A4-28BC-3C45-7F31-8778CB0F0A67}"/>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354618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81FBA0-827F-822F-5E63-E9AD014E8AFF}"/>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3" name="Footer Placeholder 2">
            <a:extLst>
              <a:ext uri="{FF2B5EF4-FFF2-40B4-BE49-F238E27FC236}">
                <a16:creationId xmlns:a16="http://schemas.microsoft.com/office/drawing/2014/main" id="{1C43B298-A58F-A7A8-473C-82D958BE2C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AA52E3-F5E9-F9CD-59F1-233B057F4617}"/>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380185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40260-3839-7488-367F-7F304045650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7C355F2-5C8E-9EEE-D07B-A642E3046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5D76E41-33EC-F769-1511-7BA3CE13B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EA39F47-385B-37E5-428D-D9573C66A059}"/>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6" name="Footer Placeholder 5">
            <a:extLst>
              <a:ext uri="{FF2B5EF4-FFF2-40B4-BE49-F238E27FC236}">
                <a16:creationId xmlns:a16="http://schemas.microsoft.com/office/drawing/2014/main" id="{16FE1787-7AEF-DA1D-2097-5C593AA9A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08AECF-CD3E-8041-75C1-7124A6DF3326}"/>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32835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B5CD5-39A5-6132-2BC1-D3895DBC195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301C628-DCB5-5B72-CE3C-6C34F1F55A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A51E3F-EC14-7F07-38FB-36906690E4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82A989F-4061-B7B3-47AD-C9608F464006}"/>
              </a:ext>
            </a:extLst>
          </p:cNvPr>
          <p:cNvSpPr>
            <a:spLocks noGrp="1"/>
          </p:cNvSpPr>
          <p:nvPr>
            <p:ph type="dt" sz="half" idx="10"/>
          </p:nvPr>
        </p:nvSpPr>
        <p:spPr/>
        <p:txBody>
          <a:bodyPr/>
          <a:lstStyle/>
          <a:p>
            <a:fld id="{EA69F371-3953-3E41-A34D-C8FF02347D97}" type="datetimeFigureOut">
              <a:rPr lang="en-US" smtClean="0"/>
              <a:t>6/5/22</a:t>
            </a:fld>
            <a:endParaRPr lang="en-US"/>
          </a:p>
        </p:txBody>
      </p:sp>
      <p:sp>
        <p:nvSpPr>
          <p:cNvPr id="6" name="Footer Placeholder 5">
            <a:extLst>
              <a:ext uri="{FF2B5EF4-FFF2-40B4-BE49-F238E27FC236}">
                <a16:creationId xmlns:a16="http://schemas.microsoft.com/office/drawing/2014/main" id="{83820DF1-05B5-4487-19FA-0D76D5A5C3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AC2AA-4458-2690-4BE4-A19C0C9A2250}"/>
              </a:ext>
            </a:extLst>
          </p:cNvPr>
          <p:cNvSpPr>
            <a:spLocks noGrp="1"/>
          </p:cNvSpPr>
          <p:nvPr>
            <p:ph type="sldNum" sz="quarter" idx="12"/>
          </p:nvPr>
        </p:nvSpPr>
        <p:spPr/>
        <p:txBody>
          <a:bodyPr/>
          <a:lstStyle/>
          <a:p>
            <a:fld id="{4EB0BDB9-C3ED-C345-99A0-4F2741DCA1B5}" type="slidenum">
              <a:rPr lang="en-US" smtClean="0"/>
              <a:t>‹#›</a:t>
            </a:fld>
            <a:endParaRPr lang="en-US"/>
          </a:p>
        </p:txBody>
      </p:sp>
    </p:spTree>
    <p:extLst>
      <p:ext uri="{BB962C8B-B14F-4D97-AF65-F5344CB8AC3E}">
        <p14:creationId xmlns:p14="http://schemas.microsoft.com/office/powerpoint/2010/main" val="385051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D3D096-4C9E-6EF3-20F5-010695F416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8E301A1-33BA-C51F-8885-6D3A2794C1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4E333F2-155B-DDD8-8E91-D08C3B66B2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9F371-3953-3E41-A34D-C8FF02347D97}" type="datetimeFigureOut">
              <a:rPr lang="en-US" smtClean="0"/>
              <a:t>6/5/22</a:t>
            </a:fld>
            <a:endParaRPr lang="en-US"/>
          </a:p>
        </p:txBody>
      </p:sp>
      <p:sp>
        <p:nvSpPr>
          <p:cNvPr id="5" name="Footer Placeholder 4">
            <a:extLst>
              <a:ext uri="{FF2B5EF4-FFF2-40B4-BE49-F238E27FC236}">
                <a16:creationId xmlns:a16="http://schemas.microsoft.com/office/drawing/2014/main" id="{AD9FE7A2-0EDB-0AB7-CB53-18DE829EF1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D4636B-09C6-D5CA-E3CC-A96EB37514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0BDB9-C3ED-C345-99A0-4F2741DCA1B5}" type="slidenum">
              <a:rPr lang="en-US" smtClean="0"/>
              <a:t>‹#›</a:t>
            </a:fld>
            <a:endParaRPr lang="en-US"/>
          </a:p>
        </p:txBody>
      </p:sp>
    </p:spTree>
    <p:extLst>
      <p:ext uri="{BB962C8B-B14F-4D97-AF65-F5344CB8AC3E}">
        <p14:creationId xmlns:p14="http://schemas.microsoft.com/office/powerpoint/2010/main" val="1971862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B0B61-74E5-26F1-2D95-DAC37C8E41A7}"/>
              </a:ext>
            </a:extLst>
          </p:cNvPr>
          <p:cNvSpPr>
            <a:spLocks noGrp="1"/>
          </p:cNvSpPr>
          <p:nvPr>
            <p:ph type="title"/>
          </p:nvPr>
        </p:nvSpPr>
        <p:spPr>
          <a:xfrm>
            <a:off x="838200" y="365125"/>
            <a:ext cx="10515600" cy="2292350"/>
          </a:xfrm>
        </p:spPr>
        <p:txBody>
          <a:bodyPr>
            <a:noAutofit/>
          </a:bodyPr>
          <a:lstStyle/>
          <a:p>
            <a:pPr algn="ctr"/>
            <a:br>
              <a:rPr lang="en-ZA" sz="5400" b="1" dirty="0">
                <a:solidFill>
                  <a:schemeClr val="bg1"/>
                </a:solidFill>
                <a:latin typeface="Montserrat" pitchFamily="2" charset="77"/>
                <a:cs typeface="Arial" panose="020B0604020202020204" pitchFamily="34" charset="0"/>
              </a:rPr>
            </a:br>
            <a:r>
              <a:rPr lang="en-ZA" sz="5400" b="1" dirty="0">
                <a:solidFill>
                  <a:schemeClr val="bg1"/>
                </a:solidFill>
                <a:latin typeface="Montserrat" pitchFamily="2" charset="77"/>
                <a:cs typeface="Arial" panose="020B0604020202020204" pitchFamily="34" charset="0"/>
              </a:rPr>
              <a:t>Public Administration Laws General Amendment Bill, 2021</a:t>
            </a:r>
            <a:endParaRPr lang="en-US" sz="5400" dirty="0"/>
          </a:p>
        </p:txBody>
      </p:sp>
      <p:sp>
        <p:nvSpPr>
          <p:cNvPr id="4" name="Title 1">
            <a:extLst>
              <a:ext uri="{FF2B5EF4-FFF2-40B4-BE49-F238E27FC236}">
                <a16:creationId xmlns:a16="http://schemas.microsoft.com/office/drawing/2014/main" id="{3C851B18-E29B-A0B0-EEB4-3E126E7DFED6}"/>
              </a:ext>
            </a:extLst>
          </p:cNvPr>
          <p:cNvSpPr>
            <a:spLocks noGrp="1"/>
          </p:cNvSpPr>
          <p:nvPr>
            <p:ph idx="1"/>
          </p:nvPr>
        </p:nvSpPr>
        <p:spPr/>
        <p:txBody>
          <a:bodyPr>
            <a:normAutofit fontScale="97500"/>
          </a:bodyPr>
          <a:lstStyle/>
          <a:p>
            <a:pPr marL="0" indent="0" algn="ctr">
              <a:buNone/>
            </a:pPr>
            <a:endParaRPr lang="en-ZA" sz="5400" dirty="0">
              <a:solidFill>
                <a:schemeClr val="bg1"/>
              </a:solidFill>
              <a:latin typeface="Montserrat" pitchFamily="2" charset="77"/>
              <a:cs typeface="Arial" panose="020B0604020202020204" pitchFamily="34" charset="0"/>
            </a:endParaRPr>
          </a:p>
          <a:p>
            <a:pPr marL="0" indent="0" algn="ctr">
              <a:buNone/>
            </a:pPr>
            <a:endParaRPr lang="en-ZA" sz="5400" dirty="0">
              <a:solidFill>
                <a:schemeClr val="bg1"/>
              </a:solidFill>
              <a:latin typeface="Montserrat" pitchFamily="2" charset="77"/>
              <a:cs typeface="Arial" panose="020B0604020202020204" pitchFamily="34" charset="0"/>
            </a:endParaRPr>
          </a:p>
          <a:p>
            <a:pPr marL="0" indent="0" algn="ctr">
              <a:buNone/>
            </a:pPr>
            <a:r>
              <a:rPr lang="en-ZA" sz="4100" dirty="0">
                <a:solidFill>
                  <a:schemeClr val="bg1"/>
                </a:solidFill>
                <a:latin typeface="Montserrat" pitchFamily="2" charset="77"/>
                <a:cs typeface="Arial" panose="020B0604020202020204" pitchFamily="34" charset="0"/>
              </a:rPr>
              <a:t>Presentation to Portfolio Committee</a:t>
            </a:r>
          </a:p>
          <a:p>
            <a:pPr marL="0" indent="0" algn="ctr">
              <a:buNone/>
            </a:pPr>
            <a:endParaRPr lang="en-ZA" dirty="0">
              <a:solidFill>
                <a:schemeClr val="bg1"/>
              </a:solidFill>
              <a:latin typeface="Montserrat" pitchFamily="2" charset="77"/>
              <a:cs typeface="Arial" panose="020B0604020202020204" pitchFamily="34" charset="0"/>
            </a:endParaRPr>
          </a:p>
          <a:p>
            <a:pPr marL="0" indent="0" algn="ctr">
              <a:buNone/>
            </a:pPr>
            <a:r>
              <a:rPr lang="en-ZA" dirty="0">
                <a:solidFill>
                  <a:schemeClr val="bg1"/>
                </a:solidFill>
                <a:latin typeface="Montserrat" pitchFamily="2" charset="77"/>
                <a:cs typeface="Arial" panose="020B0604020202020204" pitchFamily="34" charset="0"/>
              </a:rPr>
              <a:t>Dr Leon Schreiber MP</a:t>
            </a:r>
          </a:p>
          <a:p>
            <a:pPr marL="0" indent="0" algn="ctr">
              <a:buNone/>
            </a:pPr>
            <a:r>
              <a:rPr lang="en-ZA" dirty="0">
                <a:solidFill>
                  <a:schemeClr val="bg1"/>
                </a:solidFill>
                <a:latin typeface="Montserrat" pitchFamily="2" charset="77"/>
                <a:cs typeface="Arial" panose="020B0604020202020204" pitchFamily="34" charset="0"/>
              </a:rPr>
              <a:t>8 June 2022</a:t>
            </a:r>
            <a:endParaRPr lang="en-ZA" b="1" dirty="0">
              <a:solidFill>
                <a:schemeClr val="bg1"/>
              </a:solidFill>
              <a:latin typeface="Montserrat" pitchFamily="2" charset="77"/>
            </a:endParaRPr>
          </a:p>
        </p:txBody>
      </p:sp>
    </p:spTree>
    <p:extLst>
      <p:ext uri="{BB962C8B-B14F-4D97-AF65-F5344CB8AC3E}">
        <p14:creationId xmlns:p14="http://schemas.microsoft.com/office/powerpoint/2010/main" val="1243416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3. Enhance financial independence of the PSC</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690688"/>
            <a:ext cx="10515600" cy="4486275"/>
          </a:xfrm>
        </p:spPr>
        <p:txBody>
          <a:bodyPr>
            <a:normAutofit/>
          </a:bodyPr>
          <a:lstStyle/>
          <a:p>
            <a:r>
              <a:rPr lang="en-ZA" dirty="0">
                <a:solidFill>
                  <a:srgbClr val="005BA6"/>
                </a:solidFill>
                <a:latin typeface="Montserrat" pitchFamily="2" charset="77"/>
              </a:rPr>
              <a:t>Insert PSC to list of “Constitutional Institutions” listed in Schedule 1 of Public Finance Management Act, 1999</a:t>
            </a:r>
          </a:p>
          <a:p>
            <a:r>
              <a:rPr lang="en-ZA" dirty="0">
                <a:solidFill>
                  <a:srgbClr val="005BA6"/>
                </a:solidFill>
                <a:latin typeface="Montserrat" pitchFamily="2" charset="77"/>
              </a:rPr>
              <a:t>Enhance financial independence of PSC from the organs of state it has oversight over</a:t>
            </a:r>
          </a:p>
          <a:p>
            <a:r>
              <a:rPr lang="en-ZA" dirty="0">
                <a:solidFill>
                  <a:srgbClr val="005BA6"/>
                </a:solidFill>
                <a:latin typeface="Montserrat" pitchFamily="2" charset="77"/>
              </a:rPr>
              <a:t>Correct error made during previous amendment to Schedule 1</a:t>
            </a: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745403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4. Enhance administrative independence of the PSC</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690688"/>
            <a:ext cx="10515600" cy="4486275"/>
          </a:xfrm>
        </p:spPr>
        <p:txBody>
          <a:bodyPr>
            <a:normAutofit fontScale="92500"/>
          </a:bodyPr>
          <a:lstStyle/>
          <a:p>
            <a:r>
              <a:rPr lang="en-ZA" dirty="0">
                <a:solidFill>
                  <a:srgbClr val="005BA6"/>
                </a:solidFill>
                <a:latin typeface="Montserrat" pitchFamily="2" charset="77"/>
              </a:rPr>
              <a:t>Removes OPSC from DPSA purview by designating the Chairperson of the PSC as the executive authority of the Commission</a:t>
            </a:r>
          </a:p>
          <a:p>
            <a:r>
              <a:rPr lang="en-ZA" dirty="0">
                <a:solidFill>
                  <a:srgbClr val="005BA6"/>
                </a:solidFill>
                <a:latin typeface="Montserrat" pitchFamily="2" charset="77"/>
              </a:rPr>
              <a:t>Replaces the position of DG of the OPSC with a fully-fledged CEO who reports to the Chairperson of the PSC rather than the Minister of Public Service and Administration</a:t>
            </a:r>
          </a:p>
          <a:p>
            <a:r>
              <a:rPr lang="en-ZA" dirty="0">
                <a:solidFill>
                  <a:srgbClr val="005BA6"/>
                </a:solidFill>
                <a:latin typeface="Montserrat" pitchFamily="2" charset="77"/>
              </a:rPr>
              <a:t>Confers upon the Chairperson, after consultation with the Commission, the power to organise and structure the OPSC</a:t>
            </a:r>
          </a:p>
          <a:p>
            <a:r>
              <a:rPr lang="en-ZA" dirty="0">
                <a:solidFill>
                  <a:srgbClr val="005BA6"/>
                </a:solidFill>
                <a:latin typeface="Montserrat" pitchFamily="2" charset="77"/>
              </a:rPr>
              <a:t>CEO responsible for financial, administrative, and clerical functions</a:t>
            </a: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27279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normAutofit/>
          </a:bodyPr>
          <a:lstStyle/>
          <a:p>
            <a:r>
              <a:rPr lang="en-ZA" b="1" dirty="0">
                <a:solidFill>
                  <a:srgbClr val="005BA6"/>
                </a:solidFill>
                <a:latin typeface="Montserrat" pitchFamily="2" charset="77"/>
              </a:rPr>
              <a:t>5. Mandate PSC to enforce merit-based appointments </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690688"/>
            <a:ext cx="10515600" cy="4486275"/>
          </a:xfrm>
        </p:spPr>
        <p:txBody>
          <a:bodyPr>
            <a:normAutofit fontScale="85000" lnSpcReduction="20000"/>
          </a:bodyPr>
          <a:lstStyle/>
          <a:p>
            <a:r>
              <a:rPr lang="en-ZA" dirty="0">
                <a:solidFill>
                  <a:srgbClr val="005BA6"/>
                </a:solidFill>
                <a:latin typeface="Montserrat" pitchFamily="2" charset="77"/>
              </a:rPr>
              <a:t>Section 197 (3) of the Constitution: “No employee of the public service may be favoured or prejudiced only because that person supports a particular political party of cause.”</a:t>
            </a:r>
          </a:p>
          <a:p>
            <a:r>
              <a:rPr lang="en-ZA" dirty="0">
                <a:solidFill>
                  <a:srgbClr val="005BA6"/>
                </a:solidFill>
                <a:latin typeface="Montserrat" pitchFamily="2" charset="77"/>
              </a:rPr>
              <a:t>Insert Section 8A to the Public Service Commission Act, 1997 to mandate PSC to issue directions to ensure any decision related to recruitment, transfer and promotion is based on:</a:t>
            </a:r>
          </a:p>
          <a:p>
            <a:pPr marL="0" indent="0">
              <a:buNone/>
            </a:pPr>
            <a:r>
              <a:rPr lang="en-ZA" i="1" dirty="0"/>
              <a:t>(a)	</a:t>
            </a:r>
            <a:r>
              <a:rPr lang="en-ZA" dirty="0"/>
              <a:t>ability, demonstrated by proficiency, including training or other qualification, and skill that is required for the relevant area in which the recruitment, transfer or promotion is being done; and</a:t>
            </a:r>
          </a:p>
          <a:p>
            <a:pPr marL="0" indent="0">
              <a:buNone/>
            </a:pPr>
            <a:r>
              <a:rPr lang="en-ZA" i="1" dirty="0"/>
              <a:t>(b)</a:t>
            </a:r>
            <a:r>
              <a:rPr lang="en-ZA" dirty="0"/>
              <a:t>	objectivity and fairness, so that any recruitment, transfer or promotion—</a:t>
            </a:r>
          </a:p>
          <a:p>
            <a:pPr marL="0" indent="0">
              <a:buNone/>
            </a:pPr>
            <a:r>
              <a:rPr lang="en-ZA" dirty="0"/>
              <a:t>	(</a:t>
            </a:r>
            <a:r>
              <a:rPr lang="en-ZA" dirty="0" err="1"/>
              <a:t>i</a:t>
            </a:r>
            <a:r>
              <a:rPr lang="en-ZA" dirty="0"/>
              <a:t>)	is done on merit alone; and</a:t>
            </a:r>
          </a:p>
          <a:p>
            <a:pPr marL="0" indent="0">
              <a:buNone/>
            </a:pPr>
            <a:r>
              <a:rPr lang="en-ZA" dirty="0"/>
              <a:t>	(ii)	does not favour or prejudice any person because that person 		              supports, or does not support, a particular political party or cause.</a:t>
            </a: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380279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normAutofit/>
          </a:bodyPr>
          <a:lstStyle/>
          <a:p>
            <a:r>
              <a:rPr lang="en-ZA" b="1" dirty="0">
                <a:solidFill>
                  <a:srgbClr val="005BA6"/>
                </a:solidFill>
                <a:latin typeface="Montserrat" pitchFamily="2" charset="77"/>
              </a:rPr>
              <a:t>5. Mandate PSC to enforce merit-based appointments</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785281"/>
            <a:ext cx="10515600" cy="4486275"/>
          </a:xfrm>
        </p:spPr>
        <p:txBody>
          <a:bodyPr>
            <a:normAutofit/>
          </a:bodyPr>
          <a:lstStyle/>
          <a:p>
            <a:pPr marL="0" indent="0">
              <a:buNone/>
            </a:pPr>
            <a:r>
              <a:rPr lang="en-ZA" sz="2400" dirty="0"/>
              <a:t>(3)	The directions contemplated in subsection (1) must, in order to ensure that employment and personnel management practices are based on objectivity and fairness, include a prohibition on any recruitment, transfer, promotion or dismissal being effected based on, in part or in whole, a particular person’s support of, or opposition to, a particular political party or cause. </a:t>
            </a:r>
          </a:p>
          <a:p>
            <a:pPr marL="0" indent="0">
              <a:buNone/>
            </a:pPr>
            <a:r>
              <a:rPr lang="en-ZA" sz="2400" dirty="0"/>
              <a:t>…</a:t>
            </a:r>
          </a:p>
          <a:p>
            <a:pPr marL="0" indent="0">
              <a:buNone/>
            </a:pPr>
            <a:r>
              <a:rPr lang="en-ZA" sz="2400" dirty="0"/>
              <a:t>(7) 	Any person who fails to comply with a direction under this section shall be guilty of an offence and liable on conviction to a fine or to imprisonment for a period not exceeding 12 months or to both such fine and such imprisonment.</a:t>
            </a: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1942542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6. Empower PSC to take remedial action</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690688"/>
            <a:ext cx="10515600" cy="4486275"/>
          </a:xfrm>
        </p:spPr>
        <p:txBody>
          <a:bodyPr>
            <a:normAutofit/>
          </a:bodyPr>
          <a:lstStyle/>
          <a:p>
            <a:endParaRPr lang="en-ZA" dirty="0">
              <a:solidFill>
                <a:srgbClr val="005BA6"/>
              </a:solidFill>
              <a:latin typeface="Montserrat" pitchFamily="2" charset="77"/>
            </a:endParaRPr>
          </a:p>
          <a:p>
            <a:r>
              <a:rPr lang="en-ZA" dirty="0">
                <a:solidFill>
                  <a:srgbClr val="005BA6"/>
                </a:solidFill>
                <a:latin typeface="Montserrat" pitchFamily="2" charset="77"/>
              </a:rPr>
              <a:t>Insert Section 10A to the Public Service Commission Act, 1997 to ensure measures, directions and recommendations issued by the PSC become legally binding</a:t>
            </a:r>
          </a:p>
          <a:p>
            <a:r>
              <a:rPr lang="en-ZA" dirty="0">
                <a:solidFill>
                  <a:srgbClr val="005BA6"/>
                </a:solidFill>
                <a:latin typeface="Montserrat" pitchFamily="2" charset="77"/>
              </a:rPr>
              <a:t>Within 60 days, relevant authority must report to PSC on implementation</a:t>
            </a:r>
          </a:p>
          <a:p>
            <a:r>
              <a:rPr lang="en-ZA" dirty="0">
                <a:solidFill>
                  <a:srgbClr val="005BA6"/>
                </a:solidFill>
                <a:latin typeface="Montserrat" pitchFamily="2" charset="77"/>
              </a:rPr>
              <a:t>Failure to implement will must be reported to provincial or national legislature</a:t>
            </a:r>
          </a:p>
          <a:p>
            <a:r>
              <a:rPr lang="en-ZA" dirty="0">
                <a:solidFill>
                  <a:srgbClr val="005BA6"/>
                </a:solidFill>
                <a:latin typeface="Montserrat" pitchFamily="2" charset="77"/>
              </a:rPr>
              <a:t>PSC mandated to refer irregularities to A-G and SIU</a:t>
            </a: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327150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B0B61-74E5-26F1-2D95-DAC37C8E41A7}"/>
              </a:ext>
            </a:extLst>
          </p:cNvPr>
          <p:cNvSpPr>
            <a:spLocks noGrp="1"/>
          </p:cNvSpPr>
          <p:nvPr>
            <p:ph type="title"/>
          </p:nvPr>
        </p:nvSpPr>
        <p:spPr>
          <a:xfrm>
            <a:off x="838200" y="365125"/>
            <a:ext cx="10515600" cy="2292350"/>
          </a:xfrm>
        </p:spPr>
        <p:txBody>
          <a:bodyPr>
            <a:noAutofit/>
          </a:bodyPr>
          <a:lstStyle/>
          <a:p>
            <a:pPr algn="ctr"/>
            <a:br>
              <a:rPr lang="en-ZA" sz="5400" b="1" dirty="0">
                <a:solidFill>
                  <a:schemeClr val="bg1"/>
                </a:solidFill>
                <a:latin typeface="Montserrat" pitchFamily="2" charset="77"/>
                <a:cs typeface="Arial" panose="020B0604020202020204" pitchFamily="34" charset="0"/>
              </a:rPr>
            </a:br>
            <a:r>
              <a:rPr lang="en-ZA" sz="5400" b="1" dirty="0">
                <a:solidFill>
                  <a:schemeClr val="bg1"/>
                </a:solidFill>
                <a:latin typeface="Montserrat" pitchFamily="2" charset="77"/>
                <a:cs typeface="Arial" panose="020B0604020202020204" pitchFamily="34" charset="0"/>
              </a:rPr>
              <a:t>Public Administration Laws General Amendment Bill, 2021</a:t>
            </a:r>
            <a:endParaRPr lang="en-US" sz="5400" dirty="0"/>
          </a:p>
        </p:txBody>
      </p:sp>
      <p:sp>
        <p:nvSpPr>
          <p:cNvPr id="4" name="Title 1">
            <a:extLst>
              <a:ext uri="{FF2B5EF4-FFF2-40B4-BE49-F238E27FC236}">
                <a16:creationId xmlns:a16="http://schemas.microsoft.com/office/drawing/2014/main" id="{3C851B18-E29B-A0B0-EEB4-3E126E7DFED6}"/>
              </a:ext>
            </a:extLst>
          </p:cNvPr>
          <p:cNvSpPr>
            <a:spLocks noGrp="1"/>
          </p:cNvSpPr>
          <p:nvPr>
            <p:ph idx="1"/>
          </p:nvPr>
        </p:nvSpPr>
        <p:spPr/>
        <p:txBody>
          <a:bodyPr>
            <a:normAutofit fontScale="97500"/>
          </a:bodyPr>
          <a:lstStyle/>
          <a:p>
            <a:pPr marL="0" indent="0" algn="ctr">
              <a:buNone/>
            </a:pPr>
            <a:endParaRPr lang="en-ZA" sz="5400" dirty="0">
              <a:solidFill>
                <a:schemeClr val="bg1"/>
              </a:solidFill>
              <a:latin typeface="Montserrat" pitchFamily="2" charset="77"/>
              <a:cs typeface="Arial" panose="020B0604020202020204" pitchFamily="34" charset="0"/>
            </a:endParaRPr>
          </a:p>
          <a:p>
            <a:pPr marL="0" indent="0" algn="ctr">
              <a:buNone/>
            </a:pPr>
            <a:endParaRPr lang="en-ZA" sz="5400" dirty="0">
              <a:solidFill>
                <a:schemeClr val="bg1"/>
              </a:solidFill>
              <a:latin typeface="Montserrat" pitchFamily="2" charset="77"/>
              <a:cs typeface="Arial" panose="020B0604020202020204" pitchFamily="34" charset="0"/>
            </a:endParaRPr>
          </a:p>
          <a:p>
            <a:pPr marL="0" indent="0" algn="ctr">
              <a:buNone/>
            </a:pPr>
            <a:r>
              <a:rPr lang="en-ZA" sz="4100" dirty="0">
                <a:solidFill>
                  <a:schemeClr val="bg1"/>
                </a:solidFill>
                <a:latin typeface="Montserrat" pitchFamily="2" charset="77"/>
                <a:cs typeface="Arial" panose="020B0604020202020204" pitchFamily="34" charset="0"/>
              </a:rPr>
              <a:t>Thank you</a:t>
            </a:r>
          </a:p>
          <a:p>
            <a:pPr marL="0" indent="0" algn="ctr">
              <a:buNone/>
            </a:pPr>
            <a:endParaRPr lang="en-ZA" dirty="0">
              <a:solidFill>
                <a:schemeClr val="bg1"/>
              </a:solidFill>
              <a:latin typeface="Montserrat" pitchFamily="2" charset="77"/>
              <a:cs typeface="Arial" panose="020B0604020202020204" pitchFamily="34" charset="0"/>
            </a:endParaRPr>
          </a:p>
          <a:p>
            <a:pPr marL="0" indent="0" algn="ctr">
              <a:buNone/>
            </a:pPr>
            <a:r>
              <a:rPr lang="en-ZA" dirty="0">
                <a:solidFill>
                  <a:schemeClr val="bg1"/>
                </a:solidFill>
                <a:latin typeface="Montserrat" pitchFamily="2" charset="77"/>
                <a:cs typeface="Arial" panose="020B0604020202020204" pitchFamily="34" charset="0"/>
              </a:rPr>
              <a:t>Dr Leon Schreiber MP</a:t>
            </a:r>
          </a:p>
          <a:p>
            <a:pPr marL="0" indent="0" algn="ctr">
              <a:buNone/>
            </a:pPr>
            <a:r>
              <a:rPr lang="en-ZA" dirty="0">
                <a:solidFill>
                  <a:schemeClr val="bg1"/>
                </a:solidFill>
                <a:latin typeface="Montserrat" pitchFamily="2" charset="77"/>
                <a:cs typeface="Arial" panose="020B0604020202020204" pitchFamily="34" charset="0"/>
              </a:rPr>
              <a:t>8 June 2022</a:t>
            </a:r>
            <a:endParaRPr lang="en-ZA" b="1" dirty="0">
              <a:solidFill>
                <a:schemeClr val="bg1"/>
              </a:solidFill>
              <a:latin typeface="Montserrat" pitchFamily="2" charset="77"/>
            </a:endParaRPr>
          </a:p>
        </p:txBody>
      </p:sp>
    </p:spTree>
    <p:extLst>
      <p:ext uri="{BB962C8B-B14F-4D97-AF65-F5344CB8AC3E}">
        <p14:creationId xmlns:p14="http://schemas.microsoft.com/office/powerpoint/2010/main" val="147141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1BDD92-B725-E3B5-3E3F-53BDC221E56E}"/>
              </a:ext>
            </a:extLst>
          </p:cNvPr>
          <p:cNvPicPr>
            <a:picLocks noChangeAspect="1"/>
          </p:cNvPicPr>
          <p:nvPr/>
        </p:nvPicPr>
        <p:blipFill>
          <a:blip r:embed="rId2"/>
          <a:stretch>
            <a:fillRect/>
          </a:stretch>
        </p:blipFill>
        <p:spPr>
          <a:xfrm>
            <a:off x="2857500" y="2213687"/>
            <a:ext cx="6477000" cy="914400"/>
          </a:xfrm>
          <a:prstGeom prst="rect">
            <a:avLst/>
          </a:prstGeom>
        </p:spPr>
      </p:pic>
      <p:pic>
        <p:nvPicPr>
          <p:cNvPr id="7" name="Picture 6">
            <a:extLst>
              <a:ext uri="{FF2B5EF4-FFF2-40B4-BE49-F238E27FC236}">
                <a16:creationId xmlns:a16="http://schemas.microsoft.com/office/drawing/2014/main" id="{F9BCB87D-BB85-247C-2340-2F16E75C00AE}"/>
              </a:ext>
            </a:extLst>
          </p:cNvPr>
          <p:cNvPicPr>
            <a:picLocks noChangeAspect="1"/>
          </p:cNvPicPr>
          <p:nvPr/>
        </p:nvPicPr>
        <p:blipFill>
          <a:blip r:embed="rId3"/>
          <a:stretch>
            <a:fillRect/>
          </a:stretch>
        </p:blipFill>
        <p:spPr>
          <a:xfrm>
            <a:off x="3048000" y="3167063"/>
            <a:ext cx="6096000" cy="3467100"/>
          </a:xfrm>
          <a:prstGeom prst="rect">
            <a:avLst/>
          </a:prstGeom>
        </p:spPr>
      </p:pic>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Context</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345324"/>
            <a:ext cx="10515600" cy="4831639"/>
          </a:xfrm>
        </p:spPr>
        <p:txBody>
          <a:bodyPr>
            <a:normAutofit/>
          </a:bodyPr>
          <a:lstStyle/>
          <a:p>
            <a:pPr marL="514350" indent="-514350">
              <a:buFont typeface="+mj-lt"/>
              <a:buAutoNum type="arabicPeriod"/>
            </a:pPr>
            <a:endParaRPr lang="en-ZA" dirty="0">
              <a:solidFill>
                <a:srgbClr val="005BA6"/>
              </a:solidFill>
              <a:latin typeface="Montserrat" pitchFamily="2" charset="77"/>
            </a:endParaRPr>
          </a:p>
          <a:p>
            <a:r>
              <a:rPr lang="en-ZA" dirty="0">
                <a:solidFill>
                  <a:srgbClr val="005BA6"/>
                </a:solidFill>
                <a:latin typeface="Montserrat" pitchFamily="2" charset="77"/>
              </a:rPr>
              <a:t>State Capture Commission Volume 1 recommendation:</a:t>
            </a: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2212786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Context</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376855"/>
            <a:ext cx="10515600" cy="4831639"/>
          </a:xfrm>
        </p:spPr>
        <p:txBody>
          <a:bodyPr>
            <a:normAutofit lnSpcReduction="10000"/>
          </a:bodyPr>
          <a:lstStyle/>
          <a:p>
            <a:r>
              <a:rPr lang="en-ZA" dirty="0">
                <a:solidFill>
                  <a:srgbClr val="005BA6"/>
                </a:solidFill>
                <a:latin typeface="Montserrat" pitchFamily="2" charset="77"/>
              </a:rPr>
              <a:t>Report of the Portfolio Committee on Public Service and Administration on consideration of the first, second and third quarter performance 2021/2022 financial years for the budget vote 12 of the Public Service Commission, dated 16 March 2022:</a:t>
            </a:r>
            <a:endParaRPr lang="en-ZA" dirty="0"/>
          </a:p>
          <a:p>
            <a:endParaRPr lang="en-ZA" dirty="0"/>
          </a:p>
          <a:p>
            <a:pPr marL="0" indent="0">
              <a:buNone/>
            </a:pPr>
            <a:r>
              <a:rPr lang="en-ZA" dirty="0"/>
              <a:t>“The Committee was concerned about high number of complaints lodged with the PSC, among top on the list was irregular appointment and Human Resource related matters. These complaints signal that </a:t>
            </a:r>
            <a:r>
              <a:rPr lang="en-ZA" u="sng" dirty="0"/>
              <a:t>recruitment process in the public service need to be reviewed and strengthened in order to ensure capable and competent personnel are appointed based on merits.”</a:t>
            </a:r>
            <a:endParaRPr lang="en-US" u="sng" dirty="0"/>
          </a:p>
        </p:txBody>
      </p:sp>
    </p:spTree>
    <p:extLst>
      <p:ext uri="{BB962C8B-B14F-4D97-AF65-F5344CB8AC3E}">
        <p14:creationId xmlns:p14="http://schemas.microsoft.com/office/powerpoint/2010/main" val="49084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Context</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376855"/>
            <a:ext cx="10515600" cy="4831639"/>
          </a:xfrm>
        </p:spPr>
        <p:txBody>
          <a:bodyPr>
            <a:normAutofit/>
          </a:bodyPr>
          <a:lstStyle/>
          <a:p>
            <a:r>
              <a:rPr lang="en-ZA" dirty="0">
                <a:solidFill>
                  <a:srgbClr val="005BA6"/>
                </a:solidFill>
                <a:latin typeface="Montserrat" pitchFamily="2" charset="77"/>
              </a:rPr>
              <a:t>Report on Budget Vote 12: Public Service Commission, 6 May 2022:</a:t>
            </a:r>
          </a:p>
          <a:p>
            <a:pPr marL="0" indent="0">
              <a:buNone/>
            </a:pPr>
            <a:endParaRPr lang="en-ZA" dirty="0"/>
          </a:p>
          <a:p>
            <a:pPr marL="0" indent="0">
              <a:buNone/>
            </a:pPr>
            <a:r>
              <a:rPr lang="en-ZA" dirty="0"/>
              <a:t>“Currently the Director-General of the PSC is appointed through section 12 of the Public Service Act, 1994, thus making him/her part of employees under the Public Service. </a:t>
            </a:r>
            <a:r>
              <a:rPr lang="en-ZA" u="sng" dirty="0"/>
              <a:t>Appointment of the PSC Director-General through Public Service Act and participation in the FOSAD structure compromise the independence of the commission.”</a:t>
            </a:r>
          </a:p>
          <a:p>
            <a:pPr marL="0" indent="0">
              <a:buNone/>
            </a:pPr>
            <a:endParaRPr lang="en-US" dirty="0"/>
          </a:p>
        </p:txBody>
      </p:sp>
    </p:spTree>
    <p:extLst>
      <p:ext uri="{BB962C8B-B14F-4D97-AF65-F5344CB8AC3E}">
        <p14:creationId xmlns:p14="http://schemas.microsoft.com/office/powerpoint/2010/main" val="603504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Context</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376855"/>
            <a:ext cx="10515600" cy="4831639"/>
          </a:xfrm>
        </p:spPr>
        <p:txBody>
          <a:bodyPr>
            <a:normAutofit/>
          </a:bodyPr>
          <a:lstStyle/>
          <a:p>
            <a:r>
              <a:rPr lang="en-ZA" dirty="0">
                <a:solidFill>
                  <a:srgbClr val="005BA6"/>
                </a:solidFill>
                <a:latin typeface="Montserrat" pitchFamily="2" charset="77"/>
              </a:rPr>
              <a:t>Report on Budget Vote 12: Public Service Commission, 6 May 2022:</a:t>
            </a:r>
          </a:p>
          <a:p>
            <a:pPr marL="0" indent="0">
              <a:buNone/>
            </a:pPr>
            <a:endParaRPr lang="en-ZA" dirty="0"/>
          </a:p>
          <a:p>
            <a:pPr marL="0" indent="0">
              <a:buNone/>
            </a:pPr>
            <a:r>
              <a:rPr lang="en-ZA" dirty="0"/>
              <a:t>“</a:t>
            </a:r>
            <a:r>
              <a:rPr lang="en-GB" dirty="0"/>
              <a:t>Parliament should reconsider the Kader </a:t>
            </a:r>
            <a:r>
              <a:rPr lang="en-GB" dirty="0" err="1"/>
              <a:t>Asmal</a:t>
            </a:r>
            <a:r>
              <a:rPr lang="en-GB" dirty="0"/>
              <a:t> recommendations of proposing the relocation of Budget Allocations of Institution Supporting Democracy from national departments to the Budget Vote of Parliament, which is consistent with the notion of giving effect to the financial independence of ISDs, as </a:t>
            </a:r>
            <a:r>
              <a:rPr lang="en-GB" u="sng" dirty="0"/>
              <a:t>a marker for constitutional independence</a:t>
            </a:r>
            <a:r>
              <a:rPr lang="en-US" u="sng" dirty="0"/>
              <a:t>.”</a:t>
            </a:r>
            <a:endParaRPr lang="en-ZA" u="sng" dirty="0"/>
          </a:p>
          <a:p>
            <a:pPr marL="0" indent="0">
              <a:buNone/>
            </a:pPr>
            <a:endParaRPr lang="en-US" dirty="0"/>
          </a:p>
        </p:txBody>
      </p:sp>
    </p:spTree>
    <p:extLst>
      <p:ext uri="{BB962C8B-B14F-4D97-AF65-F5344CB8AC3E}">
        <p14:creationId xmlns:p14="http://schemas.microsoft.com/office/powerpoint/2010/main" val="98603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Context</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376855"/>
            <a:ext cx="10515600" cy="4831639"/>
          </a:xfrm>
        </p:spPr>
        <p:txBody>
          <a:bodyPr>
            <a:normAutofit/>
          </a:bodyPr>
          <a:lstStyle/>
          <a:p>
            <a:pPr marL="0" indent="0" algn="ctr">
              <a:buNone/>
            </a:pPr>
            <a:endParaRPr lang="en-ZA" dirty="0">
              <a:solidFill>
                <a:srgbClr val="005BA6"/>
              </a:solidFill>
              <a:latin typeface="Montserrat" pitchFamily="2" charset="77"/>
            </a:endParaRPr>
          </a:p>
          <a:p>
            <a:pPr marL="0" indent="0" algn="ctr">
              <a:buNone/>
            </a:pPr>
            <a:endParaRPr lang="en-ZA" dirty="0">
              <a:solidFill>
                <a:srgbClr val="005BA6"/>
              </a:solidFill>
              <a:latin typeface="Montserrat" pitchFamily="2" charset="77"/>
            </a:endParaRPr>
          </a:p>
          <a:p>
            <a:pPr marL="0" indent="0" algn="ctr">
              <a:buNone/>
            </a:pPr>
            <a:endParaRPr lang="en-ZA" dirty="0">
              <a:solidFill>
                <a:srgbClr val="005BA6"/>
              </a:solidFill>
              <a:latin typeface="Montserrat" pitchFamily="2" charset="77"/>
            </a:endParaRPr>
          </a:p>
          <a:p>
            <a:pPr marL="0" indent="0" algn="ctr">
              <a:buNone/>
            </a:pPr>
            <a:r>
              <a:rPr lang="en-ZA" dirty="0">
                <a:solidFill>
                  <a:srgbClr val="005BA6"/>
                </a:solidFill>
                <a:latin typeface="Montserrat" pitchFamily="2" charset="77"/>
              </a:rPr>
              <a:t>The letter and spirit of PALGAB is not only entirely consistent with recommendations made by the State Capture Commission, but with recommendations repeatedly made </a:t>
            </a:r>
            <a:r>
              <a:rPr lang="en-ZA" u="sng" dirty="0">
                <a:solidFill>
                  <a:srgbClr val="005BA6"/>
                </a:solidFill>
                <a:latin typeface="Montserrat" pitchFamily="2" charset="77"/>
              </a:rPr>
              <a:t>by this very Portfolio Committee.</a:t>
            </a:r>
            <a:endParaRPr lang="en-ZA" dirty="0">
              <a:solidFill>
                <a:srgbClr val="005BA6"/>
              </a:solidFill>
              <a:latin typeface="Montserrat" pitchFamily="2" charset="77"/>
            </a:endParaRPr>
          </a:p>
          <a:p>
            <a:pPr marL="0" indent="0">
              <a:buNone/>
            </a:pPr>
            <a:endParaRPr lang="en-US" dirty="0"/>
          </a:p>
        </p:txBody>
      </p:sp>
    </p:spTree>
    <p:extLst>
      <p:ext uri="{BB962C8B-B14F-4D97-AF65-F5344CB8AC3E}">
        <p14:creationId xmlns:p14="http://schemas.microsoft.com/office/powerpoint/2010/main" val="405021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Aims</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345324"/>
            <a:ext cx="10515600" cy="4831639"/>
          </a:xfrm>
        </p:spPr>
        <p:txBody>
          <a:bodyPr>
            <a:normAutofit/>
          </a:bodyPr>
          <a:lstStyle/>
          <a:p>
            <a:pPr marL="514350" indent="-514350">
              <a:buFont typeface="+mj-lt"/>
              <a:buAutoNum type="arabicPeriod"/>
            </a:pPr>
            <a:r>
              <a:rPr lang="en-ZA" dirty="0">
                <a:solidFill>
                  <a:srgbClr val="005BA6"/>
                </a:solidFill>
                <a:latin typeface="Montserrat" pitchFamily="2" charset="77"/>
              </a:rPr>
              <a:t>Prohibit </a:t>
            </a:r>
            <a:r>
              <a:rPr lang="en-ZA" u="sng" dirty="0">
                <a:solidFill>
                  <a:srgbClr val="005BA6"/>
                </a:solidFill>
                <a:latin typeface="Montserrat" pitchFamily="2" charset="77"/>
              </a:rPr>
              <a:t>political office-bearers</a:t>
            </a:r>
            <a:r>
              <a:rPr lang="en-ZA" dirty="0">
                <a:solidFill>
                  <a:srgbClr val="005BA6"/>
                </a:solidFill>
                <a:latin typeface="Montserrat" pitchFamily="2" charset="77"/>
              </a:rPr>
              <a:t> from employment in the public service</a:t>
            </a:r>
          </a:p>
          <a:p>
            <a:pPr marL="514350" indent="-514350">
              <a:buFont typeface="+mj-lt"/>
              <a:buAutoNum type="arabicPeriod"/>
            </a:pPr>
            <a:r>
              <a:rPr lang="en-ZA" u="sng" dirty="0">
                <a:solidFill>
                  <a:srgbClr val="005BA6"/>
                </a:solidFill>
                <a:latin typeface="Montserrat" pitchFamily="2" charset="77"/>
              </a:rPr>
              <a:t>Prohibit special service benefits </a:t>
            </a:r>
            <a:r>
              <a:rPr lang="en-ZA" dirty="0">
                <a:solidFill>
                  <a:srgbClr val="005BA6"/>
                </a:solidFill>
                <a:latin typeface="Montserrat" pitchFamily="2" charset="77"/>
              </a:rPr>
              <a:t>for DG/HODs who are dismissed from public service </a:t>
            </a:r>
          </a:p>
          <a:p>
            <a:pPr marL="514350" indent="-514350">
              <a:buFont typeface="+mj-lt"/>
              <a:buAutoNum type="arabicPeriod"/>
            </a:pPr>
            <a:r>
              <a:rPr lang="en-ZA" dirty="0">
                <a:solidFill>
                  <a:srgbClr val="005BA6"/>
                </a:solidFill>
                <a:latin typeface="Montserrat" pitchFamily="2" charset="77"/>
              </a:rPr>
              <a:t>Enhance </a:t>
            </a:r>
            <a:r>
              <a:rPr lang="en-ZA" u="sng" dirty="0">
                <a:solidFill>
                  <a:srgbClr val="005BA6"/>
                </a:solidFill>
                <a:latin typeface="Montserrat" pitchFamily="2" charset="77"/>
              </a:rPr>
              <a:t>financial independence</a:t>
            </a:r>
            <a:r>
              <a:rPr lang="en-ZA" dirty="0">
                <a:solidFill>
                  <a:srgbClr val="005BA6"/>
                </a:solidFill>
                <a:latin typeface="Montserrat" pitchFamily="2" charset="77"/>
              </a:rPr>
              <a:t> of the PSC</a:t>
            </a:r>
          </a:p>
          <a:p>
            <a:pPr marL="514350" indent="-514350">
              <a:buFont typeface="+mj-lt"/>
              <a:buAutoNum type="arabicPeriod"/>
            </a:pPr>
            <a:r>
              <a:rPr lang="en-ZA" dirty="0">
                <a:solidFill>
                  <a:srgbClr val="005BA6"/>
                </a:solidFill>
                <a:latin typeface="Montserrat" pitchFamily="2" charset="77"/>
              </a:rPr>
              <a:t>Enhance </a:t>
            </a:r>
            <a:r>
              <a:rPr lang="en-ZA" u="sng" dirty="0">
                <a:solidFill>
                  <a:srgbClr val="005BA6"/>
                </a:solidFill>
                <a:latin typeface="Montserrat" pitchFamily="2" charset="77"/>
              </a:rPr>
              <a:t>administrative independence</a:t>
            </a:r>
            <a:r>
              <a:rPr lang="en-ZA" dirty="0">
                <a:solidFill>
                  <a:srgbClr val="005BA6"/>
                </a:solidFill>
                <a:latin typeface="Montserrat" pitchFamily="2" charset="77"/>
              </a:rPr>
              <a:t> of the PSC</a:t>
            </a:r>
          </a:p>
          <a:p>
            <a:pPr marL="514350" indent="-514350">
              <a:buFont typeface="+mj-lt"/>
              <a:buAutoNum type="arabicPeriod"/>
            </a:pPr>
            <a:r>
              <a:rPr lang="en-ZA" dirty="0">
                <a:solidFill>
                  <a:srgbClr val="005BA6"/>
                </a:solidFill>
                <a:latin typeface="Montserrat" pitchFamily="2" charset="77"/>
              </a:rPr>
              <a:t>Mandate PSC to enforce </a:t>
            </a:r>
            <a:r>
              <a:rPr lang="en-ZA" u="sng" dirty="0">
                <a:solidFill>
                  <a:srgbClr val="005BA6"/>
                </a:solidFill>
                <a:latin typeface="Montserrat" pitchFamily="2" charset="77"/>
              </a:rPr>
              <a:t>merit-based appointments</a:t>
            </a:r>
            <a:r>
              <a:rPr lang="en-ZA" dirty="0">
                <a:solidFill>
                  <a:srgbClr val="005BA6"/>
                </a:solidFill>
                <a:latin typeface="Montserrat" pitchFamily="2" charset="77"/>
              </a:rPr>
              <a:t> free from political interference </a:t>
            </a:r>
          </a:p>
          <a:p>
            <a:pPr marL="514350" indent="-514350">
              <a:buFont typeface="+mj-lt"/>
              <a:buAutoNum type="arabicPeriod"/>
            </a:pPr>
            <a:r>
              <a:rPr lang="en-ZA" dirty="0">
                <a:solidFill>
                  <a:srgbClr val="005BA6"/>
                </a:solidFill>
                <a:latin typeface="Montserrat" pitchFamily="2" charset="77"/>
              </a:rPr>
              <a:t>Empower PSC to take </a:t>
            </a:r>
            <a:r>
              <a:rPr lang="en-ZA" u="sng" dirty="0">
                <a:solidFill>
                  <a:srgbClr val="005BA6"/>
                </a:solidFill>
                <a:latin typeface="Montserrat" pitchFamily="2" charset="77"/>
              </a:rPr>
              <a:t>remedial action </a:t>
            </a:r>
          </a:p>
          <a:p>
            <a:pPr marL="514350" indent="-514350">
              <a:buFont typeface="+mj-lt"/>
              <a:buAutoNum type="arabicPeriod"/>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1329853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1. Prohibit political office-bearers from public service employment</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690688"/>
            <a:ext cx="10515600" cy="4486275"/>
          </a:xfrm>
        </p:spPr>
        <p:txBody>
          <a:bodyPr>
            <a:normAutofit fontScale="70000" lnSpcReduction="20000"/>
          </a:bodyPr>
          <a:lstStyle/>
          <a:p>
            <a:r>
              <a:rPr lang="en-ZA" dirty="0">
                <a:solidFill>
                  <a:srgbClr val="005BA6"/>
                </a:solidFill>
                <a:latin typeface="Montserrat" pitchFamily="2" charset="77"/>
              </a:rPr>
              <a:t>Provision taken directly from Municipal Systems Amendment Bill, which was recently adopted by the NA </a:t>
            </a:r>
          </a:p>
          <a:p>
            <a:r>
              <a:rPr lang="en-ZA" dirty="0">
                <a:solidFill>
                  <a:srgbClr val="005BA6"/>
                </a:solidFill>
                <a:latin typeface="Montserrat" pitchFamily="2" charset="77"/>
              </a:rPr>
              <a:t>Insertion of Section 35A to Public Service Act, 1994:</a:t>
            </a:r>
          </a:p>
          <a:p>
            <a:endParaRPr lang="en-ZA" dirty="0">
              <a:solidFill>
                <a:srgbClr val="005BA6"/>
              </a:solidFill>
              <a:latin typeface="Montserrat" pitchFamily="2" charset="77"/>
            </a:endParaRPr>
          </a:p>
          <a:p>
            <a:r>
              <a:rPr lang="en-ZA" b="1" dirty="0"/>
              <a:t>35A.</a:t>
            </a:r>
            <a:r>
              <a:rPr lang="en-ZA" dirty="0"/>
              <a:t>	(1)	An employee may not hold political office in a political party or political organisation, whether in a permanent, temporary or acting capacity.</a:t>
            </a:r>
          </a:p>
          <a:p>
            <a:r>
              <a:rPr lang="en-ZA" dirty="0"/>
              <a:t>(2)	A person who is an employee when subsection (1) becomes operational, and that holds political office as contemplated in subsection (1)—</a:t>
            </a:r>
          </a:p>
          <a:p>
            <a:r>
              <a:rPr lang="en-ZA" i="1" dirty="0"/>
              <a:t>(a)</a:t>
            </a:r>
            <a:r>
              <a:rPr lang="en-ZA" dirty="0"/>
              <a:t> 	must comply with subsection (1) within one year of the commencement of subsection (1); and</a:t>
            </a:r>
          </a:p>
          <a:p>
            <a:r>
              <a:rPr lang="en-ZA" i="1" dirty="0"/>
              <a:t>(b)</a:t>
            </a:r>
            <a:r>
              <a:rPr lang="en-ZA" dirty="0"/>
              <a:t> 	must resign from any political office before accepting a promotion, transfer or secondment.</a:t>
            </a:r>
          </a:p>
          <a:p>
            <a:r>
              <a:rPr lang="en-ZA" dirty="0"/>
              <a:t>(3)	Except for the limitation to hold political office, subsection (1) may not be construed as prohibiting an employee from exercising their other political rights as contemplated in section 19 of the Constitution.’’.</a:t>
            </a: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191029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7BCE-C630-FC44-0FBE-B8D9E2B73892}"/>
              </a:ext>
            </a:extLst>
          </p:cNvPr>
          <p:cNvSpPr>
            <a:spLocks noGrp="1"/>
          </p:cNvSpPr>
          <p:nvPr>
            <p:ph type="title"/>
          </p:nvPr>
        </p:nvSpPr>
        <p:spPr/>
        <p:txBody>
          <a:bodyPr/>
          <a:lstStyle/>
          <a:p>
            <a:r>
              <a:rPr lang="en-ZA" b="1" dirty="0">
                <a:solidFill>
                  <a:srgbClr val="005BA6"/>
                </a:solidFill>
                <a:latin typeface="Montserrat" pitchFamily="2" charset="77"/>
              </a:rPr>
              <a:t>2. Prohibit special service benefits for DG/HODs who are dismissed</a:t>
            </a:r>
            <a:endParaRPr lang="en-US" dirty="0"/>
          </a:p>
        </p:txBody>
      </p:sp>
      <p:sp>
        <p:nvSpPr>
          <p:cNvPr id="3" name="Content Placeholder 2">
            <a:extLst>
              <a:ext uri="{FF2B5EF4-FFF2-40B4-BE49-F238E27FC236}">
                <a16:creationId xmlns:a16="http://schemas.microsoft.com/office/drawing/2014/main" id="{EF8197F2-2472-CFD5-2DBA-18F6A47A3DA2}"/>
              </a:ext>
            </a:extLst>
          </p:cNvPr>
          <p:cNvSpPr>
            <a:spLocks noGrp="1"/>
          </p:cNvSpPr>
          <p:nvPr>
            <p:ph idx="1"/>
          </p:nvPr>
        </p:nvSpPr>
        <p:spPr>
          <a:xfrm>
            <a:off x="838200" y="1690688"/>
            <a:ext cx="10515600" cy="4486275"/>
          </a:xfrm>
        </p:spPr>
        <p:txBody>
          <a:bodyPr>
            <a:normAutofit/>
          </a:bodyPr>
          <a:lstStyle/>
          <a:p>
            <a:r>
              <a:rPr lang="en-ZA" dirty="0">
                <a:solidFill>
                  <a:srgbClr val="005BA6"/>
                </a:solidFill>
                <a:latin typeface="Montserrat" pitchFamily="2" charset="77"/>
              </a:rPr>
              <a:t>Amendment to Section 12 of the Public Service Act, 1994:</a:t>
            </a:r>
            <a:endParaRPr lang="en-ZA" dirty="0"/>
          </a:p>
          <a:p>
            <a:pPr marL="0" indent="0">
              <a:buNone/>
            </a:pPr>
            <a:endParaRPr lang="en-ZA" dirty="0"/>
          </a:p>
          <a:p>
            <a:pPr marL="0" indent="0">
              <a:buNone/>
            </a:pPr>
            <a:r>
              <a:rPr lang="en-ZA" dirty="0"/>
              <a:t>‘‘(4) If it is in the public interest and it is allowed by a determination made in terms of section 3(5), an executive authority may, on the conditions provided for in such determination, grant a special service benefit to the head of the relevant department before or at the expiry of his or her term of office or an extended term, or at the time of retirement </a:t>
            </a:r>
            <a:r>
              <a:rPr lang="en-ZA" b="1" dirty="0"/>
              <a:t>[or dismissal] </a:t>
            </a:r>
            <a:r>
              <a:rPr lang="en-ZA" dirty="0"/>
              <a:t>from the public service.’’.</a:t>
            </a: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ZA" dirty="0">
              <a:solidFill>
                <a:srgbClr val="005BA6"/>
              </a:solidFill>
              <a:latin typeface="Montserrat" pitchFamily="2" charset="77"/>
            </a:endParaRPr>
          </a:p>
          <a:p>
            <a:pPr marL="0" indent="0">
              <a:buNone/>
            </a:pPr>
            <a:endParaRPr lang="en-ZA" dirty="0">
              <a:solidFill>
                <a:srgbClr val="005BA6"/>
              </a:solidFill>
              <a:latin typeface="Montserrat" pitchFamily="2" charset="77"/>
            </a:endParaRPr>
          </a:p>
          <a:p>
            <a:endParaRPr lang="en-ZA" dirty="0">
              <a:solidFill>
                <a:srgbClr val="005BA6"/>
              </a:solidFill>
              <a:latin typeface="Montserrat" pitchFamily="2" charset="77"/>
            </a:endParaRPr>
          </a:p>
          <a:p>
            <a:endParaRPr lang="en-US" dirty="0"/>
          </a:p>
        </p:txBody>
      </p:sp>
    </p:spTree>
    <p:extLst>
      <p:ext uri="{BB962C8B-B14F-4D97-AF65-F5344CB8AC3E}">
        <p14:creationId xmlns:p14="http://schemas.microsoft.com/office/powerpoint/2010/main" val="4127798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1156</Words>
  <Application>Microsoft Macintosh PowerPoint</Application>
  <PresentationFormat>Widescreen</PresentationFormat>
  <Paragraphs>139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Montserrat</vt:lpstr>
      <vt:lpstr>Office Theme</vt:lpstr>
      <vt:lpstr> Public Administration Laws General Amendment Bill, 2021</vt:lpstr>
      <vt:lpstr>Context</vt:lpstr>
      <vt:lpstr>Context</vt:lpstr>
      <vt:lpstr>Context</vt:lpstr>
      <vt:lpstr>Context</vt:lpstr>
      <vt:lpstr>Context</vt:lpstr>
      <vt:lpstr>Aims</vt:lpstr>
      <vt:lpstr>1. Prohibit political office-bearers from public service employment</vt:lpstr>
      <vt:lpstr>2. Prohibit special service benefits for DG/HODs who are dismissed</vt:lpstr>
      <vt:lpstr>3. Enhance financial independence of the PSC</vt:lpstr>
      <vt:lpstr>4. Enhance administrative independence of the PSC</vt:lpstr>
      <vt:lpstr>5. Mandate PSC to enforce merit-based appointments </vt:lpstr>
      <vt:lpstr>5. Mandate PSC to enforce merit-based appointments</vt:lpstr>
      <vt:lpstr>6. Empower PSC to take remedial action</vt:lpstr>
      <vt:lpstr> Public Administration Laws General Amendment Bill, 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cp:revision>
  <dcterms:created xsi:type="dcterms:W3CDTF">2022-05-30T13:58:39Z</dcterms:created>
  <dcterms:modified xsi:type="dcterms:W3CDTF">2022-06-05T16:51:47Z</dcterms:modified>
</cp:coreProperties>
</file>