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 id="2147483721" r:id="rId6"/>
  </p:sldMasterIdLst>
  <p:notesMasterIdLst>
    <p:notesMasterId r:id="rId53"/>
  </p:notesMasterIdLst>
  <p:handoutMasterIdLst>
    <p:handoutMasterId r:id="rId54"/>
  </p:handoutMasterIdLst>
  <p:sldIdLst>
    <p:sldId id="1009" r:id="rId7"/>
    <p:sldId id="1010" r:id="rId8"/>
    <p:sldId id="1162" r:id="rId9"/>
    <p:sldId id="1173" r:id="rId10"/>
    <p:sldId id="1163" r:id="rId11"/>
    <p:sldId id="1017" r:id="rId12"/>
    <p:sldId id="1205" r:id="rId13"/>
    <p:sldId id="1019" r:id="rId14"/>
    <p:sldId id="1020" r:id="rId15"/>
    <p:sldId id="1021" r:id="rId16"/>
    <p:sldId id="1211" r:id="rId17"/>
    <p:sldId id="1177" r:id="rId18"/>
    <p:sldId id="1176" r:id="rId19"/>
    <p:sldId id="1202" r:id="rId20"/>
    <p:sldId id="1178" r:id="rId21"/>
    <p:sldId id="1181" r:id="rId22"/>
    <p:sldId id="1182" r:id="rId23"/>
    <p:sldId id="1218" r:id="rId24"/>
    <p:sldId id="1206" r:id="rId25"/>
    <p:sldId id="1038" r:id="rId26"/>
    <p:sldId id="1212" r:id="rId27"/>
    <p:sldId id="1217" r:id="rId28"/>
    <p:sldId id="1198" r:id="rId29"/>
    <p:sldId id="1210" r:id="rId30"/>
    <p:sldId id="1197" r:id="rId31"/>
    <p:sldId id="1055" r:id="rId32"/>
    <p:sldId id="1056" r:id="rId33"/>
    <p:sldId id="1057" r:id="rId34"/>
    <p:sldId id="1058" r:id="rId35"/>
    <p:sldId id="1059" r:id="rId36"/>
    <p:sldId id="1061" r:id="rId37"/>
    <p:sldId id="1062" r:id="rId38"/>
    <p:sldId id="1063" r:id="rId39"/>
    <p:sldId id="1064" r:id="rId40"/>
    <p:sldId id="1065" r:id="rId41"/>
    <p:sldId id="1092" r:id="rId42"/>
    <p:sldId id="1093" r:id="rId43"/>
    <p:sldId id="1140" r:id="rId44"/>
    <p:sldId id="1141" r:id="rId45"/>
    <p:sldId id="1192" r:id="rId46"/>
    <p:sldId id="1195" r:id="rId47"/>
    <p:sldId id="1207" r:id="rId48"/>
    <p:sldId id="1213" r:id="rId49"/>
    <p:sldId id="1208" r:id="rId50"/>
    <p:sldId id="1214" r:id="rId51"/>
    <p:sldId id="1133" r:id="rId52"/>
  </p:sldIdLst>
  <p:sldSz cx="12192000" cy="6858000"/>
  <p:notesSz cx="68199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BE5F1"/>
    <a:srgbClr val="FF808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2" autoAdjust="0"/>
    <p:restoredTop sz="93848" autoAdjust="0"/>
  </p:normalViewPr>
  <p:slideViewPr>
    <p:cSldViewPr snapToGrid="0">
      <p:cViewPr varScale="1">
        <p:scale>
          <a:sx n="64" d="100"/>
          <a:sy n="64" d="100"/>
        </p:scale>
        <p:origin x="740" y="56"/>
      </p:cViewPr>
      <p:guideLst/>
    </p:cSldViewPr>
  </p:slideViewPr>
  <p:notesTextViewPr>
    <p:cViewPr>
      <p:scale>
        <a:sx n="1" d="1"/>
        <a:sy n="1" d="1"/>
      </p:scale>
      <p:origin x="0" y="0"/>
    </p:cViewPr>
  </p:notesTextViewPr>
  <p:sorterViewPr>
    <p:cViewPr>
      <p:scale>
        <a:sx n="90" d="100"/>
        <a:sy n="90" d="100"/>
      </p:scale>
      <p:origin x="0" y="-3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52616662979344E-2"/>
          <c:y val="3.9220787170227089E-2"/>
          <c:w val="0.93350643380897502"/>
          <c:h val="0.87075798958572992"/>
        </c:manualLayout>
      </c:layout>
      <c:barChart>
        <c:barDir val="col"/>
        <c:grouping val="clustered"/>
        <c:varyColors val="0"/>
        <c:ser>
          <c:idx val="0"/>
          <c:order val="0"/>
          <c:tx>
            <c:strRef>
              <c:f>RAPE!$C$17</c:f>
              <c:strCache>
                <c:ptCount val="1"/>
                <c:pt idx="0">
                  <c:v>Alcohol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RAPE!$B$18:$B$21</c:f>
              <c:strCache>
                <c:ptCount val="4"/>
                <c:pt idx="0">
                  <c:v>Assault GBH</c:v>
                </c:pt>
                <c:pt idx="1">
                  <c:v>Rape</c:v>
                </c:pt>
                <c:pt idx="2">
                  <c:v>Attempted murder</c:v>
                </c:pt>
                <c:pt idx="3">
                  <c:v>Murder</c:v>
                </c:pt>
              </c:strCache>
            </c:strRef>
          </c:cat>
          <c:val>
            <c:numRef>
              <c:f>RAPE!$C$18:$C$21</c:f>
              <c:numCache>
                <c:formatCode>#,##0</c:formatCode>
                <c:ptCount val="4"/>
                <c:pt idx="0">
                  <c:v>4044</c:v>
                </c:pt>
                <c:pt idx="1">
                  <c:v>1212</c:v>
                </c:pt>
                <c:pt idx="2">
                  <c:v>232</c:v>
                </c:pt>
                <c:pt idx="3">
                  <c:v>749</c:v>
                </c:pt>
              </c:numCache>
            </c:numRef>
          </c:val>
          <c:extLst>
            <c:ext xmlns:c16="http://schemas.microsoft.com/office/drawing/2014/chart" uri="{C3380CC4-5D6E-409C-BE32-E72D297353CC}">
              <c16:uniqueId val="{00000000-05B2-49B8-ACA7-BDE33B99B883}"/>
            </c:ext>
          </c:extLst>
        </c:ser>
        <c:ser>
          <c:idx val="1"/>
          <c:order val="1"/>
          <c:tx>
            <c:strRef>
              <c:f>RAPE!$D$17</c:f>
              <c:strCache>
                <c:ptCount val="1"/>
                <c:pt idx="0">
                  <c:v>Drugs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dir="2700000" algn="tl" rotWithShape="0">
                <a:prstClr val="black">
                  <a:alpha val="40000"/>
                </a:prstClr>
              </a:outerShdw>
            </a:effectLst>
          </c:spPr>
          <c:invertIfNegative val="0"/>
          <c:dLbls>
            <c:dLbl>
              <c:idx val="0"/>
              <c:layout/>
              <c:tx>
                <c:rich>
                  <a:bodyPr/>
                  <a:lstStyle/>
                  <a:p>
                    <a:r>
                      <a:rPr lang="en-US" dirty="0" smtClean="0"/>
                      <a:t>140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D0E-4055-99B7-B2402EC2173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RAPE!$B$18:$B$21</c:f>
              <c:strCache>
                <c:ptCount val="4"/>
                <c:pt idx="0">
                  <c:v>Assault GBH</c:v>
                </c:pt>
                <c:pt idx="1">
                  <c:v>Rape</c:v>
                </c:pt>
                <c:pt idx="2">
                  <c:v>Attempted murder</c:v>
                </c:pt>
                <c:pt idx="3">
                  <c:v>Murder</c:v>
                </c:pt>
              </c:strCache>
            </c:strRef>
          </c:cat>
          <c:val>
            <c:numRef>
              <c:f>RAPE!$D$18:$D$21</c:f>
              <c:numCache>
                <c:formatCode>#,##0</c:formatCode>
                <c:ptCount val="4"/>
                <c:pt idx="0">
                  <c:v>150</c:v>
                </c:pt>
                <c:pt idx="1">
                  <c:v>49</c:v>
                </c:pt>
                <c:pt idx="2">
                  <c:v>12</c:v>
                </c:pt>
                <c:pt idx="3">
                  <c:v>25</c:v>
                </c:pt>
              </c:numCache>
            </c:numRef>
          </c:val>
          <c:extLst>
            <c:ext xmlns:c16="http://schemas.microsoft.com/office/drawing/2014/chart" uri="{C3380CC4-5D6E-409C-BE32-E72D297353CC}">
              <c16:uniqueId val="{00000001-05B2-49B8-ACA7-BDE33B99B883}"/>
            </c:ext>
          </c:extLst>
        </c:ser>
        <c:dLbls>
          <c:dLblPos val="outEnd"/>
          <c:showLegendKey val="0"/>
          <c:showVal val="1"/>
          <c:showCatName val="0"/>
          <c:showSerName val="0"/>
          <c:showPercent val="0"/>
          <c:showBubbleSize val="0"/>
        </c:dLbls>
        <c:gapWidth val="100"/>
        <c:axId val="1948955808"/>
        <c:axId val="1948956352"/>
      </c:barChart>
      <c:catAx>
        <c:axId val="1948955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02640"/>
                </a:solidFill>
                <a:latin typeface="Arial" panose="020B0604020202020204" pitchFamily="34" charset="0"/>
                <a:ea typeface="+mn-ea"/>
                <a:cs typeface="Arial" panose="020B0604020202020204" pitchFamily="34" charset="0"/>
              </a:defRPr>
            </a:pPr>
            <a:endParaRPr lang="en-US"/>
          </a:p>
        </c:txPr>
        <c:crossAx val="1948956352"/>
        <c:crosses val="autoZero"/>
        <c:auto val="1"/>
        <c:lblAlgn val="ctr"/>
        <c:lblOffset val="100"/>
        <c:noMultiLvlLbl val="0"/>
      </c:catAx>
      <c:valAx>
        <c:axId val="19489563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948955808"/>
        <c:crosses val="autoZero"/>
        <c:crossBetween val="between"/>
      </c:valAx>
      <c:spPr>
        <a:noFill/>
        <a:ln w="25400">
          <a:noFill/>
        </a:ln>
        <a:effectLst/>
      </c:spPr>
    </c:plotArea>
    <c:legend>
      <c:legendPos val="b"/>
      <c:layout>
        <c:manualLayout>
          <c:xMode val="edge"/>
          <c:yMode val="edge"/>
          <c:x val="0.849711868693381"/>
          <c:y val="0.29541573707239543"/>
          <c:w val="0.14177399484318029"/>
          <c:h val="6.458894871594625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7CA68-02D1-464E-8C9F-CAFDBF984CFC}" type="doc">
      <dgm:prSet loTypeId="urn:microsoft.com/office/officeart/2005/8/layout/vList3" loCatId="picture" qsTypeId="urn:microsoft.com/office/officeart/2005/8/quickstyle/3d5" qsCatId="3D" csTypeId="urn:microsoft.com/office/officeart/2005/8/colors/accent5_4" csCatId="accent5" phldr="1"/>
      <dgm:spPr/>
      <dgm:t>
        <a:bodyPr/>
        <a:lstStyle/>
        <a:p>
          <a:endParaRPr lang="en-ZA"/>
        </a:p>
      </dgm:t>
    </dgm:pt>
    <dgm:pt modelId="{2A4CB3C7-947A-4476-AE7D-3EACEFCD1F46}">
      <dgm:prSet custT="1"/>
      <dgm:spPr>
        <a:xfrm rot="10800000">
          <a:off x="801609" y="201653"/>
          <a:ext cx="1885116" cy="695540"/>
        </a:xfrm>
        <a:prstGeom prst="homePlate">
          <a:avLst/>
        </a:prstGeom>
        <a:solidFill>
          <a:srgbClr val="5B9BD5">
            <a:shade val="50000"/>
            <a:hueOff val="0"/>
            <a:satOff val="0"/>
            <a:lumOff val="0"/>
            <a:alphaOff val="0"/>
          </a:srgbClr>
        </a:solidFill>
        <a:ln>
          <a:noFill/>
        </a:ln>
        <a:effectLst/>
        <a:sp3d extrusionH="381000" contourW="38100" prstMaterial="matte">
          <a:contourClr>
            <a:sysClr val="window" lastClr="FFFFFF"/>
          </a:contourClr>
        </a:sp3d>
      </dgm:spPr>
      <dgm:t>
        <a:bodyPr/>
        <a:lstStyle/>
        <a:p>
          <a:r>
            <a:rPr lang="en-ZA" sz="1800" b="1" dirty="0" smtClean="0">
              <a:solidFill>
                <a:sysClr val="windowText" lastClr="000000"/>
              </a:solidFill>
              <a:latin typeface="Calibri" panose="020F0502020204030204"/>
              <a:ea typeface="+mn-ea"/>
              <a:cs typeface="+mn-cs"/>
            </a:rPr>
            <a:t>2 </a:t>
          </a:r>
          <a:r>
            <a:rPr lang="en-ZA" sz="1200" b="1" dirty="0" smtClean="0">
              <a:solidFill>
                <a:sysClr val="windowText" lastClr="000000"/>
              </a:solidFill>
              <a:latin typeface="Calibri" panose="020F0502020204030204"/>
              <a:ea typeface="+mn-ea"/>
              <a:cs typeface="+mn-cs"/>
            </a:rPr>
            <a:t>Theft of motor vehicles or cycles</a:t>
          </a:r>
          <a:endParaRPr lang="en-ZA" sz="1200" b="1" dirty="0">
            <a:solidFill>
              <a:sysClr val="windowText" lastClr="000000"/>
            </a:solidFill>
            <a:latin typeface="Calibri" panose="020F0502020204030204"/>
            <a:ea typeface="+mn-ea"/>
            <a:cs typeface="+mn-cs"/>
          </a:endParaRPr>
        </a:p>
      </dgm:t>
    </dgm:pt>
    <dgm:pt modelId="{D56E57BC-33B0-481B-B0B8-321767070210}" type="parTrans" cxnId="{4A84ECED-9996-45E4-91B0-F48D42697133}">
      <dgm:prSet/>
      <dgm:spPr/>
      <dgm:t>
        <a:bodyPr/>
        <a:lstStyle/>
        <a:p>
          <a:endParaRPr lang="en-ZA" sz="1200" b="1">
            <a:solidFill>
              <a:schemeClr val="tx1"/>
            </a:solidFill>
          </a:endParaRPr>
        </a:p>
      </dgm:t>
    </dgm:pt>
    <dgm:pt modelId="{B5261EDF-DC9D-4C75-B1DF-CC5F6AD871A4}" type="sibTrans" cxnId="{4A84ECED-9996-45E4-91B0-F48D42697133}">
      <dgm:prSet/>
      <dgm:spPr/>
      <dgm:t>
        <a:bodyPr/>
        <a:lstStyle/>
        <a:p>
          <a:endParaRPr lang="en-ZA" sz="1200" b="1">
            <a:solidFill>
              <a:schemeClr val="tx1"/>
            </a:solidFill>
          </a:endParaRPr>
        </a:p>
      </dgm:t>
    </dgm:pt>
    <dgm:pt modelId="{88E21908-B69E-4FA9-B0AD-3B2FB20C142A}">
      <dgm:prSet custT="1"/>
      <dgm:spPr>
        <a:xfrm rot="10800000">
          <a:off x="648707" y="3884177"/>
          <a:ext cx="1885116" cy="695540"/>
        </a:xfrm>
        <a:prstGeom prst="homePlate">
          <a:avLst/>
        </a:prstGeom>
        <a:solidFill>
          <a:srgbClr val="5B9BD5">
            <a:shade val="50000"/>
            <a:hueOff val="222839"/>
            <a:satOff val="5970"/>
            <a:lumOff val="26302"/>
            <a:alphaOff val="0"/>
          </a:srgbClr>
        </a:solidFill>
        <a:ln>
          <a:noFill/>
        </a:ln>
        <a:effectLst/>
        <a:sp3d extrusionH="381000" contourW="38100" prstMaterial="matte">
          <a:contourClr>
            <a:sysClr val="window" lastClr="FFFFFF"/>
          </a:contourClr>
        </a:sp3d>
      </dgm:spPr>
      <dgm:t>
        <a:bodyPr/>
        <a:lstStyle/>
        <a:p>
          <a:r>
            <a:rPr lang="en-ZA" sz="1800" b="1" dirty="0" smtClean="0">
              <a:solidFill>
                <a:sysClr val="windowText" lastClr="000000"/>
              </a:solidFill>
              <a:latin typeface="Calibri" panose="020F0502020204030204"/>
              <a:ea typeface="+mn-ea"/>
              <a:cs typeface="+mn-cs"/>
            </a:rPr>
            <a:t>2</a:t>
          </a:r>
          <a:r>
            <a:rPr lang="en-ZA" sz="1200" b="1" dirty="0" smtClean="0">
              <a:solidFill>
                <a:sysClr val="windowText" lastClr="000000"/>
              </a:solidFill>
              <a:latin typeface="Calibri" panose="020F0502020204030204"/>
              <a:ea typeface="+mn-ea"/>
              <a:cs typeface="+mn-cs"/>
            </a:rPr>
            <a:t> Attempted Murder</a:t>
          </a:r>
          <a:endParaRPr lang="en-ZA" sz="1200" b="1" dirty="0">
            <a:solidFill>
              <a:sysClr val="windowText" lastClr="000000"/>
            </a:solidFill>
            <a:latin typeface="Calibri" panose="020F0502020204030204"/>
            <a:ea typeface="+mn-ea"/>
            <a:cs typeface="+mn-cs"/>
          </a:endParaRPr>
        </a:p>
      </dgm:t>
    </dgm:pt>
    <dgm:pt modelId="{F8C9D1A5-D27B-49E9-86E4-F2EC40BC77D5}" type="parTrans" cxnId="{FCA88E28-CF9C-4656-A036-FC02BA13B4AC}">
      <dgm:prSet/>
      <dgm:spPr/>
      <dgm:t>
        <a:bodyPr/>
        <a:lstStyle/>
        <a:p>
          <a:endParaRPr lang="en-ZA" sz="1200" b="1">
            <a:solidFill>
              <a:schemeClr val="tx1"/>
            </a:solidFill>
          </a:endParaRPr>
        </a:p>
      </dgm:t>
    </dgm:pt>
    <dgm:pt modelId="{32BED9DC-35BC-4A50-A6D3-91FBA02E66BC}" type="sibTrans" cxnId="{FCA88E28-CF9C-4656-A036-FC02BA13B4AC}">
      <dgm:prSet/>
      <dgm:spPr/>
      <dgm:t>
        <a:bodyPr/>
        <a:lstStyle/>
        <a:p>
          <a:endParaRPr lang="en-ZA" sz="1200" b="1">
            <a:solidFill>
              <a:schemeClr val="tx1"/>
            </a:solidFill>
          </a:endParaRPr>
        </a:p>
      </dgm:t>
    </dgm:pt>
    <dgm:pt modelId="{49AC81B1-8BA3-45D8-B3D7-5F1F5ECAD013}">
      <dgm:prSet custT="1"/>
      <dgm:spPr>
        <a:xfrm rot="10800000">
          <a:off x="648707" y="4822940"/>
          <a:ext cx="1885116" cy="624345"/>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r>
            <a:rPr lang="en-ZA" sz="1800" b="1" smtClean="0">
              <a:solidFill>
                <a:sysClr val="windowText" lastClr="000000"/>
              </a:solidFill>
              <a:latin typeface="Calibri" panose="020F0502020204030204"/>
              <a:ea typeface="+mn-ea"/>
              <a:cs typeface="+mn-cs"/>
            </a:rPr>
            <a:t>4 </a:t>
          </a:r>
          <a:r>
            <a:rPr lang="en-ZA" sz="1200" b="1" dirty="0" smtClean="0">
              <a:solidFill>
                <a:sysClr val="windowText" lastClr="000000"/>
              </a:solidFill>
              <a:latin typeface="Calibri" panose="020F0502020204030204"/>
              <a:ea typeface="+mn-ea"/>
              <a:cs typeface="+mn-cs"/>
            </a:rPr>
            <a:t>Robbery at residential premises</a:t>
          </a:r>
          <a:endParaRPr lang="en-ZA" sz="1200" b="1" dirty="0">
            <a:solidFill>
              <a:sysClr val="windowText" lastClr="000000"/>
            </a:solidFill>
            <a:latin typeface="Calibri" panose="020F0502020204030204"/>
            <a:ea typeface="+mn-ea"/>
            <a:cs typeface="+mn-cs"/>
          </a:endParaRPr>
        </a:p>
      </dgm:t>
    </dgm:pt>
    <dgm:pt modelId="{45AFF7CB-1C74-4DE0-AEA5-EFDF71487F16}" type="parTrans" cxnId="{345465BF-7556-43FB-BEA5-7F739372B751}">
      <dgm:prSet/>
      <dgm:spPr/>
      <dgm:t>
        <a:bodyPr/>
        <a:lstStyle/>
        <a:p>
          <a:endParaRPr lang="en-ZA" sz="1200" b="1">
            <a:solidFill>
              <a:schemeClr val="tx1"/>
            </a:solidFill>
          </a:endParaRPr>
        </a:p>
      </dgm:t>
    </dgm:pt>
    <dgm:pt modelId="{E859C081-C2A2-415B-AAFA-C3660D8C8872}" type="sibTrans" cxnId="{345465BF-7556-43FB-BEA5-7F739372B751}">
      <dgm:prSet/>
      <dgm:spPr/>
      <dgm:t>
        <a:bodyPr/>
        <a:lstStyle/>
        <a:p>
          <a:endParaRPr lang="en-ZA" sz="1200" b="1">
            <a:solidFill>
              <a:schemeClr val="tx1"/>
            </a:solidFill>
          </a:endParaRPr>
        </a:p>
      </dgm:t>
    </dgm:pt>
    <dgm:pt modelId="{B9992551-761F-4F08-BC99-29264FB0A651}">
      <dgm:prSet custT="1"/>
      <dgm:spPr>
        <a:xfrm rot="10800000">
          <a:off x="791901" y="1215586"/>
          <a:ext cx="1885116" cy="695540"/>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pPr algn="l"/>
          <a:r>
            <a:rPr lang="en-ZA" sz="1800" b="1" dirty="0" smtClean="0">
              <a:solidFill>
                <a:sysClr val="windowText" lastClr="000000"/>
              </a:solidFill>
              <a:latin typeface="Calibri" panose="020F0502020204030204"/>
              <a:ea typeface="+mn-ea"/>
              <a:cs typeface="+mn-cs"/>
            </a:rPr>
            <a:t>1 </a:t>
          </a:r>
          <a:r>
            <a:rPr lang="en-ZA" sz="1200" b="1" dirty="0" smtClean="0">
              <a:solidFill>
                <a:sysClr val="windowText" lastClr="000000"/>
              </a:solidFill>
              <a:latin typeface="Calibri" panose="020F0502020204030204"/>
              <a:ea typeface="+mn-ea"/>
              <a:cs typeface="+mn-cs"/>
            </a:rPr>
            <a:t>Arson</a:t>
          </a:r>
          <a:endParaRPr lang="en-ZA" sz="1200" b="1" dirty="0">
            <a:solidFill>
              <a:sysClr val="windowText" lastClr="000000"/>
            </a:solidFill>
            <a:latin typeface="Calibri" panose="020F0502020204030204"/>
            <a:ea typeface="+mn-ea"/>
            <a:cs typeface="+mn-cs"/>
          </a:endParaRPr>
        </a:p>
      </dgm:t>
    </dgm:pt>
    <dgm:pt modelId="{0E667EB3-C9B0-4D99-B444-16A514BE878D}" type="parTrans" cxnId="{7FEEF115-BA20-4669-B74D-B67C026BC494}">
      <dgm:prSet/>
      <dgm:spPr/>
      <dgm:t>
        <a:bodyPr/>
        <a:lstStyle/>
        <a:p>
          <a:endParaRPr lang="en-ZA" sz="1200" b="1">
            <a:solidFill>
              <a:schemeClr val="tx1"/>
            </a:solidFill>
          </a:endParaRPr>
        </a:p>
      </dgm:t>
    </dgm:pt>
    <dgm:pt modelId="{0A8FCF62-AF4A-45A2-ADDF-8D3B8541ABAA}" type="sibTrans" cxnId="{7FEEF115-BA20-4669-B74D-B67C026BC494}">
      <dgm:prSet/>
      <dgm:spPr/>
      <dgm:t>
        <a:bodyPr/>
        <a:lstStyle/>
        <a:p>
          <a:endParaRPr lang="en-ZA" sz="1200" b="1">
            <a:solidFill>
              <a:schemeClr val="tx1"/>
            </a:solidFill>
          </a:endParaRPr>
        </a:p>
      </dgm:t>
    </dgm:pt>
    <dgm:pt modelId="{1BE37BC7-43F0-4992-BE5B-7D44D3AECDD5}">
      <dgm:prSet custT="1"/>
      <dgm:spPr>
        <a:xfrm rot="10800000">
          <a:off x="702132" y="3055424"/>
          <a:ext cx="1885116" cy="536046"/>
        </a:xfrm>
        <a:prstGeom prst="homePlate">
          <a:avLst/>
        </a:prstGeom>
        <a:solidFill>
          <a:srgbClr val="5B9BD5">
            <a:shade val="50000"/>
            <a:hueOff val="334258"/>
            <a:satOff val="8955"/>
            <a:lumOff val="39453"/>
            <a:alphaOff val="0"/>
          </a:srgbClr>
        </a:solidFill>
        <a:ln>
          <a:noFill/>
        </a:ln>
        <a:effectLst/>
        <a:sp3d extrusionH="381000" contourW="38100" prstMaterial="matte">
          <a:contourClr>
            <a:sysClr val="window" lastClr="FFFFFF"/>
          </a:contourClr>
        </a:sp3d>
      </dgm:spPr>
      <dgm:t>
        <a:bodyPr/>
        <a:lstStyle/>
        <a:p>
          <a:pPr algn="l"/>
          <a:r>
            <a:rPr lang="en-US" sz="1800" b="1" dirty="0" smtClean="0">
              <a:solidFill>
                <a:sysClr val="windowText" lastClr="000000"/>
              </a:solidFill>
              <a:latin typeface="Calibri" panose="020F0502020204030204"/>
              <a:ea typeface="+mn-ea"/>
              <a:cs typeface="+mn-cs"/>
            </a:rPr>
            <a:t>1</a:t>
          </a:r>
          <a:r>
            <a:rPr lang="en-US" sz="1200" b="1" dirty="0" smtClean="0">
              <a:solidFill>
                <a:sysClr val="windowText" lastClr="000000"/>
              </a:solidFill>
              <a:latin typeface="Calibri" panose="020F0502020204030204"/>
              <a:ea typeface="+mn-ea"/>
              <a:cs typeface="+mn-cs"/>
            </a:rPr>
            <a:t> Rapes</a:t>
          </a:r>
          <a:endParaRPr lang="en-US" sz="1200" b="1" dirty="0">
            <a:solidFill>
              <a:sysClr val="windowText" lastClr="000000"/>
            </a:solidFill>
            <a:latin typeface="Calibri" panose="020F0502020204030204"/>
            <a:ea typeface="+mn-ea"/>
            <a:cs typeface="+mn-cs"/>
          </a:endParaRPr>
        </a:p>
      </dgm:t>
    </dgm:pt>
    <dgm:pt modelId="{348D0F36-5E4D-4902-8F47-EE79DFC5FC9F}" type="sibTrans" cxnId="{E11E2A82-5B73-4AAC-BD1B-2834CC410E7F}">
      <dgm:prSet/>
      <dgm:spPr/>
      <dgm:t>
        <a:bodyPr/>
        <a:lstStyle/>
        <a:p>
          <a:endParaRPr lang="en-US" sz="1200" b="1">
            <a:solidFill>
              <a:schemeClr val="tx1"/>
            </a:solidFill>
          </a:endParaRPr>
        </a:p>
      </dgm:t>
    </dgm:pt>
    <dgm:pt modelId="{16F6203D-5D8B-4D7C-963B-F7A0566B99FC}" type="parTrans" cxnId="{E11E2A82-5B73-4AAC-BD1B-2834CC410E7F}">
      <dgm:prSet/>
      <dgm:spPr/>
      <dgm:t>
        <a:bodyPr/>
        <a:lstStyle/>
        <a:p>
          <a:endParaRPr lang="en-US" sz="1200" b="1">
            <a:solidFill>
              <a:schemeClr val="tx1"/>
            </a:solidFill>
          </a:endParaRPr>
        </a:p>
      </dgm:t>
    </dgm:pt>
    <dgm:pt modelId="{DEFB06FC-0A6B-493B-8FC8-C09F77128632}">
      <dgm:prSet custT="1"/>
      <dgm:spPr>
        <a:xfrm rot="10800000">
          <a:off x="743472" y="2117075"/>
          <a:ext cx="1885116" cy="695540"/>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gm:spPr>
      <dgm:t>
        <a:bodyPr/>
        <a:lstStyle/>
        <a:p>
          <a:pPr algn="l"/>
          <a:r>
            <a:rPr lang="en-ZA" sz="1800" b="1" dirty="0" smtClean="0">
              <a:solidFill>
                <a:sysClr val="windowText" lastClr="000000"/>
              </a:solidFill>
              <a:latin typeface="Calibri" panose="020F0502020204030204"/>
              <a:ea typeface="+mn-ea"/>
              <a:cs typeface="+mn-cs"/>
            </a:rPr>
            <a:t>1</a:t>
          </a:r>
          <a:r>
            <a:rPr lang="en-ZA" sz="1200" b="1" dirty="0" smtClean="0">
              <a:solidFill>
                <a:sysClr val="windowText" lastClr="000000"/>
              </a:solidFill>
              <a:latin typeface="Calibri" panose="020F0502020204030204"/>
              <a:ea typeface="+mn-ea"/>
              <a:cs typeface="+mn-cs"/>
            </a:rPr>
            <a:t>  Assault GBH</a:t>
          </a:r>
          <a:endParaRPr lang="en-ZA" sz="1200" b="1" dirty="0">
            <a:solidFill>
              <a:sysClr val="windowText" lastClr="000000"/>
            </a:solidFill>
            <a:latin typeface="Calibri" panose="020F0502020204030204"/>
            <a:ea typeface="+mn-ea"/>
            <a:cs typeface="+mn-cs"/>
          </a:endParaRPr>
        </a:p>
      </dgm:t>
    </dgm:pt>
    <dgm:pt modelId="{BC2CD80C-7084-40C8-9123-6350C07199E9}" type="parTrans" cxnId="{02A1B64D-F849-4CBE-A438-0A8FB84F2D74}">
      <dgm:prSet/>
      <dgm:spPr/>
      <dgm:t>
        <a:bodyPr/>
        <a:lstStyle/>
        <a:p>
          <a:endParaRPr lang="en-US"/>
        </a:p>
      </dgm:t>
    </dgm:pt>
    <dgm:pt modelId="{640A9F4D-0BC4-4A2B-A66C-262EF08C31D1}" type="sibTrans" cxnId="{02A1B64D-F849-4CBE-A438-0A8FB84F2D74}">
      <dgm:prSet/>
      <dgm:spPr/>
      <dgm:t>
        <a:bodyPr/>
        <a:lstStyle/>
        <a:p>
          <a:endParaRPr lang="en-US"/>
        </a:p>
      </dgm:t>
    </dgm:pt>
    <dgm:pt modelId="{0E719983-7C4B-4948-8532-83727B637639}" type="pres">
      <dgm:prSet presAssocID="{E207CA68-02D1-464E-8C9F-CAFDBF984CFC}" presName="linearFlow" presStyleCnt="0">
        <dgm:presLayoutVars>
          <dgm:dir/>
          <dgm:resizeHandles val="exact"/>
        </dgm:presLayoutVars>
      </dgm:prSet>
      <dgm:spPr/>
      <dgm:t>
        <a:bodyPr/>
        <a:lstStyle/>
        <a:p>
          <a:endParaRPr lang="en-ZA"/>
        </a:p>
      </dgm:t>
    </dgm:pt>
    <dgm:pt modelId="{E41FAB11-D965-4B25-B297-293DE9AA74D1}" type="pres">
      <dgm:prSet presAssocID="{2A4CB3C7-947A-4476-AE7D-3EACEFCD1F46}" presName="composite" presStyleCnt="0"/>
      <dgm:spPr/>
      <dgm:t>
        <a:bodyPr/>
        <a:lstStyle/>
        <a:p>
          <a:endParaRPr lang="en-ZA"/>
        </a:p>
      </dgm:t>
    </dgm:pt>
    <dgm:pt modelId="{8469BA9C-1E9E-4A6B-B407-894EF5549B99}" type="pres">
      <dgm:prSet presAssocID="{2A4CB3C7-947A-4476-AE7D-3EACEFCD1F46}" presName="imgShp" presStyleLbl="fgImgPlace1" presStyleIdx="0" presStyleCnt="6" custScaleX="146010" custScaleY="138821"/>
      <dgm:spPr>
        <a:xfrm>
          <a:off x="220932" y="1500"/>
          <a:ext cx="1015559" cy="965556"/>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ysClr val="window" lastClr="FFFFFF"/>
          </a:contourClr>
        </a:sp3d>
      </dgm:spPr>
      <dgm:t>
        <a:bodyPr/>
        <a:lstStyle/>
        <a:p>
          <a:endParaRPr lang="en-ZA"/>
        </a:p>
      </dgm:t>
    </dgm:pt>
    <dgm:pt modelId="{4E5C728F-9134-4A41-BFDB-66009A70482D}" type="pres">
      <dgm:prSet presAssocID="{2A4CB3C7-947A-4476-AE7D-3EACEFCD1F46}" presName="txShp" presStyleLbl="node1" presStyleIdx="0" presStyleCnt="6" custLinFactNeighborX="3867" custLinFactNeighborY="9366">
        <dgm:presLayoutVars>
          <dgm:bulletEnabled val="1"/>
        </dgm:presLayoutVars>
      </dgm:prSet>
      <dgm:spPr>
        <a:prstGeom prst="homePlate">
          <a:avLst/>
        </a:prstGeom>
      </dgm:spPr>
      <dgm:t>
        <a:bodyPr/>
        <a:lstStyle/>
        <a:p>
          <a:endParaRPr lang="en-ZA"/>
        </a:p>
      </dgm:t>
    </dgm:pt>
    <dgm:pt modelId="{491435EB-AA92-4F88-95F5-D3388DB9696D}" type="pres">
      <dgm:prSet presAssocID="{B5261EDF-DC9D-4C75-B1DF-CC5F6AD871A4}" presName="spacing" presStyleCnt="0"/>
      <dgm:spPr/>
      <dgm:t>
        <a:bodyPr/>
        <a:lstStyle/>
        <a:p>
          <a:endParaRPr lang="en-ZA"/>
        </a:p>
      </dgm:t>
    </dgm:pt>
    <dgm:pt modelId="{7281FB89-F71C-4E69-9B2D-B6ACBD6D2536}" type="pres">
      <dgm:prSet presAssocID="{B9992551-761F-4F08-BC99-29264FB0A651}" presName="composite" presStyleCnt="0"/>
      <dgm:spPr/>
      <dgm:t>
        <a:bodyPr/>
        <a:lstStyle/>
        <a:p>
          <a:endParaRPr lang="en-ZA"/>
        </a:p>
      </dgm:t>
    </dgm:pt>
    <dgm:pt modelId="{E7095ACD-88D9-4E8D-8067-4C0A596A973D}" type="pres">
      <dgm:prSet presAssocID="{B9992551-761F-4F08-BC99-29264FB0A651}" presName="imgShp" presStyleLbl="fgImgPlace1" presStyleIdx="1" presStyleCnt="6"/>
      <dgm:spPr>
        <a:xfrm>
          <a:off x="300937" y="1174681"/>
          <a:ext cx="695540" cy="695540"/>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ysClr val="window" lastClr="FFFFFF"/>
          </a:contourClr>
        </a:sp3d>
      </dgm:spPr>
      <dgm:t>
        <a:bodyPr/>
        <a:lstStyle/>
        <a:p>
          <a:endParaRPr lang="en-ZA"/>
        </a:p>
      </dgm:t>
    </dgm:pt>
    <dgm:pt modelId="{85D421B7-18FC-4888-8ADA-BE9392189857}" type="pres">
      <dgm:prSet presAssocID="{B9992551-761F-4F08-BC99-29264FB0A651}" presName="txShp" presStyleLbl="node1" presStyleIdx="1" presStyleCnt="6" custLinFactNeighborX="7596" custLinFactNeighborY="5881">
        <dgm:presLayoutVars>
          <dgm:bulletEnabled val="1"/>
        </dgm:presLayoutVars>
      </dgm:prSet>
      <dgm:spPr>
        <a:prstGeom prst="homePlate">
          <a:avLst/>
        </a:prstGeom>
      </dgm:spPr>
      <dgm:t>
        <a:bodyPr/>
        <a:lstStyle/>
        <a:p>
          <a:endParaRPr lang="en-ZA"/>
        </a:p>
      </dgm:t>
    </dgm:pt>
    <dgm:pt modelId="{1179D08C-DE5C-4E50-90DF-54726385D9CE}" type="pres">
      <dgm:prSet presAssocID="{0A8FCF62-AF4A-45A2-ADDF-8D3B8541ABAA}" presName="spacing" presStyleCnt="0"/>
      <dgm:spPr/>
      <dgm:t>
        <a:bodyPr/>
        <a:lstStyle/>
        <a:p>
          <a:endParaRPr lang="en-ZA"/>
        </a:p>
      </dgm:t>
    </dgm:pt>
    <dgm:pt modelId="{597EF0AD-5265-4946-852F-F2E10172225A}" type="pres">
      <dgm:prSet presAssocID="{DEFB06FC-0A6B-493B-8FC8-C09F77128632}" presName="composite" presStyleCnt="0"/>
      <dgm:spPr/>
    </dgm:pt>
    <dgm:pt modelId="{75F4E482-212D-4A5F-AD50-A2C03FDDB88A}" type="pres">
      <dgm:prSet presAssocID="{DEFB06FC-0A6B-493B-8FC8-C09F77128632}" presName="imgShp" presStyleLbl="fgImgPlace1" presStyleIdx="2" presStyleCnt="6"/>
      <dgm:spPr>
        <a:xfrm>
          <a:off x="300937" y="2077846"/>
          <a:ext cx="695540" cy="6955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sp3d z="57150" extrusionH="63500" contourW="12700" prstMaterial="matte">
          <a:contourClr>
            <a:sysClr val="window" lastClr="FFFFFF"/>
          </a:contourClr>
        </a:sp3d>
      </dgm:spPr>
      <dgm:t>
        <a:bodyPr/>
        <a:lstStyle/>
        <a:p>
          <a:endParaRPr lang="en-US"/>
        </a:p>
      </dgm:t>
    </dgm:pt>
    <dgm:pt modelId="{0B586FFC-82E7-49F9-91A6-3AECC3E0CA22}" type="pres">
      <dgm:prSet presAssocID="{DEFB06FC-0A6B-493B-8FC8-C09F77128632}" presName="txShp" presStyleLbl="node1" presStyleIdx="2" presStyleCnt="6" custLinFactNeighborX="5027" custLinFactNeighborY="5640">
        <dgm:presLayoutVars>
          <dgm:bulletEnabled val="1"/>
        </dgm:presLayoutVars>
      </dgm:prSet>
      <dgm:spPr/>
      <dgm:t>
        <a:bodyPr/>
        <a:lstStyle/>
        <a:p>
          <a:endParaRPr lang="en-US"/>
        </a:p>
      </dgm:t>
    </dgm:pt>
    <dgm:pt modelId="{1D371D3A-8998-4686-BEAC-3228CF5D4527}" type="pres">
      <dgm:prSet presAssocID="{640A9F4D-0BC4-4A2B-A66C-262EF08C31D1}" presName="spacing" presStyleCnt="0"/>
      <dgm:spPr/>
    </dgm:pt>
    <dgm:pt modelId="{0FC5D73B-B7EA-446F-B067-67AE30A68E3B}" type="pres">
      <dgm:prSet presAssocID="{1BE37BC7-43F0-4992-BE5B-7D44D3AECDD5}" presName="composite" presStyleCnt="0"/>
      <dgm:spPr/>
      <dgm:t>
        <a:bodyPr/>
        <a:lstStyle/>
        <a:p>
          <a:endParaRPr lang="en-ZA"/>
        </a:p>
      </dgm:t>
    </dgm:pt>
    <dgm:pt modelId="{E50B26B9-20D3-4013-9129-A8938A5884E1}" type="pres">
      <dgm:prSet presAssocID="{1BE37BC7-43F0-4992-BE5B-7D44D3AECDD5}" presName="imgShp" presStyleLbl="fgImgPlace1" presStyleIdx="3" presStyleCnt="6"/>
      <dgm:spPr>
        <a:xfrm>
          <a:off x="300937" y="2981012"/>
          <a:ext cx="695540" cy="695540"/>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ysClr val="window" lastClr="FFFFFF"/>
          </a:contourClr>
        </a:sp3d>
      </dgm:spPr>
      <dgm:t>
        <a:bodyPr/>
        <a:lstStyle/>
        <a:p>
          <a:endParaRPr lang="en-ZA"/>
        </a:p>
      </dgm:t>
    </dgm:pt>
    <dgm:pt modelId="{009D0941-56DA-4220-97F1-B20ADE881214}" type="pres">
      <dgm:prSet presAssocID="{1BE37BC7-43F0-4992-BE5B-7D44D3AECDD5}" presName="txShp" presStyleLbl="node1" presStyleIdx="3" presStyleCnt="6" custScaleY="77069" custLinFactNeighborX="1530" custLinFactNeighborY="-767">
        <dgm:presLayoutVars>
          <dgm:bulletEnabled val="1"/>
        </dgm:presLayoutVars>
      </dgm:prSet>
      <dgm:spPr>
        <a:prstGeom prst="homePlate">
          <a:avLst/>
        </a:prstGeom>
      </dgm:spPr>
      <dgm:t>
        <a:bodyPr/>
        <a:lstStyle/>
        <a:p>
          <a:endParaRPr lang="en-ZA"/>
        </a:p>
      </dgm:t>
    </dgm:pt>
    <dgm:pt modelId="{57D27A1C-3467-4CEC-B554-BA0AA8188596}" type="pres">
      <dgm:prSet presAssocID="{348D0F36-5E4D-4902-8F47-EE79DFC5FC9F}" presName="spacing" presStyleCnt="0"/>
      <dgm:spPr/>
      <dgm:t>
        <a:bodyPr/>
        <a:lstStyle/>
        <a:p>
          <a:endParaRPr lang="en-ZA"/>
        </a:p>
      </dgm:t>
    </dgm:pt>
    <dgm:pt modelId="{6ED247A2-6F75-4B2A-BD58-BD850CEBE534}" type="pres">
      <dgm:prSet presAssocID="{88E21908-B69E-4FA9-B0AD-3B2FB20C142A}" presName="composite" presStyleCnt="0"/>
      <dgm:spPr/>
      <dgm:t>
        <a:bodyPr/>
        <a:lstStyle/>
        <a:p>
          <a:endParaRPr lang="en-ZA"/>
        </a:p>
      </dgm:t>
    </dgm:pt>
    <dgm:pt modelId="{D1601C1D-886C-439E-B422-81B9A40D360B}" type="pres">
      <dgm:prSet presAssocID="{88E21908-B69E-4FA9-B0AD-3B2FB20C142A}" presName="imgShp" presStyleLbl="fgImgPlace1" presStyleIdx="4" presStyleCnt="6"/>
      <dgm:spPr>
        <a:xfrm>
          <a:off x="300937" y="3884177"/>
          <a:ext cx="695540" cy="695540"/>
        </a:xfrm>
        <a:prstGeom prst="ellipse">
          <a:avLst/>
        </a:prstGeom>
        <a:blipFill rotWithShape="1">
          <a:blip xmlns:r="http://schemas.openxmlformats.org/officeDocument/2006/relationships" r:embed="rId5"/>
          <a:stretch>
            <a:fillRect/>
          </a:stretch>
        </a:blipFill>
        <a:ln>
          <a:noFill/>
        </a:ln>
        <a:effectLst/>
        <a:sp3d z="57150" extrusionH="63500" contourW="12700" prstMaterial="matte">
          <a:contourClr>
            <a:sysClr val="window" lastClr="FFFFFF"/>
          </a:contourClr>
        </a:sp3d>
      </dgm:spPr>
      <dgm:t>
        <a:bodyPr/>
        <a:lstStyle/>
        <a:p>
          <a:endParaRPr lang="en-ZA"/>
        </a:p>
      </dgm:t>
    </dgm:pt>
    <dgm:pt modelId="{70F4BA03-FF4D-4992-9613-4E59357AD3C2}" type="pres">
      <dgm:prSet presAssocID="{88E21908-B69E-4FA9-B0AD-3B2FB20C142A}" presName="txShp" presStyleLbl="node1" presStyleIdx="4" presStyleCnt="6">
        <dgm:presLayoutVars>
          <dgm:bulletEnabled val="1"/>
        </dgm:presLayoutVars>
      </dgm:prSet>
      <dgm:spPr>
        <a:prstGeom prst="homePlate">
          <a:avLst/>
        </a:prstGeom>
      </dgm:spPr>
      <dgm:t>
        <a:bodyPr/>
        <a:lstStyle/>
        <a:p>
          <a:endParaRPr lang="en-ZA"/>
        </a:p>
      </dgm:t>
    </dgm:pt>
    <dgm:pt modelId="{9EB735D9-A6D7-4B5E-985C-91F4AB648979}" type="pres">
      <dgm:prSet presAssocID="{32BED9DC-35BC-4A50-A6D3-91FBA02E66BC}" presName="spacing" presStyleCnt="0"/>
      <dgm:spPr/>
      <dgm:t>
        <a:bodyPr/>
        <a:lstStyle/>
        <a:p>
          <a:endParaRPr lang="en-ZA"/>
        </a:p>
      </dgm:t>
    </dgm:pt>
    <dgm:pt modelId="{BECA9AC2-FBE0-4751-95B0-51A35E56746B}" type="pres">
      <dgm:prSet presAssocID="{49AC81B1-8BA3-45D8-B3D7-5F1F5ECAD013}" presName="composite" presStyleCnt="0"/>
      <dgm:spPr/>
      <dgm:t>
        <a:bodyPr/>
        <a:lstStyle/>
        <a:p>
          <a:endParaRPr lang="en-ZA"/>
        </a:p>
      </dgm:t>
    </dgm:pt>
    <dgm:pt modelId="{A8FF65E8-F221-4B26-8269-6C08840B98A6}" type="pres">
      <dgm:prSet presAssocID="{49AC81B1-8BA3-45D8-B3D7-5F1F5ECAD013}" presName="imgShp" presStyleLbl="fgImgPlace1" presStyleIdx="5" presStyleCnt="6"/>
      <dgm:spPr>
        <a:xfrm>
          <a:off x="300937" y="4787342"/>
          <a:ext cx="695540" cy="695540"/>
        </a:xfrm>
        <a:prstGeom prst="ellipse">
          <a:avLst/>
        </a:prstGeom>
        <a:blipFill rotWithShape="1">
          <a:blip xmlns:r="http://schemas.openxmlformats.org/officeDocument/2006/relationships" r:embed="rId6"/>
          <a:stretch>
            <a:fillRect/>
          </a:stretch>
        </a:blipFill>
        <a:ln>
          <a:noFill/>
        </a:ln>
        <a:effectLst/>
        <a:sp3d z="57150" extrusionH="63500" contourW="12700" prstMaterial="matte">
          <a:contourClr>
            <a:sysClr val="window" lastClr="FFFFFF"/>
          </a:contourClr>
        </a:sp3d>
      </dgm:spPr>
      <dgm:t>
        <a:bodyPr/>
        <a:lstStyle/>
        <a:p>
          <a:endParaRPr lang="en-ZA"/>
        </a:p>
      </dgm:t>
    </dgm:pt>
    <dgm:pt modelId="{73D933BF-74C5-4F95-9F32-2A2867CB13D8}" type="pres">
      <dgm:prSet presAssocID="{49AC81B1-8BA3-45D8-B3D7-5F1F5ECAD013}" presName="txShp" presStyleLbl="node1" presStyleIdx="5" presStyleCnt="6" custScaleY="89764">
        <dgm:presLayoutVars>
          <dgm:bulletEnabled val="1"/>
        </dgm:presLayoutVars>
      </dgm:prSet>
      <dgm:spPr>
        <a:prstGeom prst="homePlate">
          <a:avLst/>
        </a:prstGeom>
      </dgm:spPr>
      <dgm:t>
        <a:bodyPr/>
        <a:lstStyle/>
        <a:p>
          <a:endParaRPr lang="en-ZA"/>
        </a:p>
      </dgm:t>
    </dgm:pt>
  </dgm:ptLst>
  <dgm:cxnLst>
    <dgm:cxn modelId="{E11E2A82-5B73-4AAC-BD1B-2834CC410E7F}" srcId="{E207CA68-02D1-464E-8C9F-CAFDBF984CFC}" destId="{1BE37BC7-43F0-4992-BE5B-7D44D3AECDD5}" srcOrd="3" destOrd="0" parTransId="{16F6203D-5D8B-4D7C-963B-F7A0566B99FC}" sibTransId="{348D0F36-5E4D-4902-8F47-EE79DFC5FC9F}"/>
    <dgm:cxn modelId="{4A84ECED-9996-45E4-91B0-F48D42697133}" srcId="{E207CA68-02D1-464E-8C9F-CAFDBF984CFC}" destId="{2A4CB3C7-947A-4476-AE7D-3EACEFCD1F46}" srcOrd="0" destOrd="0" parTransId="{D56E57BC-33B0-481B-B0B8-321767070210}" sibTransId="{B5261EDF-DC9D-4C75-B1DF-CC5F6AD871A4}"/>
    <dgm:cxn modelId="{FCA88E28-CF9C-4656-A036-FC02BA13B4AC}" srcId="{E207CA68-02D1-464E-8C9F-CAFDBF984CFC}" destId="{88E21908-B69E-4FA9-B0AD-3B2FB20C142A}" srcOrd="4" destOrd="0" parTransId="{F8C9D1A5-D27B-49E9-86E4-F2EC40BC77D5}" sibTransId="{32BED9DC-35BC-4A50-A6D3-91FBA02E66BC}"/>
    <dgm:cxn modelId="{E6C31B2E-1A01-4243-93CD-673F9D820FB8}" type="presOf" srcId="{49AC81B1-8BA3-45D8-B3D7-5F1F5ECAD013}" destId="{73D933BF-74C5-4F95-9F32-2A2867CB13D8}" srcOrd="0" destOrd="0" presId="urn:microsoft.com/office/officeart/2005/8/layout/vList3"/>
    <dgm:cxn modelId="{2E2F56BB-E7BF-434C-B3FB-DE9FDAAAC941}" type="presOf" srcId="{2A4CB3C7-947A-4476-AE7D-3EACEFCD1F46}" destId="{4E5C728F-9134-4A41-BFDB-66009A70482D}" srcOrd="0" destOrd="0" presId="urn:microsoft.com/office/officeart/2005/8/layout/vList3"/>
    <dgm:cxn modelId="{90116D6A-ED04-48F3-8519-FBED3EDFA22A}" type="presOf" srcId="{1BE37BC7-43F0-4992-BE5B-7D44D3AECDD5}" destId="{009D0941-56DA-4220-97F1-B20ADE881214}" srcOrd="0" destOrd="0" presId="urn:microsoft.com/office/officeart/2005/8/layout/vList3"/>
    <dgm:cxn modelId="{7F664010-D94B-4F11-B171-21B877660AFD}" type="presOf" srcId="{B9992551-761F-4F08-BC99-29264FB0A651}" destId="{85D421B7-18FC-4888-8ADA-BE9392189857}" srcOrd="0" destOrd="0" presId="urn:microsoft.com/office/officeart/2005/8/layout/vList3"/>
    <dgm:cxn modelId="{57A459C2-2631-4F6E-A657-CB5D61E68CFB}" type="presOf" srcId="{88E21908-B69E-4FA9-B0AD-3B2FB20C142A}" destId="{70F4BA03-FF4D-4992-9613-4E59357AD3C2}" srcOrd="0" destOrd="0" presId="urn:microsoft.com/office/officeart/2005/8/layout/vList3"/>
    <dgm:cxn modelId="{7FEEF115-BA20-4669-B74D-B67C026BC494}" srcId="{E207CA68-02D1-464E-8C9F-CAFDBF984CFC}" destId="{B9992551-761F-4F08-BC99-29264FB0A651}" srcOrd="1" destOrd="0" parTransId="{0E667EB3-C9B0-4D99-B444-16A514BE878D}" sibTransId="{0A8FCF62-AF4A-45A2-ADDF-8D3B8541ABAA}"/>
    <dgm:cxn modelId="{8F5EBC13-5194-4058-8A13-CB8797D94D9F}" type="presOf" srcId="{DEFB06FC-0A6B-493B-8FC8-C09F77128632}" destId="{0B586FFC-82E7-49F9-91A6-3AECC3E0CA22}" srcOrd="0" destOrd="0" presId="urn:microsoft.com/office/officeart/2005/8/layout/vList3"/>
    <dgm:cxn modelId="{FC163CC0-2015-45C2-B2F1-CDBBB7B0C765}" type="presOf" srcId="{E207CA68-02D1-464E-8C9F-CAFDBF984CFC}" destId="{0E719983-7C4B-4948-8532-83727B637639}" srcOrd="0" destOrd="0" presId="urn:microsoft.com/office/officeart/2005/8/layout/vList3"/>
    <dgm:cxn modelId="{345465BF-7556-43FB-BEA5-7F739372B751}" srcId="{E207CA68-02D1-464E-8C9F-CAFDBF984CFC}" destId="{49AC81B1-8BA3-45D8-B3D7-5F1F5ECAD013}" srcOrd="5" destOrd="0" parTransId="{45AFF7CB-1C74-4DE0-AEA5-EFDF71487F16}" sibTransId="{E859C081-C2A2-415B-AAFA-C3660D8C8872}"/>
    <dgm:cxn modelId="{02A1B64D-F849-4CBE-A438-0A8FB84F2D74}" srcId="{E207CA68-02D1-464E-8C9F-CAFDBF984CFC}" destId="{DEFB06FC-0A6B-493B-8FC8-C09F77128632}" srcOrd="2" destOrd="0" parTransId="{BC2CD80C-7084-40C8-9123-6350C07199E9}" sibTransId="{640A9F4D-0BC4-4A2B-A66C-262EF08C31D1}"/>
    <dgm:cxn modelId="{D1132BA8-A8CC-4A44-A218-92C888A12B63}" type="presParOf" srcId="{0E719983-7C4B-4948-8532-83727B637639}" destId="{E41FAB11-D965-4B25-B297-293DE9AA74D1}" srcOrd="0" destOrd="0" presId="urn:microsoft.com/office/officeart/2005/8/layout/vList3"/>
    <dgm:cxn modelId="{CA619C1C-B657-4EF9-A0E9-CE6DFFAF62E2}" type="presParOf" srcId="{E41FAB11-D965-4B25-B297-293DE9AA74D1}" destId="{8469BA9C-1E9E-4A6B-B407-894EF5549B99}" srcOrd="0" destOrd="0" presId="urn:microsoft.com/office/officeart/2005/8/layout/vList3"/>
    <dgm:cxn modelId="{3485424D-86BF-4AC3-BEBE-328F5C088681}" type="presParOf" srcId="{E41FAB11-D965-4B25-B297-293DE9AA74D1}" destId="{4E5C728F-9134-4A41-BFDB-66009A70482D}" srcOrd="1" destOrd="0" presId="urn:microsoft.com/office/officeart/2005/8/layout/vList3"/>
    <dgm:cxn modelId="{BDF487B2-0A1D-456B-800E-2B7D6D205A18}" type="presParOf" srcId="{0E719983-7C4B-4948-8532-83727B637639}" destId="{491435EB-AA92-4F88-95F5-D3388DB9696D}" srcOrd="1" destOrd="0" presId="urn:microsoft.com/office/officeart/2005/8/layout/vList3"/>
    <dgm:cxn modelId="{10325636-389D-4B24-9FE5-2612CE0505C9}" type="presParOf" srcId="{0E719983-7C4B-4948-8532-83727B637639}" destId="{7281FB89-F71C-4E69-9B2D-B6ACBD6D2536}" srcOrd="2" destOrd="0" presId="urn:microsoft.com/office/officeart/2005/8/layout/vList3"/>
    <dgm:cxn modelId="{2F67ABB5-1AC9-4A38-9427-F8F34C43223D}" type="presParOf" srcId="{7281FB89-F71C-4E69-9B2D-B6ACBD6D2536}" destId="{E7095ACD-88D9-4E8D-8067-4C0A596A973D}" srcOrd="0" destOrd="0" presId="urn:microsoft.com/office/officeart/2005/8/layout/vList3"/>
    <dgm:cxn modelId="{7972486F-D308-4A30-854B-6ECB69A1093F}" type="presParOf" srcId="{7281FB89-F71C-4E69-9B2D-B6ACBD6D2536}" destId="{85D421B7-18FC-4888-8ADA-BE9392189857}" srcOrd="1" destOrd="0" presId="urn:microsoft.com/office/officeart/2005/8/layout/vList3"/>
    <dgm:cxn modelId="{B12CB2FC-FBFE-4615-84A2-F67464210E1A}" type="presParOf" srcId="{0E719983-7C4B-4948-8532-83727B637639}" destId="{1179D08C-DE5C-4E50-90DF-54726385D9CE}" srcOrd="3" destOrd="0" presId="urn:microsoft.com/office/officeart/2005/8/layout/vList3"/>
    <dgm:cxn modelId="{A3F542CB-EC64-4485-82D5-AE5F1AD5CA89}" type="presParOf" srcId="{0E719983-7C4B-4948-8532-83727B637639}" destId="{597EF0AD-5265-4946-852F-F2E10172225A}" srcOrd="4" destOrd="0" presId="urn:microsoft.com/office/officeart/2005/8/layout/vList3"/>
    <dgm:cxn modelId="{7706BAC1-A0DD-4A95-B7C4-36EABF393D3F}" type="presParOf" srcId="{597EF0AD-5265-4946-852F-F2E10172225A}" destId="{75F4E482-212D-4A5F-AD50-A2C03FDDB88A}" srcOrd="0" destOrd="0" presId="urn:microsoft.com/office/officeart/2005/8/layout/vList3"/>
    <dgm:cxn modelId="{F97B9A51-3C70-46EF-B8DA-3D3863CE83F1}" type="presParOf" srcId="{597EF0AD-5265-4946-852F-F2E10172225A}" destId="{0B586FFC-82E7-49F9-91A6-3AECC3E0CA22}" srcOrd="1" destOrd="0" presId="urn:microsoft.com/office/officeart/2005/8/layout/vList3"/>
    <dgm:cxn modelId="{88CC7AA9-1748-460A-9D19-9930C982FC62}" type="presParOf" srcId="{0E719983-7C4B-4948-8532-83727B637639}" destId="{1D371D3A-8998-4686-BEAC-3228CF5D4527}" srcOrd="5" destOrd="0" presId="urn:microsoft.com/office/officeart/2005/8/layout/vList3"/>
    <dgm:cxn modelId="{E7D9C25A-5251-4295-8DE6-7125E0008F56}" type="presParOf" srcId="{0E719983-7C4B-4948-8532-83727B637639}" destId="{0FC5D73B-B7EA-446F-B067-67AE30A68E3B}" srcOrd="6" destOrd="0" presId="urn:microsoft.com/office/officeart/2005/8/layout/vList3"/>
    <dgm:cxn modelId="{4F7E5961-40D6-4785-92BF-70220D4727FF}" type="presParOf" srcId="{0FC5D73B-B7EA-446F-B067-67AE30A68E3B}" destId="{E50B26B9-20D3-4013-9129-A8938A5884E1}" srcOrd="0" destOrd="0" presId="urn:microsoft.com/office/officeart/2005/8/layout/vList3"/>
    <dgm:cxn modelId="{0FD0AA2D-42AC-44B5-8284-7FBF2F9FE283}" type="presParOf" srcId="{0FC5D73B-B7EA-446F-B067-67AE30A68E3B}" destId="{009D0941-56DA-4220-97F1-B20ADE881214}" srcOrd="1" destOrd="0" presId="urn:microsoft.com/office/officeart/2005/8/layout/vList3"/>
    <dgm:cxn modelId="{6E6ECE83-4DAB-4DB7-B48C-C5C5A2190F82}" type="presParOf" srcId="{0E719983-7C4B-4948-8532-83727B637639}" destId="{57D27A1C-3467-4CEC-B554-BA0AA8188596}" srcOrd="7" destOrd="0" presId="urn:microsoft.com/office/officeart/2005/8/layout/vList3"/>
    <dgm:cxn modelId="{51705860-FEC9-4C43-826A-DE7963FB9FC7}" type="presParOf" srcId="{0E719983-7C4B-4948-8532-83727B637639}" destId="{6ED247A2-6F75-4B2A-BD58-BD850CEBE534}" srcOrd="8" destOrd="0" presId="urn:microsoft.com/office/officeart/2005/8/layout/vList3"/>
    <dgm:cxn modelId="{46EE5319-7C8B-4831-83A2-24D2961A8834}" type="presParOf" srcId="{6ED247A2-6F75-4B2A-BD58-BD850CEBE534}" destId="{D1601C1D-886C-439E-B422-81B9A40D360B}" srcOrd="0" destOrd="0" presId="urn:microsoft.com/office/officeart/2005/8/layout/vList3"/>
    <dgm:cxn modelId="{35D52E5D-BE90-4E22-841F-7659F4FA66B7}" type="presParOf" srcId="{6ED247A2-6F75-4B2A-BD58-BD850CEBE534}" destId="{70F4BA03-FF4D-4992-9613-4E59357AD3C2}" srcOrd="1" destOrd="0" presId="urn:microsoft.com/office/officeart/2005/8/layout/vList3"/>
    <dgm:cxn modelId="{52229EC1-981F-4DC9-BFB0-EA1B2C6AA0F6}" type="presParOf" srcId="{0E719983-7C4B-4948-8532-83727B637639}" destId="{9EB735D9-A6D7-4B5E-985C-91F4AB648979}" srcOrd="9" destOrd="0" presId="urn:microsoft.com/office/officeart/2005/8/layout/vList3"/>
    <dgm:cxn modelId="{964439C9-A3A0-4248-9BEB-46D80872FABB}" type="presParOf" srcId="{0E719983-7C4B-4948-8532-83727B637639}" destId="{BECA9AC2-FBE0-4751-95B0-51A35E56746B}" srcOrd="10" destOrd="0" presId="urn:microsoft.com/office/officeart/2005/8/layout/vList3"/>
    <dgm:cxn modelId="{5AB69A86-399F-4D26-A252-4D5D0C2ED72E}" type="presParOf" srcId="{BECA9AC2-FBE0-4751-95B0-51A35E56746B}" destId="{A8FF65E8-F221-4B26-8269-6C08840B98A6}" srcOrd="0" destOrd="0" presId="urn:microsoft.com/office/officeart/2005/8/layout/vList3"/>
    <dgm:cxn modelId="{608B4C61-E991-4D15-866E-025425D462C4}" type="presParOf" srcId="{BECA9AC2-FBE0-4751-95B0-51A35E56746B}" destId="{73D933BF-74C5-4F95-9F32-2A2867CB13D8}" srcOrd="1" destOrd="0" presId="urn:microsoft.com/office/officeart/2005/8/layout/vList3"/>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C9951-51F5-4DDA-ADC0-562ABE4A652B}" type="doc">
      <dgm:prSet loTypeId="urn:microsoft.com/office/officeart/2005/8/layout/hList7" loCatId="picture" qsTypeId="urn:microsoft.com/office/officeart/2005/8/quickstyle/3d5" qsCatId="3D" csTypeId="urn:microsoft.com/office/officeart/2005/8/colors/accent2_2" csCatId="accent2" phldr="1"/>
      <dgm:spPr/>
    </dgm:pt>
    <dgm:pt modelId="{464644A0-B580-41C3-8907-C50126193FE4}">
      <dgm:prSet phldrT="[Text]" custT="1"/>
      <dgm:spPr/>
      <dgm:t>
        <a:bodyPr/>
        <a:lstStyle/>
        <a:p>
          <a:r>
            <a:rPr lang="en-US" sz="1600" b="1" dirty="0" smtClean="0">
              <a:latin typeface="Arial" panose="020B0604020202020204" pitchFamily="34" charset="0"/>
              <a:cs typeface="Arial" panose="020B0604020202020204" pitchFamily="34" charset="0"/>
            </a:rPr>
            <a:t>Assault  GBH = 2 705</a:t>
          </a:r>
          <a:endParaRPr lang="en-US" sz="1600" b="1" dirty="0">
            <a:latin typeface="Arial" panose="020B0604020202020204" pitchFamily="34" charset="0"/>
            <a:cs typeface="Arial" panose="020B0604020202020204" pitchFamily="34" charset="0"/>
          </a:endParaRPr>
        </a:p>
      </dgm:t>
    </dgm:pt>
    <dgm:pt modelId="{D59E22F1-91E4-4125-84B6-D295DB0FA429}" type="parTrans" cxnId="{3E596850-99B6-4015-9890-E8254924EE11}">
      <dgm:prSet/>
      <dgm:spPr/>
      <dgm:t>
        <a:bodyPr/>
        <a:lstStyle/>
        <a:p>
          <a:endParaRPr lang="en-US" sz="2400" b="1"/>
        </a:p>
      </dgm:t>
    </dgm:pt>
    <dgm:pt modelId="{5E2C9C4A-5B12-4B9D-A4D6-4925BD64A3D1}" type="sibTrans" cxnId="{3E596850-99B6-4015-9890-E8254924EE11}">
      <dgm:prSet/>
      <dgm:spPr/>
      <dgm:t>
        <a:bodyPr/>
        <a:lstStyle/>
        <a:p>
          <a:endParaRPr lang="en-US" sz="2400" b="1"/>
        </a:p>
      </dgm:t>
    </dgm:pt>
    <dgm:pt modelId="{1D8EB841-A84F-41F0-BFB3-CB0C4AA9E756}">
      <dgm:prSet phldrT="[Text]" custT="1"/>
      <dgm:spPr/>
      <dgm:t>
        <a:bodyPr/>
        <a:lstStyle/>
        <a:p>
          <a:r>
            <a:rPr lang="en-US" sz="1800" b="1" dirty="0" smtClean="0">
              <a:latin typeface="Arial" panose="020B0604020202020204" pitchFamily="34" charset="0"/>
              <a:cs typeface="Arial" panose="020B0604020202020204" pitchFamily="34" charset="0"/>
            </a:rPr>
            <a:t>Rape = 39</a:t>
          </a:r>
          <a:endParaRPr lang="en-US" sz="1800" b="1" dirty="0">
            <a:latin typeface="Arial" panose="020B0604020202020204" pitchFamily="34" charset="0"/>
            <a:cs typeface="Arial" panose="020B0604020202020204" pitchFamily="34" charset="0"/>
          </a:endParaRPr>
        </a:p>
      </dgm:t>
    </dgm:pt>
    <dgm:pt modelId="{A10EA518-840C-4040-9910-F5C52B85363F}" type="parTrans" cxnId="{0C3CAAC9-D8F7-4740-B8DF-8C402D96C46C}">
      <dgm:prSet/>
      <dgm:spPr/>
      <dgm:t>
        <a:bodyPr/>
        <a:lstStyle/>
        <a:p>
          <a:endParaRPr lang="en-US" sz="2400" b="1"/>
        </a:p>
      </dgm:t>
    </dgm:pt>
    <dgm:pt modelId="{8EC5A242-156E-4A5F-9378-67BA758FEA12}" type="sibTrans" cxnId="{0C3CAAC9-D8F7-4740-B8DF-8C402D96C46C}">
      <dgm:prSet/>
      <dgm:spPr/>
      <dgm:t>
        <a:bodyPr/>
        <a:lstStyle/>
        <a:p>
          <a:endParaRPr lang="en-US" sz="2400" b="1"/>
        </a:p>
      </dgm:t>
    </dgm:pt>
    <dgm:pt modelId="{93619127-3469-4E37-95C6-4B06DD2DC1C4}">
      <dgm:prSet phldrT="[Text]" custT="1"/>
      <dgm:spPr/>
      <dgm:t>
        <a:bodyPr/>
        <a:lstStyle/>
        <a:p>
          <a:r>
            <a:rPr lang="en-US" sz="1600" b="1" dirty="0" smtClean="0">
              <a:latin typeface="Arial" panose="020B0604020202020204" pitchFamily="34" charset="0"/>
              <a:cs typeface="Arial" panose="020B0604020202020204" pitchFamily="34" charset="0"/>
            </a:rPr>
            <a:t>Murder = 227</a:t>
          </a:r>
          <a:endParaRPr lang="en-US" sz="1600" b="1" dirty="0">
            <a:latin typeface="Arial" panose="020B0604020202020204" pitchFamily="34" charset="0"/>
            <a:cs typeface="Arial" panose="020B0604020202020204" pitchFamily="34" charset="0"/>
          </a:endParaRPr>
        </a:p>
      </dgm:t>
    </dgm:pt>
    <dgm:pt modelId="{6D00B555-7FF7-4268-9F1C-A8CE3757B4D1}" type="parTrans" cxnId="{4F0056DE-B8BE-48F8-B5ED-FB67EE8F6955}">
      <dgm:prSet/>
      <dgm:spPr/>
      <dgm:t>
        <a:bodyPr/>
        <a:lstStyle/>
        <a:p>
          <a:endParaRPr lang="en-US" sz="2400" b="1"/>
        </a:p>
      </dgm:t>
    </dgm:pt>
    <dgm:pt modelId="{4C29C4A8-2624-4D13-9CF3-DEEFF2806C88}" type="sibTrans" cxnId="{4F0056DE-B8BE-48F8-B5ED-FB67EE8F6955}">
      <dgm:prSet/>
      <dgm:spPr/>
      <dgm:t>
        <a:bodyPr/>
        <a:lstStyle/>
        <a:p>
          <a:endParaRPr lang="en-US" sz="2400" b="1"/>
        </a:p>
      </dgm:t>
    </dgm:pt>
    <dgm:pt modelId="{D4FDF1EC-DC02-49C0-939F-984DCBC56A5D}">
      <dgm:prSet custT="1"/>
      <dgm:spPr/>
      <dgm:t>
        <a:bodyPr/>
        <a:lstStyle/>
        <a:p>
          <a:r>
            <a:rPr lang="en-US" sz="1600" b="1" dirty="0" smtClean="0">
              <a:latin typeface="Arial" panose="020B0604020202020204" pitchFamily="34" charset="0"/>
              <a:cs typeface="Arial" panose="020B0604020202020204" pitchFamily="34" charset="0"/>
            </a:rPr>
            <a:t>Attempted murder = 257</a:t>
          </a:r>
          <a:endParaRPr lang="en-US" sz="1600" b="1" dirty="0">
            <a:latin typeface="Arial" panose="020B0604020202020204" pitchFamily="34" charset="0"/>
            <a:cs typeface="Arial" panose="020B0604020202020204" pitchFamily="34" charset="0"/>
          </a:endParaRPr>
        </a:p>
      </dgm:t>
    </dgm:pt>
    <dgm:pt modelId="{BD942FBF-E7AE-440C-9C8A-7D8D0CE766C3}" type="parTrans" cxnId="{4C810316-0941-4B66-94D9-FEE21147BA7C}">
      <dgm:prSet/>
      <dgm:spPr/>
      <dgm:t>
        <a:bodyPr/>
        <a:lstStyle/>
        <a:p>
          <a:endParaRPr lang="en-US" sz="2400" b="1"/>
        </a:p>
      </dgm:t>
    </dgm:pt>
    <dgm:pt modelId="{367DE72D-D768-467B-93E5-A440554BACB5}" type="sibTrans" cxnId="{4C810316-0941-4B66-94D9-FEE21147BA7C}">
      <dgm:prSet/>
      <dgm:spPr/>
      <dgm:t>
        <a:bodyPr/>
        <a:lstStyle/>
        <a:p>
          <a:endParaRPr lang="en-US" sz="2400" b="1"/>
        </a:p>
      </dgm:t>
    </dgm:pt>
    <dgm:pt modelId="{FF73E65B-63BD-44A5-BEBE-CD8326B902B6}" type="pres">
      <dgm:prSet presAssocID="{7C6C9951-51F5-4DDA-ADC0-562ABE4A652B}" presName="Name0" presStyleCnt="0">
        <dgm:presLayoutVars>
          <dgm:dir/>
          <dgm:resizeHandles val="exact"/>
        </dgm:presLayoutVars>
      </dgm:prSet>
      <dgm:spPr/>
    </dgm:pt>
    <dgm:pt modelId="{52CFFC82-FCB6-4CF4-97ED-9CC9079C56A2}" type="pres">
      <dgm:prSet presAssocID="{7C6C9951-51F5-4DDA-ADC0-562ABE4A652B}" presName="fgShape" presStyleLbl="fgShp" presStyleIdx="0" presStyleCnt="1"/>
      <dgm:spPr/>
    </dgm:pt>
    <dgm:pt modelId="{20359EB0-4599-4CE5-ADA0-B67FC3CAD4C5}" type="pres">
      <dgm:prSet presAssocID="{7C6C9951-51F5-4DDA-ADC0-562ABE4A652B}" presName="linComp" presStyleCnt="0"/>
      <dgm:spPr/>
    </dgm:pt>
    <dgm:pt modelId="{4B93301F-73D4-49E9-8647-FD8A30062ECF}" type="pres">
      <dgm:prSet presAssocID="{464644A0-B580-41C3-8907-C50126193FE4}" presName="compNode" presStyleCnt="0"/>
      <dgm:spPr/>
    </dgm:pt>
    <dgm:pt modelId="{AB2900D1-0E11-4CAD-A297-A7977739D8A3}" type="pres">
      <dgm:prSet presAssocID="{464644A0-B580-41C3-8907-C50126193FE4}" presName="bkgdShape" presStyleLbl="node1" presStyleIdx="0" presStyleCnt="4"/>
      <dgm:spPr/>
      <dgm:t>
        <a:bodyPr/>
        <a:lstStyle/>
        <a:p>
          <a:endParaRPr lang="en-US"/>
        </a:p>
      </dgm:t>
    </dgm:pt>
    <dgm:pt modelId="{6DA09237-5042-440E-A4F1-E2453102B2E6}" type="pres">
      <dgm:prSet presAssocID="{464644A0-B580-41C3-8907-C50126193FE4}" presName="nodeTx" presStyleLbl="node1" presStyleIdx="0" presStyleCnt="4">
        <dgm:presLayoutVars>
          <dgm:bulletEnabled val="1"/>
        </dgm:presLayoutVars>
      </dgm:prSet>
      <dgm:spPr/>
      <dgm:t>
        <a:bodyPr/>
        <a:lstStyle/>
        <a:p>
          <a:endParaRPr lang="en-US"/>
        </a:p>
      </dgm:t>
    </dgm:pt>
    <dgm:pt modelId="{E28F7CD8-66D5-4E76-BA47-D8DFAD582205}" type="pres">
      <dgm:prSet presAssocID="{464644A0-B580-41C3-8907-C50126193FE4}" presName="invisiNode" presStyleLbl="node1" presStyleIdx="0" presStyleCnt="4"/>
      <dgm:spPr/>
    </dgm:pt>
    <dgm:pt modelId="{15A3C727-4B91-4F31-8A3D-08AE12C2943D}" type="pres">
      <dgm:prSet presAssocID="{464644A0-B580-41C3-8907-C50126193FE4}"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651C63AA-E762-401E-8F57-83C15A3E952F}" type="pres">
      <dgm:prSet presAssocID="{5E2C9C4A-5B12-4B9D-A4D6-4925BD64A3D1}" presName="sibTrans" presStyleLbl="sibTrans2D1" presStyleIdx="0" presStyleCnt="0"/>
      <dgm:spPr/>
      <dgm:t>
        <a:bodyPr/>
        <a:lstStyle/>
        <a:p>
          <a:endParaRPr lang="en-US"/>
        </a:p>
      </dgm:t>
    </dgm:pt>
    <dgm:pt modelId="{13B0DDC9-CB1E-4F4C-8B16-E3D07305E486}" type="pres">
      <dgm:prSet presAssocID="{1D8EB841-A84F-41F0-BFB3-CB0C4AA9E756}" presName="compNode" presStyleCnt="0"/>
      <dgm:spPr/>
    </dgm:pt>
    <dgm:pt modelId="{89949CD8-B21D-425C-8910-E44A84C16B49}" type="pres">
      <dgm:prSet presAssocID="{1D8EB841-A84F-41F0-BFB3-CB0C4AA9E756}" presName="bkgdShape" presStyleLbl="node1" presStyleIdx="1" presStyleCnt="4"/>
      <dgm:spPr/>
      <dgm:t>
        <a:bodyPr/>
        <a:lstStyle/>
        <a:p>
          <a:endParaRPr lang="en-US"/>
        </a:p>
      </dgm:t>
    </dgm:pt>
    <dgm:pt modelId="{FF60D577-0D3C-4BF8-A4BC-244ACB24BA95}" type="pres">
      <dgm:prSet presAssocID="{1D8EB841-A84F-41F0-BFB3-CB0C4AA9E756}" presName="nodeTx" presStyleLbl="node1" presStyleIdx="1" presStyleCnt="4">
        <dgm:presLayoutVars>
          <dgm:bulletEnabled val="1"/>
        </dgm:presLayoutVars>
      </dgm:prSet>
      <dgm:spPr/>
      <dgm:t>
        <a:bodyPr/>
        <a:lstStyle/>
        <a:p>
          <a:endParaRPr lang="en-US"/>
        </a:p>
      </dgm:t>
    </dgm:pt>
    <dgm:pt modelId="{FE97E161-09FA-4C32-8E43-067703D47CFD}" type="pres">
      <dgm:prSet presAssocID="{1D8EB841-A84F-41F0-BFB3-CB0C4AA9E756}" presName="invisiNode" presStyleLbl="node1" presStyleIdx="1" presStyleCnt="4"/>
      <dgm:spPr/>
    </dgm:pt>
    <dgm:pt modelId="{FF0FB5C6-0C3B-4CEB-925F-7A8CE59800B9}" type="pres">
      <dgm:prSet presAssocID="{1D8EB841-A84F-41F0-BFB3-CB0C4AA9E756}" presName="imagNode" presStyleLbl="fgImgPlace1" presStyleIdx="1" presStyleCnt="4"/>
      <dgm:spPr>
        <a:blipFill rotWithShape="1">
          <a:blip xmlns:r="http://schemas.openxmlformats.org/officeDocument/2006/relationships" r:embed="rId2"/>
          <a:stretch>
            <a:fillRect/>
          </a:stretch>
        </a:blipFill>
      </dgm:spPr>
    </dgm:pt>
    <dgm:pt modelId="{A3DFAE4D-D97D-4229-9861-7ADFE16C670E}" type="pres">
      <dgm:prSet presAssocID="{8EC5A242-156E-4A5F-9378-67BA758FEA12}" presName="sibTrans" presStyleLbl="sibTrans2D1" presStyleIdx="0" presStyleCnt="0"/>
      <dgm:spPr/>
      <dgm:t>
        <a:bodyPr/>
        <a:lstStyle/>
        <a:p>
          <a:endParaRPr lang="en-US"/>
        </a:p>
      </dgm:t>
    </dgm:pt>
    <dgm:pt modelId="{2D1871E7-EF0E-4EE2-9200-BBE05E9E470F}" type="pres">
      <dgm:prSet presAssocID="{D4FDF1EC-DC02-49C0-939F-984DCBC56A5D}" presName="compNode" presStyleCnt="0"/>
      <dgm:spPr/>
    </dgm:pt>
    <dgm:pt modelId="{019E8C1A-30CD-41CC-B78A-C1A7F19DA97E}" type="pres">
      <dgm:prSet presAssocID="{D4FDF1EC-DC02-49C0-939F-984DCBC56A5D}" presName="bkgdShape" presStyleLbl="node1" presStyleIdx="2" presStyleCnt="4"/>
      <dgm:spPr/>
      <dgm:t>
        <a:bodyPr/>
        <a:lstStyle/>
        <a:p>
          <a:endParaRPr lang="en-US"/>
        </a:p>
      </dgm:t>
    </dgm:pt>
    <dgm:pt modelId="{E130B038-E0EA-4DEE-A283-A7390907A731}" type="pres">
      <dgm:prSet presAssocID="{D4FDF1EC-DC02-49C0-939F-984DCBC56A5D}" presName="nodeTx" presStyleLbl="node1" presStyleIdx="2" presStyleCnt="4">
        <dgm:presLayoutVars>
          <dgm:bulletEnabled val="1"/>
        </dgm:presLayoutVars>
      </dgm:prSet>
      <dgm:spPr/>
      <dgm:t>
        <a:bodyPr/>
        <a:lstStyle/>
        <a:p>
          <a:endParaRPr lang="en-US"/>
        </a:p>
      </dgm:t>
    </dgm:pt>
    <dgm:pt modelId="{73D61AFD-5AB4-4753-B8F4-3C7E21F1F7B7}" type="pres">
      <dgm:prSet presAssocID="{D4FDF1EC-DC02-49C0-939F-984DCBC56A5D}" presName="invisiNode" presStyleLbl="node1" presStyleIdx="2" presStyleCnt="4"/>
      <dgm:spPr/>
    </dgm:pt>
    <dgm:pt modelId="{BF4A46EE-FCA2-44F9-99B5-B987138F075B}" type="pres">
      <dgm:prSet presAssocID="{D4FDF1EC-DC02-49C0-939F-984DCBC56A5D}" presName="imagNode" presStyleLbl="fgImgPlace1" presStyleIdx="2" presStyleCnt="4"/>
      <dgm:spPr>
        <a:blipFill rotWithShape="1">
          <a:blip xmlns:r="http://schemas.openxmlformats.org/officeDocument/2006/relationships" r:embed="rId3"/>
          <a:stretch>
            <a:fillRect/>
          </a:stretch>
        </a:blipFill>
      </dgm:spPr>
    </dgm:pt>
    <dgm:pt modelId="{92B6B3C6-7438-4429-B46E-C0EFD990AD38}" type="pres">
      <dgm:prSet presAssocID="{367DE72D-D768-467B-93E5-A440554BACB5}" presName="sibTrans" presStyleLbl="sibTrans2D1" presStyleIdx="0" presStyleCnt="0"/>
      <dgm:spPr/>
      <dgm:t>
        <a:bodyPr/>
        <a:lstStyle/>
        <a:p>
          <a:endParaRPr lang="en-US"/>
        </a:p>
      </dgm:t>
    </dgm:pt>
    <dgm:pt modelId="{65B7E633-2E53-48B5-842C-5231194E3480}" type="pres">
      <dgm:prSet presAssocID="{93619127-3469-4E37-95C6-4B06DD2DC1C4}" presName="compNode" presStyleCnt="0"/>
      <dgm:spPr/>
    </dgm:pt>
    <dgm:pt modelId="{2F0B005A-7D79-4893-9C58-1A08451BF408}" type="pres">
      <dgm:prSet presAssocID="{93619127-3469-4E37-95C6-4B06DD2DC1C4}" presName="bkgdShape" presStyleLbl="node1" presStyleIdx="3" presStyleCnt="4"/>
      <dgm:spPr/>
      <dgm:t>
        <a:bodyPr/>
        <a:lstStyle/>
        <a:p>
          <a:endParaRPr lang="en-US"/>
        </a:p>
      </dgm:t>
    </dgm:pt>
    <dgm:pt modelId="{6F05B2EB-651B-4A7C-ACEF-9B712B79C392}" type="pres">
      <dgm:prSet presAssocID="{93619127-3469-4E37-95C6-4B06DD2DC1C4}" presName="nodeTx" presStyleLbl="node1" presStyleIdx="3" presStyleCnt="4">
        <dgm:presLayoutVars>
          <dgm:bulletEnabled val="1"/>
        </dgm:presLayoutVars>
      </dgm:prSet>
      <dgm:spPr/>
      <dgm:t>
        <a:bodyPr/>
        <a:lstStyle/>
        <a:p>
          <a:endParaRPr lang="en-US"/>
        </a:p>
      </dgm:t>
    </dgm:pt>
    <dgm:pt modelId="{CB679186-A94D-4E04-8485-CBD6AEDB14E7}" type="pres">
      <dgm:prSet presAssocID="{93619127-3469-4E37-95C6-4B06DD2DC1C4}" presName="invisiNode" presStyleLbl="node1" presStyleIdx="3" presStyleCnt="4"/>
      <dgm:spPr/>
    </dgm:pt>
    <dgm:pt modelId="{F8DFD644-9D62-4C81-9159-CBAA03F673FE}" type="pres">
      <dgm:prSet presAssocID="{93619127-3469-4E37-95C6-4B06DD2DC1C4}" presName="imagNode" presStyleLbl="fgImgPlace1" presStyleIdx="3" presStyleCnt="4"/>
      <dgm:spPr>
        <a:blipFill rotWithShape="1">
          <a:blip xmlns:r="http://schemas.openxmlformats.org/officeDocument/2006/relationships" r:embed="rId4"/>
          <a:stretch>
            <a:fillRect/>
          </a:stretch>
        </a:blipFill>
      </dgm:spPr>
    </dgm:pt>
  </dgm:ptLst>
  <dgm:cxnLst>
    <dgm:cxn modelId="{0C3CAAC9-D8F7-4740-B8DF-8C402D96C46C}" srcId="{7C6C9951-51F5-4DDA-ADC0-562ABE4A652B}" destId="{1D8EB841-A84F-41F0-BFB3-CB0C4AA9E756}" srcOrd="1" destOrd="0" parTransId="{A10EA518-840C-4040-9910-F5C52B85363F}" sibTransId="{8EC5A242-156E-4A5F-9378-67BA758FEA12}"/>
    <dgm:cxn modelId="{FE64F268-5B64-4E2C-A14C-5AD59A4F29C3}" type="presOf" srcId="{464644A0-B580-41C3-8907-C50126193FE4}" destId="{AB2900D1-0E11-4CAD-A297-A7977739D8A3}" srcOrd="0" destOrd="0" presId="urn:microsoft.com/office/officeart/2005/8/layout/hList7"/>
    <dgm:cxn modelId="{78D1A4CC-2A90-40F1-A020-B40E337AF604}" type="presOf" srcId="{1D8EB841-A84F-41F0-BFB3-CB0C4AA9E756}" destId="{89949CD8-B21D-425C-8910-E44A84C16B49}" srcOrd="0" destOrd="0" presId="urn:microsoft.com/office/officeart/2005/8/layout/hList7"/>
    <dgm:cxn modelId="{4C810316-0941-4B66-94D9-FEE21147BA7C}" srcId="{7C6C9951-51F5-4DDA-ADC0-562ABE4A652B}" destId="{D4FDF1EC-DC02-49C0-939F-984DCBC56A5D}" srcOrd="2" destOrd="0" parTransId="{BD942FBF-E7AE-440C-9C8A-7D8D0CE766C3}" sibTransId="{367DE72D-D768-467B-93E5-A440554BACB5}"/>
    <dgm:cxn modelId="{727DC7DB-599F-49A8-B6E0-69B36B3B30F0}" type="presOf" srcId="{8EC5A242-156E-4A5F-9378-67BA758FEA12}" destId="{A3DFAE4D-D97D-4229-9861-7ADFE16C670E}" srcOrd="0" destOrd="0" presId="urn:microsoft.com/office/officeart/2005/8/layout/hList7"/>
    <dgm:cxn modelId="{659E879F-9039-4415-8AD0-71A5871E793F}" type="presOf" srcId="{1D8EB841-A84F-41F0-BFB3-CB0C4AA9E756}" destId="{FF60D577-0D3C-4BF8-A4BC-244ACB24BA95}" srcOrd="1" destOrd="0" presId="urn:microsoft.com/office/officeart/2005/8/layout/hList7"/>
    <dgm:cxn modelId="{CD5E732F-3DC1-46B8-BA0C-DA9307213AA0}" type="presOf" srcId="{7C6C9951-51F5-4DDA-ADC0-562ABE4A652B}" destId="{FF73E65B-63BD-44A5-BEBE-CD8326B902B6}" srcOrd="0" destOrd="0" presId="urn:microsoft.com/office/officeart/2005/8/layout/hList7"/>
    <dgm:cxn modelId="{B2063EFB-C467-47E9-9E5F-F2AEF3E8BB62}" type="presOf" srcId="{367DE72D-D768-467B-93E5-A440554BACB5}" destId="{92B6B3C6-7438-4429-B46E-C0EFD990AD38}" srcOrd="0" destOrd="0" presId="urn:microsoft.com/office/officeart/2005/8/layout/hList7"/>
    <dgm:cxn modelId="{4F0056DE-B8BE-48F8-B5ED-FB67EE8F6955}" srcId="{7C6C9951-51F5-4DDA-ADC0-562ABE4A652B}" destId="{93619127-3469-4E37-95C6-4B06DD2DC1C4}" srcOrd="3" destOrd="0" parTransId="{6D00B555-7FF7-4268-9F1C-A8CE3757B4D1}" sibTransId="{4C29C4A8-2624-4D13-9CF3-DEEFF2806C88}"/>
    <dgm:cxn modelId="{6131718D-F8D0-48A0-9B41-175EFDA33F02}" type="presOf" srcId="{5E2C9C4A-5B12-4B9D-A4D6-4925BD64A3D1}" destId="{651C63AA-E762-401E-8F57-83C15A3E952F}" srcOrd="0" destOrd="0" presId="urn:microsoft.com/office/officeart/2005/8/layout/hList7"/>
    <dgm:cxn modelId="{9E40A9FB-4D0F-4BA2-89F8-FD15A10211E9}" type="presOf" srcId="{464644A0-B580-41C3-8907-C50126193FE4}" destId="{6DA09237-5042-440E-A4F1-E2453102B2E6}" srcOrd="1" destOrd="0" presId="urn:microsoft.com/office/officeart/2005/8/layout/hList7"/>
    <dgm:cxn modelId="{DEC95688-F737-4EE7-BB94-0209198D5286}" type="presOf" srcId="{93619127-3469-4E37-95C6-4B06DD2DC1C4}" destId="{2F0B005A-7D79-4893-9C58-1A08451BF408}" srcOrd="0" destOrd="0" presId="urn:microsoft.com/office/officeart/2005/8/layout/hList7"/>
    <dgm:cxn modelId="{BD65DC44-1E80-4025-A130-B02AA4E07F32}" type="presOf" srcId="{D4FDF1EC-DC02-49C0-939F-984DCBC56A5D}" destId="{019E8C1A-30CD-41CC-B78A-C1A7F19DA97E}" srcOrd="0" destOrd="0" presId="urn:microsoft.com/office/officeart/2005/8/layout/hList7"/>
    <dgm:cxn modelId="{08B98F71-7CC4-4244-BB52-186F687B3B9E}" type="presOf" srcId="{D4FDF1EC-DC02-49C0-939F-984DCBC56A5D}" destId="{E130B038-E0EA-4DEE-A283-A7390907A731}" srcOrd="1" destOrd="0" presId="urn:microsoft.com/office/officeart/2005/8/layout/hList7"/>
    <dgm:cxn modelId="{3E596850-99B6-4015-9890-E8254924EE11}" srcId="{7C6C9951-51F5-4DDA-ADC0-562ABE4A652B}" destId="{464644A0-B580-41C3-8907-C50126193FE4}" srcOrd="0" destOrd="0" parTransId="{D59E22F1-91E4-4125-84B6-D295DB0FA429}" sibTransId="{5E2C9C4A-5B12-4B9D-A4D6-4925BD64A3D1}"/>
    <dgm:cxn modelId="{D6300DD3-67C3-433B-ACCA-3CB62AB5B393}" type="presOf" srcId="{93619127-3469-4E37-95C6-4B06DD2DC1C4}" destId="{6F05B2EB-651B-4A7C-ACEF-9B712B79C392}" srcOrd="1" destOrd="0" presId="urn:microsoft.com/office/officeart/2005/8/layout/hList7"/>
    <dgm:cxn modelId="{A1C75782-CCBF-4C43-B414-A4126D6DA50B}" type="presParOf" srcId="{FF73E65B-63BD-44A5-BEBE-CD8326B902B6}" destId="{52CFFC82-FCB6-4CF4-97ED-9CC9079C56A2}" srcOrd="0" destOrd="0" presId="urn:microsoft.com/office/officeart/2005/8/layout/hList7"/>
    <dgm:cxn modelId="{085C3EA3-5296-4CFF-AE13-726485664B9C}" type="presParOf" srcId="{FF73E65B-63BD-44A5-BEBE-CD8326B902B6}" destId="{20359EB0-4599-4CE5-ADA0-B67FC3CAD4C5}" srcOrd="1" destOrd="0" presId="urn:microsoft.com/office/officeart/2005/8/layout/hList7"/>
    <dgm:cxn modelId="{E0401991-D220-4AC7-98E5-39BF5590623F}" type="presParOf" srcId="{20359EB0-4599-4CE5-ADA0-B67FC3CAD4C5}" destId="{4B93301F-73D4-49E9-8647-FD8A30062ECF}" srcOrd="0" destOrd="0" presId="urn:microsoft.com/office/officeart/2005/8/layout/hList7"/>
    <dgm:cxn modelId="{D60ACB7A-321E-4246-8039-6D987A1EBACF}" type="presParOf" srcId="{4B93301F-73D4-49E9-8647-FD8A30062ECF}" destId="{AB2900D1-0E11-4CAD-A297-A7977739D8A3}" srcOrd="0" destOrd="0" presId="urn:microsoft.com/office/officeart/2005/8/layout/hList7"/>
    <dgm:cxn modelId="{37B79157-F3AE-4C38-B66A-81AD80E695FD}" type="presParOf" srcId="{4B93301F-73D4-49E9-8647-FD8A30062ECF}" destId="{6DA09237-5042-440E-A4F1-E2453102B2E6}" srcOrd="1" destOrd="0" presId="urn:microsoft.com/office/officeart/2005/8/layout/hList7"/>
    <dgm:cxn modelId="{5FA5404A-A774-4C1F-A161-99A418F423F6}" type="presParOf" srcId="{4B93301F-73D4-49E9-8647-FD8A30062ECF}" destId="{E28F7CD8-66D5-4E76-BA47-D8DFAD582205}" srcOrd="2" destOrd="0" presId="urn:microsoft.com/office/officeart/2005/8/layout/hList7"/>
    <dgm:cxn modelId="{CD7E81F8-67D2-47E3-B11A-2CB35B5EC52B}" type="presParOf" srcId="{4B93301F-73D4-49E9-8647-FD8A30062ECF}" destId="{15A3C727-4B91-4F31-8A3D-08AE12C2943D}" srcOrd="3" destOrd="0" presId="urn:microsoft.com/office/officeart/2005/8/layout/hList7"/>
    <dgm:cxn modelId="{C273AFF8-5D04-4B2A-B5C9-319C3038CEDB}" type="presParOf" srcId="{20359EB0-4599-4CE5-ADA0-B67FC3CAD4C5}" destId="{651C63AA-E762-401E-8F57-83C15A3E952F}" srcOrd="1" destOrd="0" presId="urn:microsoft.com/office/officeart/2005/8/layout/hList7"/>
    <dgm:cxn modelId="{39A2262E-300D-46FE-AEB0-7F6F00B313AF}" type="presParOf" srcId="{20359EB0-4599-4CE5-ADA0-B67FC3CAD4C5}" destId="{13B0DDC9-CB1E-4F4C-8B16-E3D07305E486}" srcOrd="2" destOrd="0" presId="urn:microsoft.com/office/officeart/2005/8/layout/hList7"/>
    <dgm:cxn modelId="{312C2158-E828-47F3-8A2C-5B9195684ED2}" type="presParOf" srcId="{13B0DDC9-CB1E-4F4C-8B16-E3D07305E486}" destId="{89949CD8-B21D-425C-8910-E44A84C16B49}" srcOrd="0" destOrd="0" presId="urn:microsoft.com/office/officeart/2005/8/layout/hList7"/>
    <dgm:cxn modelId="{278C939A-6574-40A4-8CF8-2DFEBB98228B}" type="presParOf" srcId="{13B0DDC9-CB1E-4F4C-8B16-E3D07305E486}" destId="{FF60D577-0D3C-4BF8-A4BC-244ACB24BA95}" srcOrd="1" destOrd="0" presId="urn:microsoft.com/office/officeart/2005/8/layout/hList7"/>
    <dgm:cxn modelId="{A8BC7BA2-36EA-4BFF-8DEE-1E62E7DD3637}" type="presParOf" srcId="{13B0DDC9-CB1E-4F4C-8B16-E3D07305E486}" destId="{FE97E161-09FA-4C32-8E43-067703D47CFD}" srcOrd="2" destOrd="0" presId="urn:microsoft.com/office/officeart/2005/8/layout/hList7"/>
    <dgm:cxn modelId="{614325D8-3E25-4232-BE63-A240A620AF98}" type="presParOf" srcId="{13B0DDC9-CB1E-4F4C-8B16-E3D07305E486}" destId="{FF0FB5C6-0C3B-4CEB-925F-7A8CE59800B9}" srcOrd="3" destOrd="0" presId="urn:microsoft.com/office/officeart/2005/8/layout/hList7"/>
    <dgm:cxn modelId="{A2A8CC38-90AA-4D38-BBF8-46DCCDB70CE5}" type="presParOf" srcId="{20359EB0-4599-4CE5-ADA0-B67FC3CAD4C5}" destId="{A3DFAE4D-D97D-4229-9861-7ADFE16C670E}" srcOrd="3" destOrd="0" presId="urn:microsoft.com/office/officeart/2005/8/layout/hList7"/>
    <dgm:cxn modelId="{8530159C-BF03-4845-9037-73536029216D}" type="presParOf" srcId="{20359EB0-4599-4CE5-ADA0-B67FC3CAD4C5}" destId="{2D1871E7-EF0E-4EE2-9200-BBE05E9E470F}" srcOrd="4" destOrd="0" presId="urn:microsoft.com/office/officeart/2005/8/layout/hList7"/>
    <dgm:cxn modelId="{7AD8B403-32BE-4212-9539-A21C69531AD0}" type="presParOf" srcId="{2D1871E7-EF0E-4EE2-9200-BBE05E9E470F}" destId="{019E8C1A-30CD-41CC-B78A-C1A7F19DA97E}" srcOrd="0" destOrd="0" presId="urn:microsoft.com/office/officeart/2005/8/layout/hList7"/>
    <dgm:cxn modelId="{85982BEC-593D-4DC4-9125-8A58D104637E}" type="presParOf" srcId="{2D1871E7-EF0E-4EE2-9200-BBE05E9E470F}" destId="{E130B038-E0EA-4DEE-A283-A7390907A731}" srcOrd="1" destOrd="0" presId="urn:microsoft.com/office/officeart/2005/8/layout/hList7"/>
    <dgm:cxn modelId="{27B06864-9436-4608-857C-60EFAB46B0B0}" type="presParOf" srcId="{2D1871E7-EF0E-4EE2-9200-BBE05E9E470F}" destId="{73D61AFD-5AB4-4753-B8F4-3C7E21F1F7B7}" srcOrd="2" destOrd="0" presId="urn:microsoft.com/office/officeart/2005/8/layout/hList7"/>
    <dgm:cxn modelId="{F43FB555-544C-4521-BA12-06DDEB6C069E}" type="presParOf" srcId="{2D1871E7-EF0E-4EE2-9200-BBE05E9E470F}" destId="{BF4A46EE-FCA2-44F9-99B5-B987138F075B}" srcOrd="3" destOrd="0" presId="urn:microsoft.com/office/officeart/2005/8/layout/hList7"/>
    <dgm:cxn modelId="{ED458ECF-D7BC-419C-8053-959BBF4DFE7F}" type="presParOf" srcId="{20359EB0-4599-4CE5-ADA0-B67FC3CAD4C5}" destId="{92B6B3C6-7438-4429-B46E-C0EFD990AD38}" srcOrd="5" destOrd="0" presId="urn:microsoft.com/office/officeart/2005/8/layout/hList7"/>
    <dgm:cxn modelId="{96C9F3E9-FBD1-43F5-85EC-41B613D87CC8}" type="presParOf" srcId="{20359EB0-4599-4CE5-ADA0-B67FC3CAD4C5}" destId="{65B7E633-2E53-48B5-842C-5231194E3480}" srcOrd="6" destOrd="0" presId="urn:microsoft.com/office/officeart/2005/8/layout/hList7"/>
    <dgm:cxn modelId="{03CC498F-8DD6-4EBB-94C2-7E50F8D0FBCD}" type="presParOf" srcId="{65B7E633-2E53-48B5-842C-5231194E3480}" destId="{2F0B005A-7D79-4893-9C58-1A08451BF408}" srcOrd="0" destOrd="0" presId="urn:microsoft.com/office/officeart/2005/8/layout/hList7"/>
    <dgm:cxn modelId="{BDA6E7A0-083F-41D4-B972-FF1D0C58E0FF}" type="presParOf" srcId="{65B7E633-2E53-48B5-842C-5231194E3480}" destId="{6F05B2EB-651B-4A7C-ACEF-9B712B79C392}" srcOrd="1" destOrd="0" presId="urn:microsoft.com/office/officeart/2005/8/layout/hList7"/>
    <dgm:cxn modelId="{70DA769B-B4E7-489D-9B62-04662674CC3C}" type="presParOf" srcId="{65B7E633-2E53-48B5-842C-5231194E3480}" destId="{CB679186-A94D-4E04-8485-CBD6AEDB14E7}" srcOrd="2" destOrd="0" presId="urn:microsoft.com/office/officeart/2005/8/layout/hList7"/>
    <dgm:cxn modelId="{22A61721-B75B-46DE-A49D-3A03042FE96B}" type="presParOf" srcId="{65B7E633-2E53-48B5-842C-5231194E3480}" destId="{F8DFD644-9D62-4C81-9159-CBAA03F673FE}" srcOrd="3" destOrd="0" presId="urn:microsoft.com/office/officeart/2005/8/layout/hList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C728F-9134-4A41-BFDB-66009A70482D}">
      <dsp:nvSpPr>
        <dsp:cNvPr id="0" name=""/>
        <dsp:cNvSpPr/>
      </dsp:nvSpPr>
      <dsp:spPr>
        <a:xfrm rot="10800000">
          <a:off x="897104" y="198128"/>
          <a:ext cx="2238236" cy="676079"/>
        </a:xfrm>
        <a:prstGeom prst="homePlate">
          <a:avLst/>
        </a:prstGeom>
        <a:solidFill>
          <a:srgbClr val="5B9BD5">
            <a:shade val="50000"/>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298132" tIns="68580" rIns="128016" bIns="6858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2 </a:t>
          </a:r>
          <a:r>
            <a:rPr lang="en-ZA" sz="1200" b="1" kern="1200" dirty="0" smtClean="0">
              <a:solidFill>
                <a:sysClr val="windowText" lastClr="000000"/>
              </a:solidFill>
              <a:latin typeface="Calibri" panose="020F0502020204030204"/>
              <a:ea typeface="+mn-ea"/>
              <a:cs typeface="+mn-cs"/>
            </a:rPr>
            <a:t>Theft of motor vehicles or cycles</a:t>
          </a:r>
          <a:endParaRPr lang="en-ZA" sz="1200" b="1" kern="1200" dirty="0">
            <a:solidFill>
              <a:sysClr val="windowText" lastClr="000000"/>
            </a:solidFill>
            <a:latin typeface="Calibri" panose="020F0502020204030204"/>
            <a:ea typeface="+mn-ea"/>
            <a:cs typeface="+mn-cs"/>
          </a:endParaRPr>
        </a:p>
      </dsp:txBody>
      <dsp:txXfrm rot="10800000">
        <a:off x="1066124" y="198128"/>
        <a:ext cx="2069216" cy="676079"/>
      </dsp:txXfrm>
    </dsp:sp>
    <dsp:sp modelId="{8469BA9C-1E9E-4A6B-B407-894EF5549B99}">
      <dsp:nvSpPr>
        <dsp:cNvPr id="0" name=""/>
        <dsp:cNvSpPr/>
      </dsp:nvSpPr>
      <dsp:spPr>
        <a:xfrm>
          <a:off x="316980" y="3576"/>
          <a:ext cx="987143" cy="938539"/>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85D421B7-18FC-4888-8ADA-BE9392189857}">
      <dsp:nvSpPr>
        <dsp:cNvPr id="0" name=""/>
        <dsp:cNvSpPr/>
      </dsp:nvSpPr>
      <dsp:spPr>
        <a:xfrm rot="10800000">
          <a:off x="902802" y="1183691"/>
          <a:ext cx="2238236" cy="676079"/>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298132" tIns="68580" rIns="128016" bIns="68580" numCol="1" spcCol="1270" anchor="ctr" anchorCtr="0">
          <a:noAutofit/>
        </a:bodyPr>
        <a:lstStyle/>
        <a:p>
          <a:pPr lvl="0" algn="l"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1 </a:t>
          </a:r>
          <a:r>
            <a:rPr lang="en-ZA" sz="1200" b="1" kern="1200" dirty="0" smtClean="0">
              <a:solidFill>
                <a:sysClr val="windowText" lastClr="000000"/>
              </a:solidFill>
              <a:latin typeface="Calibri" panose="020F0502020204030204"/>
              <a:ea typeface="+mn-ea"/>
              <a:cs typeface="+mn-cs"/>
            </a:rPr>
            <a:t>Arson</a:t>
          </a:r>
          <a:endParaRPr lang="en-ZA" sz="1200" b="1" kern="1200" dirty="0">
            <a:solidFill>
              <a:sysClr val="windowText" lastClr="000000"/>
            </a:solidFill>
            <a:latin typeface="Calibri" panose="020F0502020204030204"/>
            <a:ea typeface="+mn-ea"/>
            <a:cs typeface="+mn-cs"/>
          </a:endParaRPr>
        </a:p>
      </dsp:txBody>
      <dsp:txXfrm rot="10800000">
        <a:off x="1071822" y="1183691"/>
        <a:ext cx="2069216" cy="676079"/>
      </dsp:txXfrm>
    </dsp:sp>
    <dsp:sp modelId="{E7095ACD-88D9-4E8D-8067-4C0A596A973D}">
      <dsp:nvSpPr>
        <dsp:cNvPr id="0" name=""/>
        <dsp:cNvSpPr/>
      </dsp:nvSpPr>
      <dsp:spPr>
        <a:xfrm>
          <a:off x="394746" y="1143931"/>
          <a:ext cx="676079" cy="676079"/>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0B586FFC-82E7-49F9-91A6-3AECC3E0CA22}">
      <dsp:nvSpPr>
        <dsp:cNvPr id="0" name=""/>
        <dsp:cNvSpPr/>
      </dsp:nvSpPr>
      <dsp:spPr>
        <a:xfrm rot="10800000">
          <a:off x="845302" y="2059955"/>
          <a:ext cx="2238236" cy="676079"/>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298132" tIns="68580" rIns="128016" bIns="68580" numCol="1" spcCol="1270" anchor="ctr" anchorCtr="0">
          <a:noAutofit/>
        </a:bodyPr>
        <a:lstStyle/>
        <a:p>
          <a:pPr lvl="0" algn="l"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1</a:t>
          </a:r>
          <a:r>
            <a:rPr lang="en-ZA" sz="1200" b="1" kern="1200" dirty="0" smtClean="0">
              <a:solidFill>
                <a:sysClr val="windowText" lastClr="000000"/>
              </a:solidFill>
              <a:latin typeface="Calibri" panose="020F0502020204030204"/>
              <a:ea typeface="+mn-ea"/>
              <a:cs typeface="+mn-cs"/>
            </a:rPr>
            <a:t>  Assault GBH</a:t>
          </a:r>
          <a:endParaRPr lang="en-ZA" sz="1200" b="1" kern="1200" dirty="0">
            <a:solidFill>
              <a:sysClr val="windowText" lastClr="000000"/>
            </a:solidFill>
            <a:latin typeface="Calibri" panose="020F0502020204030204"/>
            <a:ea typeface="+mn-ea"/>
            <a:cs typeface="+mn-cs"/>
          </a:endParaRPr>
        </a:p>
      </dsp:txBody>
      <dsp:txXfrm rot="10800000">
        <a:off x="1014322" y="2059955"/>
        <a:ext cx="2069216" cy="676079"/>
      </dsp:txXfrm>
    </dsp:sp>
    <dsp:sp modelId="{75F4E482-212D-4A5F-AD50-A2C03FDDB88A}">
      <dsp:nvSpPr>
        <dsp:cNvPr id="0" name=""/>
        <dsp:cNvSpPr/>
      </dsp:nvSpPr>
      <dsp:spPr>
        <a:xfrm>
          <a:off x="394746" y="2021824"/>
          <a:ext cx="676079" cy="6760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009D0941-56DA-4220-97F1-B20ADE881214}">
      <dsp:nvSpPr>
        <dsp:cNvPr id="0" name=""/>
        <dsp:cNvSpPr/>
      </dsp:nvSpPr>
      <dsp:spPr>
        <a:xfrm rot="10800000">
          <a:off x="767031" y="2972048"/>
          <a:ext cx="2238236" cy="521047"/>
        </a:xfrm>
        <a:prstGeom prst="homePlate">
          <a:avLst/>
        </a:prstGeom>
        <a:solidFill>
          <a:srgbClr val="5B9BD5">
            <a:shade val="50000"/>
            <a:hueOff val="334258"/>
            <a:satOff val="8955"/>
            <a:lumOff val="39453"/>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298132" tIns="68580" rIns="128016" bIns="68580" numCol="1" spcCol="1270" anchor="ctr" anchorCtr="0">
          <a:noAutofit/>
        </a:bodyPr>
        <a:lstStyle/>
        <a:p>
          <a:pPr lvl="0" algn="l" defTabSz="800100">
            <a:lnSpc>
              <a:spcPct val="90000"/>
            </a:lnSpc>
            <a:spcBef>
              <a:spcPct val="0"/>
            </a:spcBef>
            <a:spcAft>
              <a:spcPct val="35000"/>
            </a:spcAft>
          </a:pPr>
          <a:r>
            <a:rPr lang="en-US" sz="1800" b="1" kern="1200" dirty="0" smtClean="0">
              <a:solidFill>
                <a:sysClr val="windowText" lastClr="000000"/>
              </a:solidFill>
              <a:latin typeface="Calibri" panose="020F0502020204030204"/>
              <a:ea typeface="+mn-ea"/>
              <a:cs typeface="+mn-cs"/>
            </a:rPr>
            <a:t>1</a:t>
          </a:r>
          <a:r>
            <a:rPr lang="en-US" sz="1200" b="1" kern="1200" dirty="0" smtClean="0">
              <a:solidFill>
                <a:sysClr val="windowText" lastClr="000000"/>
              </a:solidFill>
              <a:latin typeface="Calibri" panose="020F0502020204030204"/>
              <a:ea typeface="+mn-ea"/>
              <a:cs typeface="+mn-cs"/>
            </a:rPr>
            <a:t> Rapes</a:t>
          </a:r>
          <a:endParaRPr lang="en-US" sz="1200" b="1" kern="1200" dirty="0">
            <a:solidFill>
              <a:sysClr val="windowText" lastClr="000000"/>
            </a:solidFill>
            <a:latin typeface="Calibri" panose="020F0502020204030204"/>
            <a:ea typeface="+mn-ea"/>
            <a:cs typeface="+mn-cs"/>
          </a:endParaRPr>
        </a:p>
      </dsp:txBody>
      <dsp:txXfrm rot="10800000">
        <a:off x="897293" y="2972048"/>
        <a:ext cx="2107974" cy="521047"/>
      </dsp:txXfrm>
    </dsp:sp>
    <dsp:sp modelId="{E50B26B9-20D3-4013-9129-A8938A5884E1}">
      <dsp:nvSpPr>
        <dsp:cNvPr id="0" name=""/>
        <dsp:cNvSpPr/>
      </dsp:nvSpPr>
      <dsp:spPr>
        <a:xfrm>
          <a:off x="394746" y="2899718"/>
          <a:ext cx="676079" cy="676079"/>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70F4BA03-FF4D-4992-9613-4E59357AD3C2}">
      <dsp:nvSpPr>
        <dsp:cNvPr id="0" name=""/>
        <dsp:cNvSpPr/>
      </dsp:nvSpPr>
      <dsp:spPr>
        <a:xfrm rot="10800000">
          <a:off x="732786" y="3777612"/>
          <a:ext cx="2238236" cy="676079"/>
        </a:xfrm>
        <a:prstGeom prst="homePlate">
          <a:avLst/>
        </a:prstGeom>
        <a:solidFill>
          <a:srgbClr val="5B9BD5">
            <a:shade val="50000"/>
            <a:hueOff val="222839"/>
            <a:satOff val="5970"/>
            <a:lumOff val="26302"/>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298132" tIns="68580" rIns="128016" bIns="68580" numCol="1" spcCol="1270" anchor="ctr" anchorCtr="0">
          <a:noAutofit/>
        </a:bodyPr>
        <a:lstStyle/>
        <a:p>
          <a:pPr lvl="0" algn="ctr" defTabSz="800100">
            <a:lnSpc>
              <a:spcPct val="90000"/>
            </a:lnSpc>
            <a:spcBef>
              <a:spcPct val="0"/>
            </a:spcBef>
            <a:spcAft>
              <a:spcPct val="35000"/>
            </a:spcAft>
          </a:pPr>
          <a:r>
            <a:rPr lang="en-ZA" sz="1800" b="1" kern="1200" dirty="0" smtClean="0">
              <a:solidFill>
                <a:sysClr val="windowText" lastClr="000000"/>
              </a:solidFill>
              <a:latin typeface="Calibri" panose="020F0502020204030204"/>
              <a:ea typeface="+mn-ea"/>
              <a:cs typeface="+mn-cs"/>
            </a:rPr>
            <a:t>2</a:t>
          </a:r>
          <a:r>
            <a:rPr lang="en-ZA" sz="1200" b="1" kern="1200" dirty="0" smtClean="0">
              <a:solidFill>
                <a:sysClr val="windowText" lastClr="000000"/>
              </a:solidFill>
              <a:latin typeface="Calibri" panose="020F0502020204030204"/>
              <a:ea typeface="+mn-ea"/>
              <a:cs typeface="+mn-cs"/>
            </a:rPr>
            <a:t> Attempted Murder</a:t>
          </a:r>
          <a:endParaRPr lang="en-ZA" sz="1200" b="1" kern="1200" dirty="0">
            <a:solidFill>
              <a:sysClr val="windowText" lastClr="000000"/>
            </a:solidFill>
            <a:latin typeface="Calibri" panose="020F0502020204030204"/>
            <a:ea typeface="+mn-ea"/>
            <a:cs typeface="+mn-cs"/>
          </a:endParaRPr>
        </a:p>
      </dsp:txBody>
      <dsp:txXfrm rot="10800000">
        <a:off x="901806" y="3777612"/>
        <a:ext cx="2069216" cy="676079"/>
      </dsp:txXfrm>
    </dsp:sp>
    <dsp:sp modelId="{D1601C1D-886C-439E-B422-81B9A40D360B}">
      <dsp:nvSpPr>
        <dsp:cNvPr id="0" name=""/>
        <dsp:cNvSpPr/>
      </dsp:nvSpPr>
      <dsp:spPr>
        <a:xfrm>
          <a:off x="394746" y="3777612"/>
          <a:ext cx="676079" cy="676079"/>
        </a:xfrm>
        <a:prstGeom prst="ellipse">
          <a:avLst/>
        </a:prstGeom>
        <a:blipFill rotWithShape="1">
          <a:blip xmlns:r="http://schemas.openxmlformats.org/officeDocument/2006/relationships" r:embed="rId5"/>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73D933BF-74C5-4F95-9F32-2A2867CB13D8}">
      <dsp:nvSpPr>
        <dsp:cNvPr id="0" name=""/>
        <dsp:cNvSpPr/>
      </dsp:nvSpPr>
      <dsp:spPr>
        <a:xfrm rot="10800000">
          <a:off x="732786" y="4690107"/>
          <a:ext cx="2238236" cy="606875"/>
        </a:xfrm>
        <a:prstGeom prst="homePlate">
          <a:avLst/>
        </a:prstGeom>
        <a:solidFill>
          <a:srgbClr val="5B9BD5">
            <a:shade val="50000"/>
            <a:hueOff val="111419"/>
            <a:satOff val="2985"/>
            <a:lumOff val="13151"/>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298132" tIns="68580" rIns="128016" bIns="68580" numCol="1" spcCol="1270" anchor="ctr" anchorCtr="0">
          <a:noAutofit/>
        </a:bodyPr>
        <a:lstStyle/>
        <a:p>
          <a:pPr lvl="0" algn="ctr" defTabSz="800100">
            <a:lnSpc>
              <a:spcPct val="90000"/>
            </a:lnSpc>
            <a:spcBef>
              <a:spcPct val="0"/>
            </a:spcBef>
            <a:spcAft>
              <a:spcPct val="35000"/>
            </a:spcAft>
          </a:pPr>
          <a:r>
            <a:rPr lang="en-ZA" sz="1800" b="1" kern="1200" smtClean="0">
              <a:solidFill>
                <a:sysClr val="windowText" lastClr="000000"/>
              </a:solidFill>
              <a:latin typeface="Calibri" panose="020F0502020204030204"/>
              <a:ea typeface="+mn-ea"/>
              <a:cs typeface="+mn-cs"/>
            </a:rPr>
            <a:t>4 </a:t>
          </a:r>
          <a:r>
            <a:rPr lang="en-ZA" sz="1200" b="1" kern="1200" dirty="0" smtClean="0">
              <a:solidFill>
                <a:sysClr val="windowText" lastClr="000000"/>
              </a:solidFill>
              <a:latin typeface="Calibri" panose="020F0502020204030204"/>
              <a:ea typeface="+mn-ea"/>
              <a:cs typeface="+mn-cs"/>
            </a:rPr>
            <a:t>Robbery at residential premises</a:t>
          </a:r>
          <a:endParaRPr lang="en-ZA" sz="1200" b="1" kern="1200" dirty="0">
            <a:solidFill>
              <a:sysClr val="windowText" lastClr="000000"/>
            </a:solidFill>
            <a:latin typeface="Calibri" panose="020F0502020204030204"/>
            <a:ea typeface="+mn-ea"/>
            <a:cs typeface="+mn-cs"/>
          </a:endParaRPr>
        </a:p>
      </dsp:txBody>
      <dsp:txXfrm rot="10800000">
        <a:off x="884505" y="4690107"/>
        <a:ext cx="2086517" cy="606875"/>
      </dsp:txXfrm>
    </dsp:sp>
    <dsp:sp modelId="{A8FF65E8-F221-4B26-8269-6C08840B98A6}">
      <dsp:nvSpPr>
        <dsp:cNvPr id="0" name=""/>
        <dsp:cNvSpPr/>
      </dsp:nvSpPr>
      <dsp:spPr>
        <a:xfrm>
          <a:off x="394746" y="4655506"/>
          <a:ext cx="676079" cy="676079"/>
        </a:xfrm>
        <a:prstGeom prst="ellipse">
          <a:avLst/>
        </a:prstGeom>
        <a:blipFill rotWithShape="1">
          <a:blip xmlns:r="http://schemas.openxmlformats.org/officeDocument/2006/relationships" r:embed="rId6"/>
          <a:stretch>
            <a:fillRect/>
          </a:stretch>
        </a:blipFill>
        <a:ln>
          <a:noFill/>
        </a:ln>
        <a:effectLst/>
        <a:sp3d z="57150"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00D1-0E11-4CAD-A297-A7977739D8A3}">
      <dsp:nvSpPr>
        <dsp:cNvPr id="0" name=""/>
        <dsp:cNvSpPr/>
      </dsp:nvSpPr>
      <dsp:spPr>
        <a:xfrm>
          <a:off x="1657"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Assault  GBH = 2 705</a:t>
          </a:r>
          <a:endParaRPr lang="en-US" sz="1600" b="1" kern="1200" dirty="0">
            <a:latin typeface="Arial" panose="020B0604020202020204" pitchFamily="34" charset="0"/>
            <a:cs typeface="Arial" panose="020B0604020202020204" pitchFamily="34" charset="0"/>
          </a:endParaRPr>
        </a:p>
      </dsp:txBody>
      <dsp:txXfrm>
        <a:off x="1657" y="402402"/>
        <a:ext cx="1737413" cy="402402"/>
      </dsp:txXfrm>
    </dsp:sp>
    <dsp:sp modelId="{15A3C727-4B91-4F31-8A3D-08AE12C2943D}">
      <dsp:nvSpPr>
        <dsp:cNvPr id="0" name=""/>
        <dsp:cNvSpPr/>
      </dsp:nvSpPr>
      <dsp:spPr>
        <a:xfrm>
          <a:off x="702864" y="60360"/>
          <a:ext cx="334999" cy="334999"/>
        </a:xfrm>
        <a:prstGeom prst="ellipse">
          <a:avLst/>
        </a:prstGeom>
        <a:blipFill rotWithShape="1">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9949CD8-B21D-425C-8910-E44A84C16B49}">
      <dsp:nvSpPr>
        <dsp:cNvPr id="0" name=""/>
        <dsp:cNvSpPr/>
      </dsp:nvSpPr>
      <dsp:spPr>
        <a:xfrm>
          <a:off x="1791193"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Rape = 39</a:t>
          </a:r>
          <a:endParaRPr lang="en-US" sz="1800" b="1" kern="1200" dirty="0">
            <a:latin typeface="Arial" panose="020B0604020202020204" pitchFamily="34" charset="0"/>
            <a:cs typeface="Arial" panose="020B0604020202020204" pitchFamily="34" charset="0"/>
          </a:endParaRPr>
        </a:p>
      </dsp:txBody>
      <dsp:txXfrm>
        <a:off x="1791193" y="402402"/>
        <a:ext cx="1737413" cy="402402"/>
      </dsp:txXfrm>
    </dsp:sp>
    <dsp:sp modelId="{FF0FB5C6-0C3B-4CEB-925F-7A8CE59800B9}">
      <dsp:nvSpPr>
        <dsp:cNvPr id="0" name=""/>
        <dsp:cNvSpPr/>
      </dsp:nvSpPr>
      <dsp:spPr>
        <a:xfrm>
          <a:off x="2492399" y="60360"/>
          <a:ext cx="334999" cy="334999"/>
        </a:xfrm>
        <a:prstGeom prst="ellipse">
          <a:avLst/>
        </a:prstGeom>
        <a:blipFill rotWithShape="1">
          <a:blip xmlns:r="http://schemas.openxmlformats.org/officeDocument/2006/relationships" r:embed="rId2"/>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19E8C1A-30CD-41CC-B78A-C1A7F19DA97E}">
      <dsp:nvSpPr>
        <dsp:cNvPr id="0" name=""/>
        <dsp:cNvSpPr/>
      </dsp:nvSpPr>
      <dsp:spPr>
        <a:xfrm>
          <a:off x="3580728"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Attempted murder = 257</a:t>
          </a:r>
          <a:endParaRPr lang="en-US" sz="1600" b="1" kern="1200" dirty="0">
            <a:latin typeface="Arial" panose="020B0604020202020204" pitchFamily="34" charset="0"/>
            <a:cs typeface="Arial" panose="020B0604020202020204" pitchFamily="34" charset="0"/>
          </a:endParaRPr>
        </a:p>
      </dsp:txBody>
      <dsp:txXfrm>
        <a:off x="3580728" y="402402"/>
        <a:ext cx="1737413" cy="402402"/>
      </dsp:txXfrm>
    </dsp:sp>
    <dsp:sp modelId="{BF4A46EE-FCA2-44F9-99B5-B987138F075B}">
      <dsp:nvSpPr>
        <dsp:cNvPr id="0" name=""/>
        <dsp:cNvSpPr/>
      </dsp:nvSpPr>
      <dsp:spPr>
        <a:xfrm>
          <a:off x="4281935" y="60360"/>
          <a:ext cx="334999" cy="334999"/>
        </a:xfrm>
        <a:prstGeom prst="ellipse">
          <a:avLst/>
        </a:prstGeom>
        <a:blipFill rotWithShape="1">
          <a:blip xmlns:r="http://schemas.openxmlformats.org/officeDocument/2006/relationships" r:embed="rId3"/>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F0B005A-7D79-4893-9C58-1A08451BF408}">
      <dsp:nvSpPr>
        <dsp:cNvPr id="0" name=""/>
        <dsp:cNvSpPr/>
      </dsp:nvSpPr>
      <dsp:spPr>
        <a:xfrm>
          <a:off x="5370264" y="0"/>
          <a:ext cx="1737413" cy="1006006"/>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Murder = 227</a:t>
          </a:r>
          <a:endParaRPr lang="en-US" sz="1600" b="1" kern="1200" dirty="0">
            <a:latin typeface="Arial" panose="020B0604020202020204" pitchFamily="34" charset="0"/>
            <a:cs typeface="Arial" panose="020B0604020202020204" pitchFamily="34" charset="0"/>
          </a:endParaRPr>
        </a:p>
      </dsp:txBody>
      <dsp:txXfrm>
        <a:off x="5370264" y="402402"/>
        <a:ext cx="1737413" cy="402402"/>
      </dsp:txXfrm>
    </dsp:sp>
    <dsp:sp modelId="{F8DFD644-9D62-4C81-9159-CBAA03F673FE}">
      <dsp:nvSpPr>
        <dsp:cNvPr id="0" name=""/>
        <dsp:cNvSpPr/>
      </dsp:nvSpPr>
      <dsp:spPr>
        <a:xfrm>
          <a:off x="6071470" y="60360"/>
          <a:ext cx="334999" cy="334999"/>
        </a:xfrm>
        <a:prstGeom prst="ellipse">
          <a:avLst/>
        </a:prstGeom>
        <a:blipFill rotWithShape="1">
          <a:blip xmlns:r="http://schemas.openxmlformats.org/officeDocument/2006/relationships" r:embed="rId4"/>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2CFFC82-FCB6-4CF4-97ED-9CC9079C56A2}">
      <dsp:nvSpPr>
        <dsp:cNvPr id="0" name=""/>
        <dsp:cNvSpPr/>
      </dsp:nvSpPr>
      <dsp:spPr>
        <a:xfrm>
          <a:off x="284373" y="804804"/>
          <a:ext cx="6540588" cy="150900"/>
        </a:xfrm>
        <a:prstGeom prst="leftRightArrow">
          <a:avLst/>
        </a:prstGeom>
        <a:solidFill>
          <a:schemeClr val="accent2">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0.48099</cdr:x>
      <cdr:y>0.07431</cdr:y>
    </cdr:from>
    <cdr:to>
      <cdr:x>0.98387</cdr:x>
      <cdr:y>0.16671</cdr:y>
    </cdr:to>
    <cdr:sp macro="" textlink="">
      <cdr:nvSpPr>
        <cdr:cNvPr id="2" name="TextBox 1"/>
        <cdr:cNvSpPr txBox="1"/>
      </cdr:nvSpPr>
      <cdr:spPr>
        <a:xfrm xmlns:a="http://schemas.openxmlformats.org/drawingml/2006/main">
          <a:off x="5315656" y="281653"/>
          <a:ext cx="5557519" cy="350205"/>
        </a:xfrm>
        <a:prstGeom xmlns:a="http://schemas.openxmlformats.org/drawingml/2006/main" prst="rect">
          <a:avLst/>
        </a:prstGeom>
        <a:solidFill xmlns:a="http://schemas.openxmlformats.org/drawingml/2006/main">
          <a:schemeClr val="accent1"/>
        </a:solidFill>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none" rtlCol="0"/>
        <a:lstStyle xmlns:a="http://schemas.openxmlformats.org/drawingml/2006/main"/>
        <a:p xmlns:a="http://schemas.openxmlformats.org/drawingml/2006/main">
          <a:r>
            <a:rPr lang="en-ZA" sz="1600" b="1" dirty="0" smtClean="0">
              <a:latin typeface="Arial" panose="020B0604020202020204" pitchFamily="34" charset="0"/>
              <a:cs typeface="Arial" panose="020B0604020202020204" pitchFamily="34" charset="0"/>
            </a:rPr>
            <a:t>Confirmed counts where liquor and drugs were involved</a:t>
          </a:r>
          <a:endParaRPr lang="en-ZA" sz="16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6033" cy="497126"/>
          </a:xfrm>
          <a:prstGeom prst="rect">
            <a:avLst/>
          </a:prstGeom>
        </p:spPr>
        <p:txBody>
          <a:bodyPr vert="horz" lIns="92290" tIns="46145" rIns="92290" bIns="46145" rtlCol="0"/>
          <a:lstStyle>
            <a:lvl1pPr algn="l">
              <a:defRPr sz="1200"/>
            </a:lvl1pPr>
          </a:lstStyle>
          <a:p>
            <a:endParaRPr lang="en-ZA"/>
          </a:p>
        </p:txBody>
      </p:sp>
      <p:sp>
        <p:nvSpPr>
          <p:cNvPr id="3" name="Date Placeholder 2"/>
          <p:cNvSpPr>
            <a:spLocks noGrp="1"/>
          </p:cNvSpPr>
          <p:nvPr>
            <p:ph type="dt" sz="quarter" idx="1"/>
          </p:nvPr>
        </p:nvSpPr>
        <p:spPr>
          <a:xfrm>
            <a:off x="3862275" y="0"/>
            <a:ext cx="2956033" cy="497126"/>
          </a:xfrm>
          <a:prstGeom prst="rect">
            <a:avLst/>
          </a:prstGeom>
        </p:spPr>
        <p:txBody>
          <a:bodyPr vert="horz" lIns="92290" tIns="46145" rIns="92290" bIns="46145" rtlCol="0"/>
          <a:lstStyle>
            <a:lvl1pPr algn="r">
              <a:defRPr sz="1200"/>
            </a:lvl1pPr>
          </a:lstStyle>
          <a:p>
            <a:fld id="{D7892499-378C-4B99-9EEA-4F454C396037}" type="datetimeFigureOut">
              <a:rPr lang="en-ZA" smtClean="0"/>
              <a:t>2022/08/18</a:t>
            </a:fld>
            <a:endParaRPr lang="en-ZA"/>
          </a:p>
        </p:txBody>
      </p:sp>
      <p:sp>
        <p:nvSpPr>
          <p:cNvPr id="4" name="Footer Placeholder 3"/>
          <p:cNvSpPr>
            <a:spLocks noGrp="1"/>
          </p:cNvSpPr>
          <p:nvPr>
            <p:ph type="ftr" sz="quarter" idx="2"/>
          </p:nvPr>
        </p:nvSpPr>
        <p:spPr>
          <a:xfrm>
            <a:off x="1" y="9434274"/>
            <a:ext cx="2956033" cy="497126"/>
          </a:xfrm>
          <a:prstGeom prst="rect">
            <a:avLst/>
          </a:prstGeom>
        </p:spPr>
        <p:txBody>
          <a:bodyPr vert="horz" lIns="92290" tIns="46145" rIns="92290" bIns="46145" rtlCol="0" anchor="b"/>
          <a:lstStyle>
            <a:lvl1pPr algn="l">
              <a:defRPr sz="1200"/>
            </a:lvl1pPr>
          </a:lstStyle>
          <a:p>
            <a:endParaRPr lang="en-ZA"/>
          </a:p>
        </p:txBody>
      </p:sp>
      <p:sp>
        <p:nvSpPr>
          <p:cNvPr id="5" name="Slide Number Placeholder 4"/>
          <p:cNvSpPr>
            <a:spLocks noGrp="1"/>
          </p:cNvSpPr>
          <p:nvPr>
            <p:ph type="sldNum" sz="quarter" idx="3"/>
          </p:nvPr>
        </p:nvSpPr>
        <p:spPr>
          <a:xfrm>
            <a:off x="3862275" y="9434274"/>
            <a:ext cx="2956033" cy="497126"/>
          </a:xfrm>
          <a:prstGeom prst="rect">
            <a:avLst/>
          </a:prstGeom>
        </p:spPr>
        <p:txBody>
          <a:bodyPr vert="horz" lIns="92290" tIns="46145" rIns="92290" bIns="46145" rtlCol="0" anchor="b"/>
          <a:lstStyle>
            <a:lvl1pPr algn="r">
              <a:defRPr sz="1200"/>
            </a:lvl1pPr>
          </a:lstStyle>
          <a:p>
            <a:fld id="{93E69A92-5F7D-4A22-825B-763D4B3F6822}" type="slidenum">
              <a:rPr lang="en-ZA" smtClean="0"/>
              <a:t>‹#›</a:t>
            </a:fld>
            <a:endParaRPr lang="en-ZA"/>
          </a:p>
        </p:txBody>
      </p:sp>
    </p:spTree>
    <p:extLst>
      <p:ext uri="{BB962C8B-B14F-4D97-AF65-F5344CB8AC3E}">
        <p14:creationId xmlns:p14="http://schemas.microsoft.com/office/powerpoint/2010/main" val="167579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8295"/>
          </a:xfrm>
          <a:prstGeom prst="rect">
            <a:avLst/>
          </a:prstGeom>
        </p:spPr>
        <p:txBody>
          <a:bodyPr vert="horz" lIns="92290" tIns="46145" rIns="92290" bIns="46145" rtlCol="0"/>
          <a:lstStyle>
            <a:lvl1pPr algn="l">
              <a:defRPr sz="1200"/>
            </a:lvl1pPr>
          </a:lstStyle>
          <a:p>
            <a:endParaRPr lang="en-ZA" dirty="0"/>
          </a:p>
        </p:txBody>
      </p:sp>
      <p:sp>
        <p:nvSpPr>
          <p:cNvPr id="3" name="Date Placeholder 2"/>
          <p:cNvSpPr>
            <a:spLocks noGrp="1"/>
          </p:cNvSpPr>
          <p:nvPr>
            <p:ph type="dt" idx="1"/>
          </p:nvPr>
        </p:nvSpPr>
        <p:spPr>
          <a:xfrm>
            <a:off x="3863032" y="0"/>
            <a:ext cx="2955290" cy="498295"/>
          </a:xfrm>
          <a:prstGeom prst="rect">
            <a:avLst/>
          </a:prstGeom>
        </p:spPr>
        <p:txBody>
          <a:bodyPr vert="horz" lIns="92290" tIns="46145" rIns="92290" bIns="46145" rtlCol="0"/>
          <a:lstStyle>
            <a:lvl1pPr algn="r">
              <a:defRPr sz="1200"/>
            </a:lvl1pPr>
          </a:lstStyle>
          <a:p>
            <a:fld id="{3668DC1F-86CA-47B9-9F14-0996E48587B8}" type="datetimeFigureOut">
              <a:rPr lang="en-ZA" smtClean="0"/>
              <a:t>2022/08/18</a:t>
            </a:fld>
            <a:endParaRPr lang="en-ZA" dirty="0"/>
          </a:p>
        </p:txBody>
      </p:sp>
      <p:sp>
        <p:nvSpPr>
          <p:cNvPr id="4" name="Slide Image Placeholder 3"/>
          <p:cNvSpPr>
            <a:spLocks noGrp="1" noRot="1" noChangeAspect="1"/>
          </p:cNvSpPr>
          <p:nvPr>
            <p:ph type="sldImg" idx="2"/>
          </p:nvPr>
        </p:nvSpPr>
        <p:spPr>
          <a:xfrm>
            <a:off x="431800" y="1241425"/>
            <a:ext cx="5956300" cy="3351213"/>
          </a:xfrm>
          <a:prstGeom prst="rect">
            <a:avLst/>
          </a:prstGeom>
          <a:noFill/>
          <a:ln w="12700">
            <a:solidFill>
              <a:prstClr val="black"/>
            </a:solidFill>
          </a:ln>
        </p:spPr>
        <p:txBody>
          <a:bodyPr vert="horz" lIns="92290" tIns="46145" rIns="92290" bIns="46145" rtlCol="0" anchor="ctr"/>
          <a:lstStyle/>
          <a:p>
            <a:endParaRPr lang="en-ZA" dirty="0"/>
          </a:p>
        </p:txBody>
      </p:sp>
      <p:sp>
        <p:nvSpPr>
          <p:cNvPr id="5" name="Notes Placeholder 4"/>
          <p:cNvSpPr>
            <a:spLocks noGrp="1"/>
          </p:cNvSpPr>
          <p:nvPr>
            <p:ph type="body" sz="quarter" idx="3"/>
          </p:nvPr>
        </p:nvSpPr>
        <p:spPr>
          <a:xfrm>
            <a:off x="681990" y="4779486"/>
            <a:ext cx="5455920" cy="3910489"/>
          </a:xfrm>
          <a:prstGeom prst="rect">
            <a:avLst/>
          </a:prstGeom>
        </p:spPr>
        <p:txBody>
          <a:bodyPr vert="horz" lIns="92290" tIns="46145" rIns="92290"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3109"/>
            <a:ext cx="2955290" cy="498294"/>
          </a:xfrm>
          <a:prstGeom prst="rect">
            <a:avLst/>
          </a:prstGeom>
        </p:spPr>
        <p:txBody>
          <a:bodyPr vert="horz" lIns="92290" tIns="46145" rIns="92290" bIns="4614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63032" y="9433109"/>
            <a:ext cx="2955290" cy="498294"/>
          </a:xfrm>
          <a:prstGeom prst="rect">
            <a:avLst/>
          </a:prstGeom>
        </p:spPr>
        <p:txBody>
          <a:bodyPr vert="horz" lIns="92290" tIns="46145" rIns="92290" bIns="46145" rtlCol="0" anchor="b"/>
          <a:lstStyle>
            <a:lvl1pPr algn="r">
              <a:defRPr sz="1200"/>
            </a:lvl1pPr>
          </a:lstStyle>
          <a:p>
            <a:fld id="{9B7BCA9F-F0C4-4676-B2A5-1B993AB766C1}" type="slidenum">
              <a:rPr lang="en-ZA" smtClean="0"/>
              <a:t>‹#›</a:t>
            </a:fld>
            <a:endParaRPr lang="en-ZA" dirty="0"/>
          </a:p>
        </p:txBody>
      </p:sp>
    </p:spTree>
    <p:extLst>
      <p:ext uri="{BB962C8B-B14F-4D97-AF65-F5344CB8AC3E}">
        <p14:creationId xmlns:p14="http://schemas.microsoft.com/office/powerpoint/2010/main" val="10544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61B9CF-64EE-473C-B35A-B8D139D5CFD6}" type="slidenum">
              <a:rPr lang="en-ZA" smtClean="0"/>
              <a:t>1</a:t>
            </a:fld>
            <a:endParaRPr lang="en-ZA" dirty="0"/>
          </a:p>
        </p:txBody>
      </p:sp>
    </p:spTree>
    <p:extLst>
      <p:ext uri="{BB962C8B-B14F-4D97-AF65-F5344CB8AC3E}">
        <p14:creationId xmlns:p14="http://schemas.microsoft.com/office/powerpoint/2010/main" val="38093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7BCA9F-F0C4-4676-B2A5-1B993AB766C1}" type="slidenum">
              <a:rPr lang="en-ZA" smtClean="0"/>
              <a:t>3</a:t>
            </a:fld>
            <a:endParaRPr lang="en-ZA" dirty="0"/>
          </a:p>
        </p:txBody>
      </p:sp>
    </p:spTree>
    <p:extLst>
      <p:ext uri="{BB962C8B-B14F-4D97-AF65-F5344CB8AC3E}">
        <p14:creationId xmlns:p14="http://schemas.microsoft.com/office/powerpoint/2010/main" val="169128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7BCA9F-F0C4-4676-B2A5-1B993AB766C1}" type="slidenum">
              <a:rPr lang="en-ZA" smtClean="0"/>
              <a:t>15</a:t>
            </a:fld>
            <a:endParaRPr lang="en-ZA" dirty="0"/>
          </a:p>
        </p:txBody>
      </p:sp>
    </p:spTree>
    <p:extLst>
      <p:ext uri="{BB962C8B-B14F-4D97-AF65-F5344CB8AC3E}">
        <p14:creationId xmlns:p14="http://schemas.microsoft.com/office/powerpoint/2010/main" val="369724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7BCA9F-F0C4-4676-B2A5-1B993AB766C1}" type="slidenum">
              <a:rPr lang="en-ZA" smtClean="0"/>
              <a:t>32</a:t>
            </a:fld>
            <a:endParaRPr lang="en-ZA" dirty="0"/>
          </a:p>
        </p:txBody>
      </p:sp>
    </p:spTree>
    <p:extLst>
      <p:ext uri="{BB962C8B-B14F-4D97-AF65-F5344CB8AC3E}">
        <p14:creationId xmlns:p14="http://schemas.microsoft.com/office/powerpoint/2010/main" val="1407831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cid:image001.png@01D4691B.C12AFB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lgn="r">
              <a:defRPr/>
            </a:lvl1p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4000" b="1" spc="200"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60602" y="6476020"/>
            <a:ext cx="2154143" cy="274320"/>
          </a:xfrm>
        </p:spPr>
        <p:txBody>
          <a:bodyPr/>
          <a:lstStyle>
            <a:lvl1pPr algn="l">
              <a:defRPr/>
            </a:lvl1pPr>
          </a:lstStyle>
          <a:p>
            <a:fld id="{A3CDBE26-EB7A-4FD7-AB44-4E318630BE07}" type="datetime1">
              <a:rPr lang="en-ZA" smtClean="0"/>
              <a:t>2022/08/18</a:t>
            </a:fld>
            <a:endParaRPr lang="en-Z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941" y="101600"/>
            <a:ext cx="1212851" cy="1212850"/>
          </a:xfrm>
          <a:prstGeom prst="rect">
            <a:avLst/>
          </a:prstGeom>
        </p:spPr>
      </p:pic>
    </p:spTree>
    <p:extLst>
      <p:ext uri="{BB962C8B-B14F-4D97-AF65-F5344CB8AC3E}">
        <p14:creationId xmlns:p14="http://schemas.microsoft.com/office/powerpoint/2010/main" val="125010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9605A-4194-4DEA-95E6-07FF263B9DE9}"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7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26A30A-4018-4D94-BBB6-9F4F3B661556}"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spTree>
    <p:extLst>
      <p:ext uri="{BB962C8B-B14F-4D97-AF65-F5344CB8AC3E}">
        <p14:creationId xmlns:p14="http://schemas.microsoft.com/office/powerpoint/2010/main" val="158729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6A884-BA68-41A5-8388-155EC532CD9B}"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pPr/>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7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80008" y="4105953"/>
            <a:ext cx="11091169" cy="539865"/>
          </a:xfrm>
        </p:spPr>
        <p:txBody>
          <a:bodyPr anchor="ctr">
            <a:noAutofit/>
          </a:bodyPr>
          <a:lstStyle>
            <a:lvl1pPr algn="ctr">
              <a:defRPr sz="3600" b="0">
                <a:solidFill>
                  <a:schemeClr val="tx1"/>
                </a:solidFill>
                <a:latin typeface="Segoe UI" panose="020B0502040204020203" pitchFamily="34" charset="0"/>
                <a:cs typeface="Segoe UI" panose="020B0502040204020203" pitchFamily="34" charset="0"/>
              </a:defRPr>
            </a:lvl1pPr>
          </a:lstStyle>
          <a:p>
            <a:r>
              <a:rPr lang="en-US" dirty="0" smtClean="0"/>
              <a:t>Click </a:t>
            </a:r>
            <a:r>
              <a:rPr lang="en-US" dirty="0"/>
              <a:t>to edit </a:t>
            </a:r>
            <a:r>
              <a:rPr lang="en-US" dirty="0" smtClean="0"/>
              <a:t>title</a:t>
            </a:r>
            <a:endParaRPr lang="en-US" dirty="0"/>
          </a:p>
        </p:txBody>
      </p:sp>
      <p:pic>
        <p:nvPicPr>
          <p:cNvPr id="3" name="Picture 2"/>
          <p:cNvPicPr>
            <a:picLocks noChangeAspect="1"/>
          </p:cNvPicPr>
          <p:nvPr userDrawn="1"/>
        </p:nvPicPr>
        <p:blipFill>
          <a:blip r:embed="rId2"/>
          <a:stretch>
            <a:fillRect/>
          </a:stretch>
        </p:blipFill>
        <p:spPr>
          <a:xfrm>
            <a:off x="0" y="0"/>
            <a:ext cx="12192000" cy="1962364"/>
          </a:xfrm>
          <a:prstGeom prst="rect">
            <a:avLst/>
          </a:prstGeom>
          <a:ln w="28575">
            <a:solidFill>
              <a:srgbClr val="FFCB05"/>
            </a:solidFill>
          </a:ln>
        </p:spPr>
      </p:pic>
    </p:spTree>
    <p:extLst>
      <p:ext uri="{BB962C8B-B14F-4D97-AF65-F5344CB8AC3E}">
        <p14:creationId xmlns:p14="http://schemas.microsoft.com/office/powerpoint/2010/main" val="730597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659"/>
            <a:ext cx="12192000" cy="5563402"/>
          </a:xfrm>
        </p:spPr>
        <p:txBody>
          <a:bodyPr>
            <a:normAutofit/>
          </a:bodyPr>
          <a:lstStyle>
            <a:lvl1pPr marL="342900" indent="-342900">
              <a:buClrTx/>
              <a:buFont typeface="Symbol" panose="05050102010706020507" pitchFamily="18" charset="2"/>
              <a:buChar char="®"/>
              <a:defRPr sz="28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382588">
              <a:buClrTx/>
              <a:buFont typeface="Segoe UI" panose="020B0502040204020203" pitchFamily="34" charset="0"/>
              <a:buChar char="ꟷ"/>
              <a:defRPr sz="24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buClrTx/>
              <a:buFont typeface="Wingdings" panose="05000000000000000000" pitchFamily="2" charset="2"/>
              <a:buChar char="§"/>
              <a:defRPr sz="20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buClrTx/>
              <a:buFont typeface="Arial" panose="020B0604020202020204" pitchFamily="34" charset="0"/>
              <a:buChar char="•"/>
              <a:defRPr sz="18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buClrTx/>
              <a:buFont typeface="Wingdings" panose="05000000000000000000" pitchFamily="2" charset="2"/>
              <a:buChar char="Ø"/>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txBox="1">
            <a:spLocks/>
          </p:cNvSpPr>
          <p:nvPr userDrawn="1"/>
        </p:nvSpPr>
        <p:spPr>
          <a:xfrm>
            <a:off x="429275" y="583609"/>
            <a:ext cx="667780" cy="28205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23F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9E4338-7AC6-457C-8DAE-304505DA8541}" type="slidenum">
              <a:rPr lang="en-ZA" sz="1200" smtClean="0">
                <a:solidFill>
                  <a:schemeClr val="bg1"/>
                </a:solidFill>
              </a:rPr>
              <a:pPr/>
              <a:t>‹#›</a:t>
            </a:fld>
            <a:endParaRPr lang="en-ZA" sz="1200" dirty="0">
              <a:solidFill>
                <a:schemeClr val="bg1"/>
              </a:solidFill>
            </a:endParaRPr>
          </a:p>
        </p:txBody>
      </p:sp>
      <p:sp>
        <p:nvSpPr>
          <p:cNvPr id="11" name="Rectangle 10"/>
          <p:cNvSpPr/>
          <p:nvPr userDrawn="1"/>
        </p:nvSpPr>
        <p:spPr>
          <a:xfrm>
            <a:off x="0" y="-2053"/>
            <a:ext cx="12192000" cy="84716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2000" dirty="0">
              <a:latin typeface="Segoe UI" panose="020B0502040204020203" pitchFamily="34" charset="0"/>
              <a:cs typeface="Segoe UI" panose="020B0502040204020203" pitchFamily="34" charset="0"/>
            </a:endParaRPr>
          </a:p>
        </p:txBody>
      </p:sp>
      <p:sp>
        <p:nvSpPr>
          <p:cNvPr id="10" name="Title 1"/>
          <p:cNvSpPr>
            <a:spLocks noGrp="1"/>
          </p:cNvSpPr>
          <p:nvPr>
            <p:ph type="ctrTitle" hasCustomPrompt="1"/>
          </p:nvPr>
        </p:nvSpPr>
        <p:spPr>
          <a:xfrm>
            <a:off x="87757" y="159586"/>
            <a:ext cx="11026128" cy="539865"/>
          </a:xfrm>
          <a:noFill/>
        </p:spPr>
        <p:txBody>
          <a:bodyPr anchor="ctr">
            <a:noAutofit/>
          </a:bodyPr>
          <a:lstStyle>
            <a:lvl1pPr algn="l">
              <a:defRPr sz="2400" b="0">
                <a:solidFill>
                  <a:srgbClr val="FFCB05"/>
                </a:solidFill>
                <a:latin typeface="Segoe UI" panose="020B0502040204020203" pitchFamily="34" charset="0"/>
                <a:cs typeface="Segoe UI" panose="020B0502040204020203" pitchFamily="34" charset="0"/>
              </a:defRPr>
            </a:lvl1pPr>
          </a:lstStyle>
          <a:p>
            <a:r>
              <a:rPr lang="en-US" dirty="0"/>
              <a:t>Click to edit </a:t>
            </a:r>
            <a:r>
              <a:rPr lang="en-US" dirty="0" smtClean="0"/>
              <a:t>title</a:t>
            </a:r>
            <a:endParaRPr lang="en-US" dirty="0"/>
          </a:p>
        </p:txBody>
      </p:sp>
      <p:pic>
        <p:nvPicPr>
          <p:cNvPr id="4" name="Picture 3"/>
          <p:cNvPicPr>
            <a:picLocks noChangeAspect="1"/>
          </p:cNvPicPr>
          <p:nvPr userDrawn="1"/>
        </p:nvPicPr>
        <p:blipFill>
          <a:blip r:embed="rId2"/>
          <a:stretch>
            <a:fillRect/>
          </a:stretch>
        </p:blipFill>
        <p:spPr>
          <a:xfrm>
            <a:off x="11178926" y="71439"/>
            <a:ext cx="948033" cy="714338"/>
          </a:xfrm>
          <a:prstGeom prst="rect">
            <a:avLst/>
          </a:prstGeom>
        </p:spPr>
      </p:pic>
    </p:spTree>
    <p:extLst>
      <p:ext uri="{BB962C8B-B14F-4D97-AF65-F5344CB8AC3E}">
        <p14:creationId xmlns:p14="http://schemas.microsoft.com/office/powerpoint/2010/main" val="26245824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5230F8-EF69-4C25-AFF9-A910E2B93FE3}"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
        <p:nvSpPr>
          <p:cNvPr id="12" name="Right Triangle 11"/>
          <p:cNvSpPr/>
          <p:nvPr userDrawn="1"/>
        </p:nvSpPr>
        <p:spPr>
          <a:xfrm flipV="1">
            <a:off x="1" y="-2"/>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4" name="Picture 13"/>
          <p:cNvPicPr>
            <a:picLocks noChangeAspect="1"/>
          </p:cNvPicPr>
          <p:nvPr userDrawn="1"/>
        </p:nvPicPr>
        <p:blipFill>
          <a:blip r:embed="rId2"/>
          <a:stretch>
            <a:fillRect/>
          </a:stretch>
        </p:blipFill>
        <p:spPr>
          <a:xfrm>
            <a:off x="7413533" y="3703652"/>
            <a:ext cx="1002556" cy="898427"/>
          </a:xfrm>
          <a:prstGeom prst="rect">
            <a:avLst/>
          </a:prstGeom>
        </p:spPr>
      </p:pic>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cxnSp>
        <p:nvCxnSpPr>
          <p:cNvPr id="10" name="Straight Connector 9"/>
          <p:cNvCxnSpPr/>
          <p:nvPr userDrawn="1"/>
        </p:nvCxnSpPr>
        <p:spPr>
          <a:xfrm flipV="1">
            <a:off x="8416089" y="3807995"/>
            <a:ext cx="0" cy="261518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28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483442" y="2495553"/>
            <a:ext cx="10575235" cy="23376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
        <p:nvSpPr>
          <p:cNvPr id="12" name="Right Triangle 11"/>
          <p:cNvSpPr/>
          <p:nvPr userDrawn="1"/>
        </p:nvSpPr>
        <p:spPr>
          <a:xfrm flipV="1">
            <a:off x="10315" y="0"/>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Title 1"/>
          <p:cNvSpPr>
            <a:spLocks noGrp="1"/>
          </p:cNvSpPr>
          <p:nvPr>
            <p:ph type="ctrTitle"/>
          </p:nvPr>
        </p:nvSpPr>
        <p:spPr>
          <a:xfrm>
            <a:off x="2225373" y="2983401"/>
            <a:ext cx="7772400" cy="1463040"/>
          </a:xfrm>
        </p:spPr>
        <p:txBody>
          <a:bodyPr anchor="ctr">
            <a:normAutofit/>
          </a:bodyPr>
          <a:lstStyle>
            <a:lvl1pPr algn="r">
              <a:defRPr sz="5000" spc="200" baseline="0">
                <a:solidFill>
                  <a:schemeClr val="accent3">
                    <a:lumMod val="20000"/>
                    <a:lumOff val="80000"/>
                  </a:schemeClr>
                </a:solidFill>
              </a:defRPr>
            </a:lvl1pPr>
          </a:lstStyle>
          <a:p>
            <a:r>
              <a:rPr lang="en-US" dirty="0"/>
              <a:t>Click to edit Master title style</a:t>
            </a:r>
          </a:p>
        </p:txBody>
      </p:sp>
    </p:spTree>
    <p:extLst>
      <p:ext uri="{BB962C8B-B14F-4D97-AF65-F5344CB8AC3E}">
        <p14:creationId xmlns:p14="http://schemas.microsoft.com/office/powerpoint/2010/main" val="727707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483442" y="2495553"/>
            <a:ext cx="10575235" cy="23376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
        <p:nvSpPr>
          <p:cNvPr id="12" name="Right Triangle 11"/>
          <p:cNvSpPr/>
          <p:nvPr userDrawn="1"/>
        </p:nvSpPr>
        <p:spPr>
          <a:xfrm flipV="1">
            <a:off x="10315" y="0"/>
            <a:ext cx="1857152" cy="5146160"/>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a:off x="4" y="0"/>
            <a:ext cx="1240465" cy="6858000"/>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5" name="Right Triangle 14"/>
          <p:cNvSpPr/>
          <p:nvPr userDrawn="1"/>
        </p:nvSpPr>
        <p:spPr>
          <a:xfrm flipV="1">
            <a:off x="4" y="0"/>
            <a:ext cx="1857153" cy="3103932"/>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6" name="Title 1"/>
          <p:cNvSpPr>
            <a:spLocks noGrp="1"/>
          </p:cNvSpPr>
          <p:nvPr>
            <p:ph type="ctrTitle"/>
          </p:nvPr>
        </p:nvSpPr>
        <p:spPr>
          <a:xfrm>
            <a:off x="2225373" y="2983401"/>
            <a:ext cx="7772400" cy="1463040"/>
          </a:xfrm>
        </p:spPr>
        <p:txBody>
          <a:bodyPr anchor="ctr">
            <a:normAutofit/>
          </a:bodyPr>
          <a:lstStyle>
            <a:lvl1pPr algn="r">
              <a:defRPr sz="50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703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 name="Title 1"/>
          <p:cNvSpPr>
            <a:spLocks noGrp="1"/>
          </p:cNvSpPr>
          <p:nvPr>
            <p:ph type="title"/>
          </p:nvPr>
        </p:nvSpPr>
        <p:spPr>
          <a:xfrm>
            <a:off x="1024128" y="350651"/>
            <a:ext cx="10786872" cy="730445"/>
          </a:xfr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atin typeface="Segoe UI" panose="020B0502040204020203" pitchFamily="34" charset="0"/>
                <a:cs typeface="Segoe UI" panose="020B0502040204020203" pitchFamily="34" charset="0"/>
              </a:defRPr>
            </a:lvl1pPr>
            <a:lvl2pPr marL="265169" indent="-137157">
              <a:buClr>
                <a:srgbClr val="FFC000"/>
              </a:buClr>
              <a:buFont typeface="Arial" panose="020B0604020202020204" pitchFamily="34" charset="0"/>
              <a:buChar char="•"/>
              <a:defRPr sz="2000">
                <a:latin typeface="Segoe UI" panose="020B0502040204020203" pitchFamily="34" charset="0"/>
                <a:cs typeface="Segoe UI" panose="020B0502040204020203" pitchFamily="34" charset="0"/>
              </a:defRPr>
            </a:lvl2pPr>
            <a:lvl3pPr marL="448045" indent="-137157">
              <a:buClr>
                <a:srgbClr val="FFC000"/>
              </a:buClr>
              <a:buFont typeface="Arial" panose="020B0604020202020204" pitchFamily="34" charset="0"/>
              <a:buChar char="•"/>
              <a:defRPr sz="1600">
                <a:latin typeface="Segoe UI" panose="020B0502040204020203" pitchFamily="34" charset="0"/>
                <a:cs typeface="Segoe UI" panose="020B0502040204020203" pitchFamily="34" charset="0"/>
              </a:defRPr>
            </a:lvl3pPr>
            <a:lvl4pPr marL="594345" indent="-137157">
              <a:buClr>
                <a:srgbClr val="FFC000"/>
              </a:buClr>
              <a:buFont typeface="Arial" panose="020B0604020202020204" pitchFamily="34" charset="0"/>
              <a:buChar char="•"/>
              <a:defRPr sz="1600">
                <a:latin typeface="Segoe UI" panose="020B0502040204020203" pitchFamily="34" charset="0"/>
                <a:cs typeface="Segoe UI" panose="020B0502040204020203" pitchFamily="34" charset="0"/>
              </a:defRPr>
            </a:lvl4pPr>
            <a:lvl5pPr marL="777221" indent="-137157">
              <a:buClr>
                <a:srgbClr val="FFC000"/>
              </a:buClr>
              <a:buFont typeface="Arial" panose="020B0604020202020204" pitchFamily="34" charset="0"/>
              <a:buChar char="•"/>
              <a:defRPr sz="16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CD354A2-5A46-422F-9EBB-A7D2DD8EFE58}"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11218333" y="6583680"/>
            <a:ext cx="973667" cy="274320"/>
          </a:xfrm>
        </p:spPr>
        <p:txBody>
          <a:bodyPr/>
          <a:lstStyle/>
          <a:p>
            <a:fld id="{70AAA570-3596-44A9-950A-E638EE719369}" type="slidenum">
              <a:rPr lang="en-ZA" smtClean="0"/>
              <a:t>‹#›</a:t>
            </a:fld>
            <a:endParaRPr lang="en-ZA"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p:cNvPicPr>
            <a:picLocks noChangeAspect="1"/>
          </p:cNvPicPr>
          <p:nvPr userDrawn="1"/>
        </p:nvPicPr>
        <p:blipFill>
          <a:blip r:embed="rId2"/>
          <a:stretch>
            <a:fillRect/>
          </a:stretch>
        </p:blipFill>
        <p:spPr>
          <a:xfrm>
            <a:off x="355887" y="495300"/>
            <a:ext cx="369228" cy="330879"/>
          </a:xfrm>
          <a:prstGeom prst="rect">
            <a:avLst/>
          </a:prstGeom>
        </p:spPr>
      </p:pic>
    </p:spTree>
    <p:extLst>
      <p:ext uri="{BB962C8B-B14F-4D97-AF65-F5344CB8AC3E}">
        <p14:creationId xmlns:p14="http://schemas.microsoft.com/office/powerpoint/2010/main" val="366361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4"/>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758C0-AE74-4AD7-A461-E9FBDEFDA32A}"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255103" y="96468"/>
            <a:ext cx="1651591" cy="1386774"/>
          </a:xfrm>
          <a:prstGeom prst="rect">
            <a:avLst/>
          </a:prstGeom>
        </p:spPr>
      </p:pic>
    </p:spTree>
    <p:extLst>
      <p:ext uri="{BB962C8B-B14F-4D97-AF65-F5344CB8AC3E}">
        <p14:creationId xmlns:p14="http://schemas.microsoft.com/office/powerpoint/2010/main" val="4102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24130" y="6470704"/>
            <a:ext cx="2154143" cy="274320"/>
          </a:xfrm>
        </p:spPr>
        <p:txBody>
          <a:bodyPr/>
          <a:lstStyle>
            <a:lvl1pPr>
              <a:defRPr sz="1200"/>
            </a:lvl1pPr>
          </a:lstStyle>
          <a:p>
            <a:fld id="{D38F119F-04F8-4159-A3F3-D2D68A393C48}" type="datetime1">
              <a:rPr lang="en-ZA" smtClean="0"/>
              <a:t>2022/08/18</a:t>
            </a:fld>
            <a:endParaRPr lang="en-ZA" dirty="0"/>
          </a:p>
        </p:txBody>
      </p:sp>
      <p:sp>
        <p:nvSpPr>
          <p:cNvPr id="5" name="Footer Placeholder 4"/>
          <p:cNvSpPr>
            <a:spLocks noGrp="1"/>
          </p:cNvSpPr>
          <p:nvPr>
            <p:ph type="ftr" sz="quarter" idx="11"/>
          </p:nvPr>
        </p:nvSpPr>
        <p:spPr>
          <a:xfrm>
            <a:off x="3242931" y="6470704"/>
            <a:ext cx="7501461" cy="274320"/>
          </a:xfrm>
        </p:spPr>
        <p:txBody>
          <a:bodyPr/>
          <a:lstStyle>
            <a:lvl1pPr algn="ctr">
              <a:defRPr sz="1200"/>
            </a:lvl1pPr>
          </a:lstStyle>
          <a:p>
            <a:endParaRPr lang="en-ZA" dirty="0"/>
          </a:p>
        </p:txBody>
      </p:sp>
      <p:sp>
        <p:nvSpPr>
          <p:cNvPr id="6" name="Slide Number Placeholder 5"/>
          <p:cNvSpPr>
            <a:spLocks noGrp="1"/>
          </p:cNvSpPr>
          <p:nvPr>
            <p:ph type="sldNum" sz="quarter" idx="12"/>
          </p:nvPr>
        </p:nvSpPr>
        <p:spPr/>
        <p:txBody>
          <a:bodyPr/>
          <a:lstStyle>
            <a:lvl1pPr algn="r">
              <a:defRPr sz="1200"/>
            </a:lvl1pPr>
          </a:lstStyle>
          <a:p>
            <a:fld id="{70AAA570-3596-44A9-950A-E638EE719369}" type="slidenum">
              <a:rPr lang="en-ZA" smtClean="0"/>
              <a:pPr/>
              <a:t>‹#›</a:t>
            </a:fld>
            <a:endParaRPr lang="en-ZA" dirty="0"/>
          </a:p>
        </p:txBody>
      </p:sp>
      <p:sp>
        <p:nvSpPr>
          <p:cNvPr id="7" name="Right Triangle 6"/>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8" name="Right Triangle 7"/>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9" name="Picture 8"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2551846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9846DB-0CB4-4888-A818-AFB440EE362A}"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2226704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2DA46-EAF0-4130-ABB1-8A50487CECFD}" type="datetime1">
              <a:rPr lang="en-ZA" smtClean="0"/>
              <a:t>2022/08/18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3280055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8B3EC-6E89-4398-87FC-F63140765E88}" type="datetime1">
              <a:rPr lang="en-ZA" smtClean="0"/>
              <a:t>2022/08/18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151864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D7870-7AFD-4E87-B11C-42973FB5C58B}" type="datetime1">
              <a:rPr lang="en-ZA" smtClean="0"/>
              <a:t>2022/08/18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1988531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1D42D-997E-4794-8F12-39383E3A88A0}"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3454363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838398-5DA8-4AD2-95D9-B6DA923D7F7C}"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2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5C967-8F47-4374-B7E0-C906CC0B77E3}"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spTree>
    <p:extLst>
      <p:ext uri="{BB962C8B-B14F-4D97-AF65-F5344CB8AC3E}">
        <p14:creationId xmlns:p14="http://schemas.microsoft.com/office/powerpoint/2010/main" val="4076968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3"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F89AC-22C2-4FE6-88FF-BD3D977E0953}"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5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4000" b="0" spc="200" baseline="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gn="r">
              <a:lnSpc>
                <a:spcPct val="100000"/>
              </a:lnSpc>
              <a:spcBef>
                <a:spcPts val="0"/>
              </a:spcBef>
              <a:buNone/>
              <a:defRPr sz="1800">
                <a:solidFill>
                  <a:schemeClr val="tx1">
                    <a:lumMod val="95000"/>
                    <a:lumOff val="5000"/>
                  </a:schemeClr>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40FE053-6AAD-4602-9214-FB6EBD595FC4}" type="datetime1">
              <a:rPr lang="en-ZA" smtClean="0"/>
              <a:t>2022/08/18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0AAA570-3596-44A9-950A-E638EE719369}" type="slidenum">
              <a:rPr lang="en-ZA" smtClean="0"/>
              <a:t>‹#›</a:t>
            </a:fld>
            <a:endParaRPr lang="en-ZA" dirty="0"/>
          </a:p>
        </p:txBody>
      </p:sp>
      <p:cxnSp>
        <p:nvCxnSpPr>
          <p:cNvPr id="8" name="Straight Connector 7"/>
          <p:cNvCxnSpPr/>
          <p:nvPr/>
        </p:nvCxnSpPr>
        <p:spPr>
          <a:xfrm flipV="1">
            <a:off x="8386843" y="5264106"/>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3" name="Right Triangle 12"/>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pic>
        <p:nvPicPr>
          <p:cNvPr id="11" name="Picture 10" descr="cid:image001.png@01D4691B.C12AFB40"/>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0587789" y="170654"/>
            <a:ext cx="1223211" cy="1112714"/>
          </a:xfrm>
          <a:prstGeom prst="rect">
            <a:avLst/>
          </a:prstGeom>
          <a:noFill/>
          <a:ln>
            <a:noFill/>
          </a:ln>
        </p:spPr>
      </p:pic>
    </p:spTree>
    <p:extLst>
      <p:ext uri="{BB962C8B-B14F-4D97-AF65-F5344CB8AC3E}">
        <p14:creationId xmlns:p14="http://schemas.microsoft.com/office/powerpoint/2010/main" val="11845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7" y="1605517"/>
            <a:ext cx="5220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612C5E-8C6D-4A77-9943-5D58F248EF61}"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3831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7"/>
            <a:ext cx="10766039" cy="92460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7" y="1605517"/>
            <a:ext cx="5220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2813" y="1605517"/>
            <a:ext cx="5184000" cy="4703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24FB0A-A6EC-4391-AF14-06301D7B7B3C}"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a:xfrm>
            <a:off x="11218333" y="6583680"/>
            <a:ext cx="973667" cy="274320"/>
          </a:xfrm>
        </p:spPr>
        <p:txBody>
          <a:bodyPr/>
          <a:lstStyle/>
          <a:p>
            <a:fld id="{70AAA570-3596-44A9-950A-E638EE719369}" type="slidenum">
              <a:rPr lang="en-ZA" smtClean="0"/>
              <a:t>‹#›</a:t>
            </a:fld>
            <a:endParaRPr lang="en-ZA" dirty="0"/>
          </a:p>
        </p:txBody>
      </p:sp>
      <p:sp>
        <p:nvSpPr>
          <p:cNvPr id="8" name="Right Triangle 7"/>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Right Triangle 8"/>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95179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414C3-6EAB-40E7-9793-F227E2B0B783}" type="datetime1">
              <a:rPr lang="en-ZA" smtClean="0"/>
              <a:t>2022/08/18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0AAA570-3596-44A9-950A-E638EE719369}" type="slidenum">
              <a:rPr lang="en-ZA" smtClean="0"/>
              <a:t>‹#›</a:t>
            </a:fld>
            <a:endParaRPr lang="en-ZA" dirty="0"/>
          </a:p>
        </p:txBody>
      </p:sp>
      <p:sp>
        <p:nvSpPr>
          <p:cNvPr id="11" name="Right Triangle 10"/>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2" name="Right Triangle 11"/>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367576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AA6762-AE6C-4EC7-AC3C-2473CE6F71E5}" type="datetime1">
              <a:rPr lang="en-ZA" smtClean="0"/>
              <a:t>2022/08/18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0AAA570-3596-44A9-950A-E638EE719369}" type="slidenum">
              <a:rPr lang="en-ZA" smtClean="0"/>
              <a:t>‹#›</a:t>
            </a:fld>
            <a:endParaRPr lang="en-ZA" dirty="0"/>
          </a:p>
        </p:txBody>
      </p:sp>
      <p:sp>
        <p:nvSpPr>
          <p:cNvPr id="6" name="Right Triangle 5"/>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7" name="Right Triangle 6"/>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7717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BE5EF-1134-4A66-80F5-9654DEECC70D}" type="datetime1">
              <a:rPr lang="en-ZA" smtClean="0"/>
              <a:t>2022/08/18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0AAA570-3596-44A9-950A-E638EE719369}" type="slidenum">
              <a:rPr lang="en-ZA" smtClean="0"/>
              <a:t>‹#›</a:t>
            </a:fld>
            <a:endParaRPr lang="en-ZA" dirty="0"/>
          </a:p>
        </p:txBody>
      </p:sp>
      <p:sp>
        <p:nvSpPr>
          <p:cNvPr id="5" name="Right Triangle 4"/>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6" name="Right Triangle 5"/>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99583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D7DCF-AB81-425C-9766-FF602DEFF944}" type="datetime1">
              <a:rPr lang="en-ZA" smtClean="0"/>
              <a:t>2022/08/18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0AAA570-3596-44A9-950A-E638EE719369}" type="slidenum">
              <a:rPr lang="en-ZA" smtClean="0"/>
              <a:t>‹#›</a:t>
            </a:fld>
            <a:endParaRPr lang="en-ZA" dirty="0"/>
          </a:p>
        </p:txBody>
      </p:sp>
      <p:sp>
        <p:nvSpPr>
          <p:cNvPr id="9" name="Right Triangle 8"/>
          <p:cNvSpPr/>
          <p:nvPr userDrawn="1"/>
        </p:nvSpPr>
        <p:spPr>
          <a:xfrm flipV="1">
            <a:off x="1" y="-3"/>
            <a:ext cx="433387" cy="1909765"/>
          </a:xfrm>
          <a:prstGeom prst="r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0" name="Right Triangle 9"/>
          <p:cNvSpPr/>
          <p:nvPr userDrawn="1"/>
        </p:nvSpPr>
        <p:spPr>
          <a:xfrm flipV="1">
            <a:off x="1" y="0"/>
            <a:ext cx="433387" cy="1119188"/>
          </a:xfrm>
          <a:prstGeom prst="r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26306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10786872" cy="9405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1685260"/>
            <a:ext cx="10786872" cy="4624100"/>
          </a:xfrm>
          <a:prstGeom prst="rect">
            <a:avLst/>
          </a:prstGeom>
        </p:spPr>
        <p:txBody>
          <a:bodyPr vert="horz" lIns="45720" tIns="45720" rIns="4572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fld id="{3D49E707-5DC3-4287-802B-E3DAFE70B1C9}" type="datetime1">
              <a:rPr lang="en-ZA" smtClean="0"/>
              <a:t>2022/08/18</a:t>
            </a:fld>
            <a:endParaRPr lang="en-ZA" dirty="0"/>
          </a:p>
        </p:txBody>
      </p:sp>
      <p:sp>
        <p:nvSpPr>
          <p:cNvPr id="5" name="Footer Placeholder 4"/>
          <p:cNvSpPr>
            <a:spLocks noGrp="1"/>
          </p:cNvSpPr>
          <p:nvPr>
            <p:ph type="ftr" sz="quarter" idx="3"/>
          </p:nvPr>
        </p:nvSpPr>
        <p:spPr>
          <a:xfrm>
            <a:off x="3248247" y="6470704"/>
            <a:ext cx="7496145" cy="270338"/>
          </a:xfrm>
          <a:prstGeom prst="rect">
            <a:avLst/>
          </a:prstGeom>
        </p:spPr>
        <p:txBody>
          <a:bodyPr vert="horz" lIns="91440" tIns="45720" rIns="91440" bIns="45720" rtlCol="0" anchor="ctr"/>
          <a:lstStyle>
            <a:lvl1pPr algn="ctr">
              <a:defRPr sz="12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200">
                <a:solidFill>
                  <a:schemeClr val="tx1">
                    <a:lumMod val="95000"/>
                    <a:lumOff val="5000"/>
                  </a:schemeClr>
                </a:solidFill>
                <a:latin typeface="+mj-lt"/>
              </a:defRPr>
            </a:lvl1pPr>
          </a:lstStyle>
          <a:p>
            <a:pPr algn="r"/>
            <a:fld id="{70AAA570-3596-44A9-950A-E638EE719369}" type="slidenum">
              <a:rPr lang="en-ZA" smtClean="0"/>
              <a:pPr algn="r"/>
              <a:t>‹#›</a:t>
            </a:fld>
            <a:endParaRPr lang="en-ZA" dirty="0"/>
          </a:p>
        </p:txBody>
      </p:sp>
      <p:cxnSp>
        <p:nvCxnSpPr>
          <p:cNvPr id="7" name="Straight Connector 6"/>
          <p:cNvCxnSpPr/>
          <p:nvPr/>
        </p:nvCxnSpPr>
        <p:spPr>
          <a:xfrm flipV="1">
            <a:off x="762000" y="587092"/>
            <a:ext cx="0" cy="914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18597"/>
      </p:ext>
    </p:extLst>
  </p:cSld>
  <p:clrMap bg1="lt1" tx1="dk1" bg2="lt2" tx2="dk2" accent1="accent1" accent2="accent2" accent3="accent3" accent4="accent4" accent5="accent5" accent6="accent6" hlink="hlink" folHlink="folHlink"/>
  <p:sldLayoutIdLst>
    <p:sldLayoutId id="2147483718" r:id="rId1"/>
    <p:sldLayoutId id="2147483707" r:id="rId2"/>
    <p:sldLayoutId id="2147483708" r:id="rId3"/>
    <p:sldLayoutId id="2147483709" r:id="rId4"/>
    <p:sldLayoutId id="2147483717" r:id="rId5"/>
    <p:sldLayoutId id="2147483710" r:id="rId6"/>
    <p:sldLayoutId id="2147483711" r:id="rId7"/>
    <p:sldLayoutId id="2147483712" r:id="rId8"/>
    <p:sldLayoutId id="2147483713" r:id="rId9"/>
    <p:sldLayoutId id="2147483714" r:id="rId10"/>
    <p:sldLayoutId id="2147483715" r:id="rId11"/>
    <p:sldLayoutId id="2147483716" r:id="rId12"/>
    <p:sldLayoutId id="2147483719" r:id="rId13"/>
    <p:sldLayoutId id="2147483720" r:id="rId14"/>
  </p:sldLayoutIdLst>
  <p:hf hdr="0" ftr="0" dt="0"/>
  <p:txStyles>
    <p:titleStyle>
      <a:lvl1pPr algn="l" defTabSz="914377" rtl="0" eaLnBrk="1" latinLnBrk="0" hangingPunct="1">
        <a:lnSpc>
          <a:spcPct val="80000"/>
        </a:lnSpc>
        <a:spcBef>
          <a:spcPct val="0"/>
        </a:spcBef>
        <a:buNone/>
        <a:defRPr lang="en-US" sz="4000" b="1" kern="1200" cap="all" spc="100" baseline="0" dirty="0">
          <a:solidFill>
            <a:srgbClr val="002060"/>
          </a:solidFill>
          <a:latin typeface="Calibri" panose="020F0502020204030204" pitchFamily="34" charset="0"/>
          <a:ea typeface="+mj-ea"/>
          <a:cs typeface="Calibri" panose="020F0502020204030204" pitchFamily="34" charset="0"/>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350651"/>
            <a:ext cx="9720072" cy="7304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30" y="1309687"/>
            <a:ext cx="10786873" cy="492918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682194-7F80-4EC4-9F35-39CF04D50772}" type="datetime1">
              <a:rPr lang="en-ZA" smtClean="0"/>
              <a:t>2022/08/18</a:t>
            </a:fld>
            <a:endParaRPr lang="en-ZA"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ZA"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r">
              <a:defRPr sz="1600" b="1">
                <a:solidFill>
                  <a:schemeClr val="tx1">
                    <a:lumMod val="95000"/>
                    <a:lumOff val="5000"/>
                  </a:schemeClr>
                </a:solidFill>
                <a:latin typeface="+mj-lt"/>
              </a:defRPr>
            </a:lvl1pPr>
          </a:lstStyle>
          <a:p>
            <a:fld id="{70AAA570-3596-44A9-950A-E638EE719369}" type="slidenum">
              <a:rPr lang="en-ZA" smtClean="0"/>
              <a:pPr/>
              <a:t>‹#›</a:t>
            </a:fld>
            <a:endParaRPr lang="en-ZA" dirty="0"/>
          </a:p>
        </p:txBody>
      </p:sp>
      <p:cxnSp>
        <p:nvCxnSpPr>
          <p:cNvPr id="7" name="Straight Connector 6"/>
          <p:cNvCxnSpPr/>
          <p:nvPr/>
        </p:nvCxnSpPr>
        <p:spPr>
          <a:xfrm flipV="1">
            <a:off x="762000" y="254812"/>
            <a:ext cx="0" cy="9144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8932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ftr="0" dt="0"/>
  <p:txStyles>
    <p:titleStyle>
      <a:lvl1pPr algn="l" defTabSz="914377" rtl="0" eaLnBrk="1" latinLnBrk="0" hangingPunct="1">
        <a:lnSpc>
          <a:spcPct val="80000"/>
        </a:lnSpc>
        <a:spcBef>
          <a:spcPct val="0"/>
        </a:spcBef>
        <a:buNone/>
        <a:defRPr sz="5000" kern="1200" cap="all" spc="100" baseline="0">
          <a:solidFill>
            <a:srgbClr val="002060"/>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496" y="913472"/>
            <a:ext cx="8678498" cy="1381348"/>
          </a:xfrm>
        </p:spPr>
        <p:txBody>
          <a:bodyPr>
            <a:normAutofit fontScale="90000"/>
          </a:bodyPr>
          <a:lstStyle/>
          <a:p>
            <a:pPr algn="l"/>
            <a:r>
              <a:rPr lang="en-US" dirty="0" smtClean="0"/>
              <a:t>POLICE RECORDED CRIME STATISTICS</a:t>
            </a:r>
            <a:br>
              <a:rPr lang="en-US" dirty="0" smtClean="0"/>
            </a:br>
            <a:r>
              <a:rPr lang="en-US" sz="3600" dirty="0">
                <a:solidFill>
                  <a:schemeClr val="bg2">
                    <a:lumMod val="50000"/>
                  </a:schemeClr>
                </a:solidFill>
              </a:rPr>
              <a:t>REPUBLIC OF SOUTH AFRICA</a:t>
            </a:r>
          </a:p>
        </p:txBody>
      </p:sp>
      <p:sp>
        <p:nvSpPr>
          <p:cNvPr id="3" name="Subtitle 2"/>
          <p:cNvSpPr>
            <a:spLocks noGrp="1"/>
          </p:cNvSpPr>
          <p:nvPr>
            <p:ph type="subTitle" idx="1"/>
          </p:nvPr>
        </p:nvSpPr>
        <p:spPr>
          <a:xfrm>
            <a:off x="8476487" y="5108057"/>
            <a:ext cx="3535863" cy="1082195"/>
          </a:xfrm>
        </p:spPr>
        <p:txBody>
          <a:bodyPr>
            <a:normAutofit/>
          </a:bodyPr>
          <a:lstStyle/>
          <a:p>
            <a:pPr algn="l"/>
            <a:r>
              <a:rPr lang="en-ZA" sz="2000" b="1" dirty="0" smtClean="0">
                <a:solidFill>
                  <a:schemeClr val="bg2">
                    <a:lumMod val="50000"/>
                  </a:schemeClr>
                </a:solidFill>
              </a:rPr>
              <a:t>First Quarter of </a:t>
            </a:r>
          </a:p>
          <a:p>
            <a:pPr algn="l"/>
            <a:r>
              <a:rPr lang="en-ZA" sz="2000" b="1" dirty="0" smtClean="0">
                <a:solidFill>
                  <a:schemeClr val="bg2">
                    <a:lumMod val="50000"/>
                  </a:schemeClr>
                </a:solidFill>
              </a:rPr>
              <a:t>2022/2023 Financial year </a:t>
            </a:r>
            <a:endParaRPr lang="en-ZA" sz="2000" b="1" dirty="0">
              <a:solidFill>
                <a:schemeClr val="bg2">
                  <a:lumMod val="50000"/>
                </a:schemeClr>
              </a:solidFill>
            </a:endParaRPr>
          </a:p>
          <a:p>
            <a:pPr algn="l"/>
            <a:r>
              <a:rPr lang="en-ZA" sz="2000" b="1" dirty="0">
                <a:solidFill>
                  <a:schemeClr val="bg2">
                    <a:lumMod val="50000"/>
                  </a:schemeClr>
                </a:solidFill>
              </a:rPr>
              <a:t>( </a:t>
            </a:r>
            <a:r>
              <a:rPr lang="en-ZA" sz="2000" b="1" dirty="0" smtClean="0">
                <a:solidFill>
                  <a:schemeClr val="bg2">
                    <a:lumMod val="50000"/>
                  </a:schemeClr>
                </a:solidFill>
              </a:rPr>
              <a:t>April and June 2022</a:t>
            </a:r>
            <a:r>
              <a:rPr lang="en-ZA" sz="2000" b="1" dirty="0">
                <a:solidFill>
                  <a:schemeClr val="bg2">
                    <a:lumMod val="50000"/>
                  </a:schemeClr>
                </a:solidFill>
              </a:rPr>
              <a:t>)  </a:t>
            </a:r>
            <a:endParaRPr lang="en-US" sz="2000" dirty="0">
              <a:solidFill>
                <a:schemeClr val="bg2">
                  <a:lumMod val="50000"/>
                </a:schemeClr>
              </a:solidFill>
            </a:endParaRPr>
          </a:p>
        </p:txBody>
      </p:sp>
    </p:spTree>
    <p:extLst>
      <p:ext uri="{BB962C8B-B14F-4D97-AF65-F5344CB8AC3E}">
        <p14:creationId xmlns:p14="http://schemas.microsoft.com/office/powerpoint/2010/main" val="166937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65" y="237744"/>
            <a:ext cx="4672584" cy="603504"/>
          </a:xfrm>
        </p:spPr>
        <p:txBody>
          <a:bodyPr>
            <a:normAutofit fontScale="90000"/>
          </a:bodyPr>
          <a:lstStyle/>
          <a:p>
            <a:r>
              <a:rPr lang="en-ZA" sz="2400" dirty="0"/>
              <a:t>MURDER</a:t>
            </a:r>
            <a:br>
              <a:rPr lang="en-ZA" sz="2400" dirty="0"/>
            </a:br>
            <a:r>
              <a:rPr lang="en-ZA" sz="2400" dirty="0"/>
              <a:t>TOP 30 STATIONS </a:t>
            </a:r>
            <a:endParaRPr lang="en-ZA" sz="2400" dirty="0">
              <a:solidFill>
                <a:schemeClr val="accent6">
                  <a:lumMod val="50000"/>
                </a:schemeClr>
              </a:solidFill>
            </a:endParaRPr>
          </a:p>
        </p:txBody>
      </p:sp>
      <p:sp>
        <p:nvSpPr>
          <p:cNvPr id="4" name="Slide Number Placeholder 3"/>
          <p:cNvSpPr>
            <a:spLocks noGrp="1"/>
          </p:cNvSpPr>
          <p:nvPr>
            <p:ph type="sldNum" sz="quarter" idx="12"/>
          </p:nvPr>
        </p:nvSpPr>
        <p:spPr>
          <a:xfrm>
            <a:off x="10058400" y="6566028"/>
            <a:ext cx="2133600" cy="365125"/>
          </a:xfrm>
        </p:spPr>
        <p:txBody>
          <a:bodyPr/>
          <a:lstStyle/>
          <a:p>
            <a:fld id="{8BCE3E3E-AAEA-2C4F-AAAF-D5D0D3B13C3A}"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17182514"/>
              </p:ext>
            </p:extLst>
          </p:nvPr>
        </p:nvGraphicFramePr>
        <p:xfrm>
          <a:off x="820165" y="1194319"/>
          <a:ext cx="11067035" cy="5364480"/>
        </p:xfrm>
        <a:graphic>
          <a:graphicData uri="http://schemas.openxmlformats.org/drawingml/2006/table">
            <a:tbl>
              <a:tblPr/>
              <a:tblGrid>
                <a:gridCol w="809381">
                  <a:extLst>
                    <a:ext uri="{9D8B030D-6E8A-4147-A177-3AD203B41FA5}">
                      <a16:colId xmlns:a16="http://schemas.microsoft.com/office/drawing/2014/main" val="2110288692"/>
                    </a:ext>
                  </a:extLst>
                </a:gridCol>
                <a:gridCol w="2262961">
                  <a:extLst>
                    <a:ext uri="{9D8B030D-6E8A-4147-A177-3AD203B41FA5}">
                      <a16:colId xmlns:a16="http://schemas.microsoft.com/office/drawing/2014/main" val="1842210338"/>
                    </a:ext>
                  </a:extLst>
                </a:gridCol>
                <a:gridCol w="1635278">
                  <a:extLst>
                    <a:ext uri="{9D8B030D-6E8A-4147-A177-3AD203B41FA5}">
                      <a16:colId xmlns:a16="http://schemas.microsoft.com/office/drawing/2014/main" val="1156072137"/>
                    </a:ext>
                  </a:extLst>
                </a:gridCol>
                <a:gridCol w="1139739">
                  <a:extLst>
                    <a:ext uri="{9D8B030D-6E8A-4147-A177-3AD203B41FA5}">
                      <a16:colId xmlns:a16="http://schemas.microsoft.com/office/drawing/2014/main" val="974996574"/>
                    </a:ext>
                  </a:extLst>
                </a:gridCol>
                <a:gridCol w="1073667">
                  <a:extLst>
                    <a:ext uri="{9D8B030D-6E8A-4147-A177-3AD203B41FA5}">
                      <a16:colId xmlns:a16="http://schemas.microsoft.com/office/drawing/2014/main" val="494968437"/>
                    </a:ext>
                  </a:extLst>
                </a:gridCol>
                <a:gridCol w="1057150">
                  <a:extLst>
                    <a:ext uri="{9D8B030D-6E8A-4147-A177-3AD203B41FA5}">
                      <a16:colId xmlns:a16="http://schemas.microsoft.com/office/drawing/2014/main" val="1954862948"/>
                    </a:ext>
                  </a:extLst>
                </a:gridCol>
                <a:gridCol w="1040632">
                  <a:extLst>
                    <a:ext uri="{9D8B030D-6E8A-4147-A177-3AD203B41FA5}">
                      <a16:colId xmlns:a16="http://schemas.microsoft.com/office/drawing/2014/main" val="4119338373"/>
                    </a:ext>
                  </a:extLst>
                </a:gridCol>
                <a:gridCol w="1139739">
                  <a:extLst>
                    <a:ext uri="{9D8B030D-6E8A-4147-A177-3AD203B41FA5}">
                      <a16:colId xmlns:a16="http://schemas.microsoft.com/office/drawing/2014/main" val="3002171579"/>
                    </a:ext>
                  </a:extLst>
                </a:gridCol>
                <a:gridCol w="908488">
                  <a:extLst>
                    <a:ext uri="{9D8B030D-6E8A-4147-A177-3AD203B41FA5}">
                      <a16:colId xmlns:a16="http://schemas.microsoft.com/office/drawing/2014/main" val="3711808584"/>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2018</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2022</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37837633"/>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222765"/>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18334"/>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74207"/>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148010"/>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862339"/>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541691"/>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KWADABEKA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818082"/>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KWAMASHU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361759"/>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156454"/>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880494"/>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999009"/>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187357"/>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483825"/>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811311"/>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GUGULETHU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84959"/>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KHAYELITSHA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12322"/>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190545"/>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MARIANNHILL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699533"/>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655361"/>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145839"/>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323022"/>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 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162873"/>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HILLBROW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443226"/>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SAMORA MACHEL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642223"/>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KWADUKUZA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624437"/>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715612"/>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KWANOBUHLE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60335"/>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LINGELETHU-WEST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429182"/>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EVATON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239856"/>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KWAZAKELE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699870"/>
                  </a:ext>
                </a:extLst>
              </a:tr>
            </a:tbl>
          </a:graphicData>
        </a:graphic>
      </p:graphicFrame>
    </p:spTree>
    <p:extLst>
      <p:ext uri="{BB962C8B-B14F-4D97-AF65-F5344CB8AC3E}">
        <p14:creationId xmlns:p14="http://schemas.microsoft.com/office/powerpoint/2010/main" val="80444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049" y="291506"/>
            <a:ext cx="4776904" cy="940556"/>
          </a:xfrm>
        </p:spPr>
        <p:txBody>
          <a:bodyPr>
            <a:normAutofit/>
          </a:bodyPr>
          <a:lstStyle/>
          <a:p>
            <a:r>
              <a:rPr lang="en-ZA" sz="2400" dirty="0" smtClean="0"/>
              <a:t>Murder</a:t>
            </a:r>
            <a:r>
              <a:rPr lang="en-ZA" sz="2400" dirty="0"/>
              <a:t/>
            </a:r>
            <a:br>
              <a:rPr lang="en-ZA" sz="2400" dirty="0"/>
            </a:br>
            <a:r>
              <a:rPr lang="en-ZA" sz="2400" dirty="0"/>
              <a:t>PER RATIO</a:t>
            </a:r>
          </a:p>
        </p:txBody>
      </p:sp>
      <p:sp>
        <p:nvSpPr>
          <p:cNvPr id="4" name="Slide Number Placeholder 3"/>
          <p:cNvSpPr>
            <a:spLocks noGrp="1"/>
          </p:cNvSpPr>
          <p:nvPr>
            <p:ph type="sldNum" sz="quarter" idx="12"/>
          </p:nvPr>
        </p:nvSpPr>
        <p:spPr>
          <a:xfrm>
            <a:off x="11552903" y="6525496"/>
            <a:ext cx="471460" cy="248131"/>
          </a:xfrm>
        </p:spPr>
        <p:txBody>
          <a:bodyPr/>
          <a:lstStyle/>
          <a:p>
            <a:fld id="{8BCE3E3E-AAEA-2C4F-AAAF-D5D0D3B13C3A}"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sp>
        <p:nvSpPr>
          <p:cNvPr id="6" name="Title 1"/>
          <p:cNvSpPr txBox="1">
            <a:spLocks/>
          </p:cNvSpPr>
          <p:nvPr/>
        </p:nvSpPr>
        <p:spPr>
          <a:xfrm>
            <a:off x="376159" y="6467300"/>
            <a:ext cx="7920880" cy="364524"/>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pic>
        <p:nvPicPr>
          <p:cNvPr id="5" name="Picture 4"/>
          <p:cNvPicPr>
            <a:picLocks noChangeAspect="1"/>
          </p:cNvPicPr>
          <p:nvPr/>
        </p:nvPicPr>
        <p:blipFill rotWithShape="1">
          <a:blip r:embed="rId2"/>
          <a:srcRect t="4970"/>
          <a:stretch/>
        </p:blipFill>
        <p:spPr>
          <a:xfrm>
            <a:off x="745435" y="1232062"/>
            <a:ext cx="11171262" cy="5235238"/>
          </a:xfrm>
          <a:prstGeom prst="rect">
            <a:avLst/>
          </a:prstGeom>
        </p:spPr>
      </p:pic>
    </p:spTree>
    <p:extLst>
      <p:ext uri="{BB962C8B-B14F-4D97-AF65-F5344CB8AC3E}">
        <p14:creationId xmlns:p14="http://schemas.microsoft.com/office/powerpoint/2010/main" val="374469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72" y="248648"/>
            <a:ext cx="6479039" cy="950751"/>
          </a:xfrm>
        </p:spPr>
        <p:txBody>
          <a:bodyPr>
            <a:normAutofit/>
          </a:bodyPr>
          <a:lstStyle/>
          <a:p>
            <a:r>
              <a:rPr lang="en-ZA" sz="2100" dirty="0">
                <a:latin typeface="Arial" panose="020B0604020202020204" pitchFamily="34" charset="0"/>
                <a:cs typeface="Arial" panose="020B0604020202020204" pitchFamily="34" charset="0"/>
              </a:rPr>
              <a:t>MURDER: MOTIVE/CAUSATIVE FACTORS</a:t>
            </a:r>
            <a:br>
              <a:rPr lang="en-ZA" sz="2100" dirty="0">
                <a:latin typeface="Arial" panose="020B0604020202020204" pitchFamily="34" charset="0"/>
                <a:cs typeface="Arial" panose="020B0604020202020204" pitchFamily="34" charset="0"/>
              </a:rPr>
            </a:br>
            <a:r>
              <a:rPr lang="en-ZA" sz="2100" dirty="0">
                <a:latin typeface="Arial" panose="020B0604020202020204" pitchFamily="34" charset="0"/>
                <a:cs typeface="Arial" panose="020B0604020202020204" pitchFamily="34" charset="0"/>
              </a:rPr>
              <a:t> </a:t>
            </a:r>
            <a:r>
              <a:rPr lang="en-ZA" sz="2100" dirty="0" smtClean="0">
                <a:latin typeface="Arial" panose="020B0604020202020204" pitchFamily="34" charset="0"/>
                <a:cs typeface="Arial" panose="020B0604020202020204" pitchFamily="34" charset="0"/>
              </a:rPr>
              <a:t>April to June 2022/2023</a:t>
            </a:r>
            <a:endParaRPr lang="en-ZA" sz="2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847542" y="6492875"/>
            <a:ext cx="344458" cy="365125"/>
          </a:xfrm>
        </p:spPr>
        <p:txBody>
          <a:bodyPr/>
          <a:lstStyle/>
          <a:p>
            <a:fld id="{8BCE3E3E-AAEA-2C4F-AAAF-D5D0D3B13C3A}" type="slidenum">
              <a:rPr lang="en-US" smtClean="0">
                <a:solidFill>
                  <a:prstClr val="black">
                    <a:tint val="75000"/>
                  </a:prstClr>
                </a:solidFill>
              </a:rPr>
              <a:pPr/>
              <a:t>12</a:t>
            </a:fld>
            <a:endParaRPr lang="en-US" dirty="0">
              <a:solidFill>
                <a:prstClr val="black">
                  <a:tint val="75000"/>
                </a:prstClr>
              </a:solidFill>
            </a:endParaRPr>
          </a:p>
        </p:txBody>
      </p:sp>
      <p:sp>
        <p:nvSpPr>
          <p:cNvPr id="7" name="TextBox 6"/>
          <p:cNvSpPr txBox="1"/>
          <p:nvPr/>
        </p:nvSpPr>
        <p:spPr>
          <a:xfrm>
            <a:off x="713673" y="6622138"/>
            <a:ext cx="2544745" cy="246221"/>
          </a:xfrm>
          <a:prstGeom prst="rect">
            <a:avLst/>
          </a:prstGeom>
          <a:noFill/>
        </p:spPr>
        <p:txBody>
          <a:bodyPr wrap="square" rtlCol="0">
            <a:spAutoFit/>
          </a:bodyPr>
          <a:lstStyle/>
          <a:p>
            <a:r>
              <a:rPr lang="en-ZA" sz="1000" b="1" dirty="0">
                <a:latin typeface="Arial" panose="020B0604020202020204" pitchFamily="34" charset="0"/>
                <a:cs typeface="Arial" panose="020B0604020202020204" pitchFamily="34" charset="0"/>
              </a:rPr>
              <a:t>Sample size: murder </a:t>
            </a:r>
            <a:r>
              <a:rPr lang="en-ZA" sz="1000" b="1" dirty="0" smtClean="0">
                <a:latin typeface="Arial" panose="020B0604020202020204" pitchFamily="34" charset="0"/>
                <a:cs typeface="Arial" panose="020B0604020202020204" pitchFamily="34" charset="0"/>
              </a:rPr>
              <a:t>= 6 106</a:t>
            </a:r>
            <a:endParaRPr lang="en-ZA" sz="1000" b="1" dirty="0">
              <a:latin typeface="Arial" panose="020B0604020202020204" pitchFamily="34" charset="0"/>
              <a:cs typeface="Arial" panose="020B0604020202020204" pitchFamily="34" charset="0"/>
            </a:endParaRPr>
          </a:p>
        </p:txBody>
      </p:sp>
      <p:graphicFrame>
        <p:nvGraphicFramePr>
          <p:cNvPr id="10" name="Content Placeholder 8"/>
          <p:cNvGraphicFramePr>
            <a:graphicFrameLocks/>
          </p:cNvGraphicFramePr>
          <p:nvPr>
            <p:extLst>
              <p:ext uri="{D42A27DB-BD31-4B8C-83A1-F6EECF244321}">
                <p14:modId xmlns:p14="http://schemas.microsoft.com/office/powerpoint/2010/main" val="4130111287"/>
              </p:ext>
            </p:extLst>
          </p:nvPr>
        </p:nvGraphicFramePr>
        <p:xfrm>
          <a:off x="782272" y="1264031"/>
          <a:ext cx="11237499" cy="5389996"/>
        </p:xfrm>
        <a:graphic>
          <a:graphicData uri="http://schemas.openxmlformats.org/drawingml/2006/table">
            <a:tbl>
              <a:tblPr firstRow="1" firstCol="1" bandRow="1"/>
              <a:tblGrid>
                <a:gridCol w="4303892">
                  <a:extLst>
                    <a:ext uri="{9D8B030D-6E8A-4147-A177-3AD203B41FA5}">
                      <a16:colId xmlns:a16="http://schemas.microsoft.com/office/drawing/2014/main" val="2076780379"/>
                    </a:ext>
                  </a:extLst>
                </a:gridCol>
                <a:gridCol w="626828">
                  <a:extLst>
                    <a:ext uri="{9D8B030D-6E8A-4147-A177-3AD203B41FA5}">
                      <a16:colId xmlns:a16="http://schemas.microsoft.com/office/drawing/2014/main" val="63686920"/>
                    </a:ext>
                  </a:extLst>
                </a:gridCol>
                <a:gridCol w="626828">
                  <a:extLst>
                    <a:ext uri="{9D8B030D-6E8A-4147-A177-3AD203B41FA5}">
                      <a16:colId xmlns:a16="http://schemas.microsoft.com/office/drawing/2014/main" val="3439771880"/>
                    </a:ext>
                  </a:extLst>
                </a:gridCol>
                <a:gridCol w="626828">
                  <a:extLst>
                    <a:ext uri="{9D8B030D-6E8A-4147-A177-3AD203B41FA5}">
                      <a16:colId xmlns:a16="http://schemas.microsoft.com/office/drawing/2014/main" val="4147963049"/>
                    </a:ext>
                  </a:extLst>
                </a:gridCol>
                <a:gridCol w="716375">
                  <a:extLst>
                    <a:ext uri="{9D8B030D-6E8A-4147-A177-3AD203B41FA5}">
                      <a16:colId xmlns:a16="http://schemas.microsoft.com/office/drawing/2014/main" val="1686034688"/>
                    </a:ext>
                  </a:extLst>
                </a:gridCol>
                <a:gridCol w="716375">
                  <a:extLst>
                    <a:ext uri="{9D8B030D-6E8A-4147-A177-3AD203B41FA5}">
                      <a16:colId xmlns:a16="http://schemas.microsoft.com/office/drawing/2014/main" val="3758510845"/>
                    </a:ext>
                  </a:extLst>
                </a:gridCol>
                <a:gridCol w="626828">
                  <a:extLst>
                    <a:ext uri="{9D8B030D-6E8A-4147-A177-3AD203B41FA5}">
                      <a16:colId xmlns:a16="http://schemas.microsoft.com/office/drawing/2014/main" val="393256756"/>
                    </a:ext>
                  </a:extLst>
                </a:gridCol>
                <a:gridCol w="716375">
                  <a:extLst>
                    <a:ext uri="{9D8B030D-6E8A-4147-A177-3AD203B41FA5}">
                      <a16:colId xmlns:a16="http://schemas.microsoft.com/office/drawing/2014/main" val="2520187007"/>
                    </a:ext>
                  </a:extLst>
                </a:gridCol>
                <a:gridCol w="805922">
                  <a:extLst>
                    <a:ext uri="{9D8B030D-6E8A-4147-A177-3AD203B41FA5}">
                      <a16:colId xmlns:a16="http://schemas.microsoft.com/office/drawing/2014/main" val="3335150107"/>
                    </a:ext>
                  </a:extLst>
                </a:gridCol>
                <a:gridCol w="716375">
                  <a:extLst>
                    <a:ext uri="{9D8B030D-6E8A-4147-A177-3AD203B41FA5}">
                      <a16:colId xmlns:a16="http://schemas.microsoft.com/office/drawing/2014/main" val="1704515022"/>
                    </a:ext>
                  </a:extLst>
                </a:gridCol>
                <a:gridCol w="754873">
                  <a:extLst>
                    <a:ext uri="{9D8B030D-6E8A-4147-A177-3AD203B41FA5}">
                      <a16:colId xmlns:a16="http://schemas.microsoft.com/office/drawing/2014/main" val="1065962395"/>
                    </a:ext>
                  </a:extLst>
                </a:gridCol>
              </a:tblGrid>
              <a:tr h="341038">
                <a:tc>
                  <a:txBody>
                    <a:bodyPr/>
                    <a:lstStyle/>
                    <a:p>
                      <a:pPr algn="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Murder causative factors</a:t>
                      </a:r>
                    </a:p>
                  </a:txBody>
                  <a:tcPr marL="6350" marR="6350" marT="635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EC</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FS</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GP</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KZN</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LP</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MP</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NW</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NC</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WC</a:t>
                      </a:r>
                    </a:p>
                  </a:txBody>
                  <a:tcPr marL="6350" marR="6350" marT="635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algn="ctr" rtl="0" fontAlgn="ctr"/>
                      <a:r>
                        <a:rPr lang="en-ZA" sz="1600" b="1" i="1" u="none" strike="noStrike" dirty="0">
                          <a:solidFill>
                            <a:srgbClr val="000000"/>
                          </a:solidFill>
                          <a:effectLst>
                            <a:outerShdw blurRad="50800" dist="38100" algn="tr" rotWithShape="0">
                              <a:prstClr val="black">
                                <a:alpha val="40000"/>
                              </a:prstClr>
                            </a:outerShdw>
                          </a:effectLst>
                          <a:latin typeface="Arial" panose="020B0604020202020204" pitchFamily="34" charset="0"/>
                        </a:rPr>
                        <a:t>RSA</a:t>
                      </a:r>
                    </a:p>
                  </a:txBody>
                  <a:tcPr marL="6350" marR="6350" marT="635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160087986"/>
                  </a:ext>
                </a:extLst>
              </a:tr>
              <a:tr h="627055">
                <a:tc>
                  <a:txBody>
                    <a:bodyPr/>
                    <a:lstStyle/>
                    <a:p>
                      <a:pPr algn="r" rtl="0" fontAlgn="ctr"/>
                      <a:r>
                        <a:rPr lang="en-ZA" sz="1600" b="0" i="1" u="none" strike="noStrike">
                          <a:solidFill>
                            <a:srgbClr val="000000"/>
                          </a:solidFill>
                          <a:effectLst/>
                          <a:latin typeface="Arial" panose="020B0604020202020204" pitchFamily="34" charset="0"/>
                        </a:rPr>
                        <a:t>Arguments/ Misunderstanding/ Road Rage / Provocation</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99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146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259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51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47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195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rgbClr val="FFFFFF"/>
                          </a:solidFill>
                          <a:effectLst/>
                          <a:latin typeface="Arial" panose="020B0604020202020204" pitchFamily="34" charset="0"/>
                        </a:rPr>
                        <a:t>898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474305357"/>
                  </a:ext>
                </a:extLst>
              </a:tr>
              <a:tr h="483278">
                <a:tc>
                  <a:txBody>
                    <a:bodyPr/>
                    <a:lstStyle/>
                    <a:p>
                      <a:pPr algn="r" rtl="0" fontAlgn="ctr"/>
                      <a:r>
                        <a:rPr lang="en-ZA" sz="1600" b="0" i="1" u="none" strike="noStrike">
                          <a:solidFill>
                            <a:srgbClr val="000000"/>
                          </a:solidFill>
                          <a:effectLst/>
                          <a:latin typeface="Arial" panose="020B0604020202020204" pitchFamily="34" charset="0"/>
                        </a:rPr>
                        <a:t>Retaliation/Revenge/Punishment</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50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294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111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rgbClr val="FFFFFF"/>
                          </a:solidFill>
                          <a:effectLst/>
                          <a:latin typeface="Arial" panose="020B0604020202020204" pitchFamily="34" charset="0"/>
                        </a:rPr>
                        <a:t>484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426446765"/>
                  </a:ext>
                </a:extLst>
              </a:tr>
              <a:tr h="332878">
                <a:tc>
                  <a:txBody>
                    <a:bodyPr/>
                    <a:lstStyle/>
                    <a:p>
                      <a:pPr algn="r" rtl="0" fontAlgn="ctr"/>
                      <a:r>
                        <a:rPr lang="en-ZA" sz="1600" b="0" i="1" u="none" strike="noStrike">
                          <a:solidFill>
                            <a:srgbClr val="000000"/>
                          </a:solidFill>
                          <a:effectLst/>
                          <a:latin typeface="Arial" panose="020B0604020202020204" pitchFamily="34" charset="0"/>
                        </a:rPr>
                        <a:t>Vigilantism / Mob justice</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114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83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110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75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rgbClr val="FFFFFF"/>
                          </a:solidFill>
                          <a:effectLst/>
                          <a:latin typeface="Arial" panose="020B0604020202020204" pitchFamily="34" charset="0"/>
                        </a:rPr>
                        <a:t>472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914150837"/>
                  </a:ext>
                </a:extLst>
              </a:tr>
              <a:tr h="332878">
                <a:tc>
                  <a:txBody>
                    <a:bodyPr/>
                    <a:lstStyle/>
                    <a:p>
                      <a:pPr algn="r" rtl="0" fontAlgn="ctr"/>
                      <a:r>
                        <a:rPr lang="en-ZA" sz="1600" b="0" i="1" u="none" strike="noStrike">
                          <a:solidFill>
                            <a:srgbClr val="000000"/>
                          </a:solidFill>
                          <a:effectLst/>
                          <a:latin typeface="Arial" panose="020B0604020202020204" pitchFamily="34" charset="0"/>
                        </a:rPr>
                        <a:t>Robbery </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32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11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71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114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65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rgbClr val="FFFFFF"/>
                          </a:solidFill>
                          <a:effectLst/>
                          <a:latin typeface="Arial" panose="020B0604020202020204" pitchFamily="34" charset="0"/>
                        </a:rPr>
                        <a:t>358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205551730"/>
                  </a:ext>
                </a:extLst>
              </a:tr>
              <a:tr h="332878">
                <a:tc>
                  <a:txBody>
                    <a:bodyPr/>
                    <a:lstStyle/>
                    <a:p>
                      <a:pPr algn="r" rtl="0" fontAlgn="ctr"/>
                      <a:r>
                        <a:rPr lang="en-ZA" sz="1600" b="0" i="1" u="none" strike="noStrike">
                          <a:solidFill>
                            <a:srgbClr val="000000"/>
                          </a:solidFill>
                          <a:effectLst/>
                          <a:latin typeface="Arial" panose="020B0604020202020204" pitchFamily="34" charset="0"/>
                        </a:rPr>
                        <a:t>Gang-related</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161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rgbClr val="FFFFFF"/>
                          </a:solidFill>
                          <a:effectLst/>
                          <a:latin typeface="Arial" panose="020B0604020202020204" pitchFamily="34" charset="0"/>
                        </a:rPr>
                        <a:t>176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20991892"/>
                  </a:ext>
                </a:extLst>
              </a:tr>
              <a:tr h="332878">
                <a:tc>
                  <a:txBody>
                    <a:bodyPr/>
                    <a:lstStyle/>
                    <a:p>
                      <a:pPr algn="r" rtl="0" fontAlgn="ctr"/>
                      <a:r>
                        <a:rPr lang="en-ZA" sz="1600" b="0" i="1" u="none" strike="noStrike">
                          <a:solidFill>
                            <a:srgbClr val="000000"/>
                          </a:solidFill>
                          <a:effectLst/>
                          <a:latin typeface="Arial" panose="020B0604020202020204" pitchFamily="34" charset="0"/>
                        </a:rPr>
                        <a:t>Taxi-related</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40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rgbClr val="FFFFFF"/>
                          </a:solidFill>
                          <a:effectLst/>
                          <a:latin typeface="Arial" panose="020B0604020202020204" pitchFamily="34" charset="0"/>
                        </a:rPr>
                        <a:t>90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4850725"/>
                  </a:ext>
                </a:extLst>
              </a:tr>
              <a:tr h="332878">
                <a:tc>
                  <a:txBody>
                    <a:bodyPr/>
                    <a:lstStyle/>
                    <a:p>
                      <a:pPr algn="r" rtl="0" fontAlgn="ctr"/>
                      <a:r>
                        <a:rPr lang="en-ZA" sz="1600" b="0" i="1" u="none" strike="noStrike">
                          <a:solidFill>
                            <a:srgbClr val="000000"/>
                          </a:solidFill>
                          <a:effectLst/>
                          <a:latin typeface="Arial" panose="020B0604020202020204" pitchFamily="34" charset="0"/>
                        </a:rPr>
                        <a:t>Hijacking and attempts</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rgbClr val="FFFFFF"/>
                          </a:solidFill>
                          <a:effectLst/>
                          <a:latin typeface="Arial" panose="020B0604020202020204" pitchFamily="34" charset="0"/>
                        </a:rPr>
                        <a:t>48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311816092"/>
                  </a:ext>
                </a:extLst>
              </a:tr>
              <a:tr h="564725">
                <a:tc>
                  <a:txBody>
                    <a:bodyPr/>
                    <a:lstStyle/>
                    <a:p>
                      <a:pPr algn="r" rtl="0" fontAlgn="ctr"/>
                      <a:r>
                        <a:rPr lang="en-ZA" sz="1600" b="0" i="1" u="none" strike="noStrike">
                          <a:solidFill>
                            <a:srgbClr val="000000"/>
                          </a:solidFill>
                          <a:effectLst/>
                          <a:latin typeface="Arial" panose="020B0604020202020204" pitchFamily="34" charset="0"/>
                        </a:rPr>
                        <a:t>Law enforcement &amp; security guards in the line of duty(excl. police murder)</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rgbClr val="FFFFFF"/>
                          </a:solidFill>
                          <a:effectLst/>
                          <a:latin typeface="Arial" panose="020B0604020202020204" pitchFamily="34" charset="0"/>
                        </a:rPr>
                        <a:t>41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5055330"/>
                  </a:ext>
                </a:extLst>
              </a:tr>
              <a:tr h="332878">
                <a:tc>
                  <a:txBody>
                    <a:bodyPr/>
                    <a:lstStyle/>
                    <a:p>
                      <a:pPr algn="r" rtl="0" fontAlgn="ctr"/>
                      <a:r>
                        <a:rPr lang="en-ZA" sz="1600" b="0" i="1" u="none" strike="noStrike">
                          <a:solidFill>
                            <a:srgbClr val="000000"/>
                          </a:solidFill>
                          <a:effectLst/>
                          <a:latin typeface="Arial" panose="020B0604020202020204" pitchFamily="34" charset="0"/>
                        </a:rPr>
                        <a:t>During commission of other crimes (not robbery or rape)</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10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rgbClr val="FFFFFF"/>
                          </a:solidFill>
                          <a:effectLst/>
                          <a:latin typeface="Arial" panose="020B0604020202020204" pitchFamily="34" charset="0"/>
                        </a:rPr>
                        <a:t>32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858058462"/>
                  </a:ext>
                </a:extLst>
              </a:tr>
              <a:tr h="332878">
                <a:tc>
                  <a:txBody>
                    <a:bodyPr/>
                    <a:lstStyle/>
                    <a:p>
                      <a:pPr algn="r" rtl="0" fontAlgn="ctr"/>
                      <a:r>
                        <a:rPr lang="en-ZA" sz="1600" b="0" i="1" u="none" strike="noStrike" dirty="0">
                          <a:solidFill>
                            <a:srgbClr val="000000"/>
                          </a:solidFill>
                          <a:effectLst/>
                          <a:latin typeface="Arial" panose="020B0604020202020204" pitchFamily="34" charset="0"/>
                        </a:rPr>
                        <a:t>Intervention in </a:t>
                      </a:r>
                      <a:r>
                        <a:rPr lang="en-ZA" sz="1600" b="0" i="1" u="none" strike="noStrike" dirty="0" smtClean="0">
                          <a:solidFill>
                            <a:srgbClr val="000000"/>
                          </a:solidFill>
                          <a:effectLst/>
                          <a:latin typeface="Arial" panose="020B0604020202020204" pitchFamily="34" charset="0"/>
                        </a:rPr>
                        <a:t>an </a:t>
                      </a:r>
                      <a:r>
                        <a:rPr lang="en-ZA" sz="1600" b="0" i="1" u="none" strike="noStrike" dirty="0">
                          <a:solidFill>
                            <a:srgbClr val="000000"/>
                          </a:solidFill>
                          <a:effectLst/>
                          <a:latin typeface="Arial" panose="020B0604020202020204" pitchFamily="34" charset="0"/>
                        </a:rPr>
                        <a:t>argument</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rgbClr val="FFFFFF"/>
                          </a:solidFill>
                          <a:effectLst/>
                          <a:latin typeface="Arial" panose="020B0604020202020204" pitchFamily="34" charset="0"/>
                        </a:rPr>
                        <a:t>25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586711363"/>
                  </a:ext>
                </a:extLst>
              </a:tr>
              <a:tr h="549724">
                <a:tc>
                  <a:txBody>
                    <a:bodyPr/>
                    <a:lstStyle/>
                    <a:p>
                      <a:pPr algn="r" rtl="0" fontAlgn="ctr"/>
                      <a:r>
                        <a:rPr lang="en-ZA" sz="1600" b="0" i="1" u="none" strike="noStrike">
                          <a:solidFill>
                            <a:srgbClr val="000000"/>
                          </a:solidFill>
                          <a:effectLst/>
                          <a:latin typeface="Arial" panose="020B0604020202020204" pitchFamily="34" charset="0"/>
                        </a:rPr>
                        <a:t>Rape-related</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rtl="0" fontAlgn="b"/>
                      <a:r>
                        <a:rPr lang="en-ZA" sz="1600" b="1" i="0" u="none" strike="noStrike" dirty="0">
                          <a:solidFill>
                            <a:srgbClr val="FFFFFF"/>
                          </a:solidFill>
                          <a:effectLst/>
                          <a:latin typeface="Arial" panose="020B0604020202020204" pitchFamily="34" charset="0"/>
                        </a:rPr>
                        <a:t>24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371398982"/>
                  </a:ext>
                </a:extLst>
              </a:tr>
              <a:tr h="332878">
                <a:tc>
                  <a:txBody>
                    <a:bodyPr/>
                    <a:lstStyle/>
                    <a:p>
                      <a:pPr algn="r" rtl="0" fontAlgn="ctr"/>
                      <a:r>
                        <a:rPr lang="en-ZA" sz="1600" b="0" i="1" u="none" strike="noStrike">
                          <a:solidFill>
                            <a:srgbClr val="000000"/>
                          </a:solidFill>
                          <a:effectLst/>
                          <a:latin typeface="Arial" panose="020B0604020202020204" pitchFamily="34" charset="0"/>
                        </a:rPr>
                        <a:t>Illicit mining</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1" i="0" u="none" strike="noStrike" dirty="0">
                          <a:solidFill>
                            <a:srgbClr val="FFFFFF"/>
                          </a:solidFill>
                          <a:effectLst/>
                          <a:latin typeface="Arial" panose="020B0604020202020204" pitchFamily="34" charset="0"/>
                        </a:rPr>
                        <a:t>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65762916"/>
                  </a:ext>
                </a:extLst>
              </a:tr>
            </a:tbl>
          </a:graphicData>
        </a:graphic>
      </p:graphicFrame>
    </p:spTree>
    <p:extLst>
      <p:ext uri="{BB962C8B-B14F-4D97-AF65-F5344CB8AC3E}">
        <p14:creationId xmlns:p14="http://schemas.microsoft.com/office/powerpoint/2010/main" val="74407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25567"/>
            <a:ext cx="7416824" cy="1036749"/>
          </a:xfrm>
        </p:spPr>
        <p:txBody>
          <a:bodyPr>
            <a:noAutofit/>
          </a:bodyPr>
          <a:lstStyle/>
          <a:p>
            <a:r>
              <a:rPr lang="en-ZA" sz="2000" dirty="0">
                <a:latin typeface="Arial" panose="020B0604020202020204" pitchFamily="34" charset="0"/>
                <a:cs typeface="Arial" panose="020B0604020202020204" pitchFamily="34" charset="0"/>
              </a:rPr>
              <a:t>PLACE OF OCCURRENCE  </a:t>
            </a:r>
            <a:r>
              <a:rPr lang="en-ZA" sz="2400" dirty="0">
                <a:latin typeface="Arial" panose="020B0604020202020204" pitchFamily="34" charset="0"/>
                <a:cs typeface="Arial" panose="020B0604020202020204" pitchFamily="34" charset="0"/>
              </a:rPr>
              <a:t/>
            </a:r>
            <a:br>
              <a:rPr lang="en-ZA" sz="2400" dirty="0">
                <a:latin typeface="Arial" panose="020B0604020202020204" pitchFamily="34" charset="0"/>
                <a:cs typeface="Arial" panose="020B0604020202020204" pitchFamily="34" charset="0"/>
              </a:rPr>
            </a:br>
            <a:r>
              <a:rPr lang="en-ZA" sz="1800" dirty="0">
                <a:latin typeface="Arial" panose="020B0604020202020204" pitchFamily="34" charset="0"/>
                <a:cs typeface="Arial" panose="020B0604020202020204" pitchFamily="34" charset="0"/>
              </a:rPr>
              <a:t>SOME CATEGORIES OF CONTACT CRIME </a:t>
            </a:r>
            <a:br>
              <a:rPr lang="en-ZA" sz="1800" dirty="0">
                <a:latin typeface="Arial" panose="020B0604020202020204" pitchFamily="34" charset="0"/>
                <a:cs typeface="Arial" panose="020B0604020202020204" pitchFamily="34" charset="0"/>
              </a:rPr>
            </a:br>
            <a:r>
              <a:rPr lang="en-ZA" sz="1800" dirty="0" smtClean="0">
                <a:latin typeface="Arial" panose="020B0604020202020204" pitchFamily="34" charset="0"/>
                <a:cs typeface="Arial" panose="020B0604020202020204" pitchFamily="34" charset="0"/>
              </a:rPr>
              <a:t>April to June 2022/2023</a:t>
            </a:r>
            <a:endParaRPr lang="en-ZA" sz="1800" dirty="0"/>
          </a:p>
        </p:txBody>
      </p:sp>
      <p:sp>
        <p:nvSpPr>
          <p:cNvPr id="4" name="Slide Number Placeholder 3"/>
          <p:cNvSpPr>
            <a:spLocks noGrp="1"/>
          </p:cNvSpPr>
          <p:nvPr>
            <p:ph type="sldNum" sz="quarter" idx="12"/>
          </p:nvPr>
        </p:nvSpPr>
        <p:spPr>
          <a:xfrm>
            <a:off x="10058400" y="6552326"/>
            <a:ext cx="2133600" cy="365125"/>
          </a:xfrm>
        </p:spPr>
        <p:txBody>
          <a:bodyPr/>
          <a:lstStyle/>
          <a:p>
            <a:fld id="{8BCE3E3E-AAEA-2C4F-AAAF-D5D0D3B13C3A}"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0400557"/>
              </p:ext>
            </p:extLst>
          </p:nvPr>
        </p:nvGraphicFramePr>
        <p:xfrm>
          <a:off x="755575" y="1190178"/>
          <a:ext cx="11153748" cy="5411735"/>
        </p:xfrm>
        <a:graphic>
          <a:graphicData uri="http://schemas.openxmlformats.org/drawingml/2006/table">
            <a:tbl>
              <a:tblPr firstRow="1" firstCol="1" bandRow="1"/>
              <a:tblGrid>
                <a:gridCol w="7524354">
                  <a:extLst>
                    <a:ext uri="{9D8B030D-6E8A-4147-A177-3AD203B41FA5}">
                      <a16:colId xmlns:a16="http://schemas.microsoft.com/office/drawing/2014/main" val="3388363717"/>
                    </a:ext>
                  </a:extLst>
                </a:gridCol>
                <a:gridCol w="1062262">
                  <a:extLst>
                    <a:ext uri="{9D8B030D-6E8A-4147-A177-3AD203B41FA5}">
                      <a16:colId xmlns:a16="http://schemas.microsoft.com/office/drawing/2014/main" val="529603530"/>
                    </a:ext>
                  </a:extLst>
                </a:gridCol>
                <a:gridCol w="1504871">
                  <a:extLst>
                    <a:ext uri="{9D8B030D-6E8A-4147-A177-3AD203B41FA5}">
                      <a16:colId xmlns:a16="http://schemas.microsoft.com/office/drawing/2014/main" val="2552211253"/>
                    </a:ext>
                  </a:extLst>
                </a:gridCol>
                <a:gridCol w="1062261">
                  <a:extLst>
                    <a:ext uri="{9D8B030D-6E8A-4147-A177-3AD203B41FA5}">
                      <a16:colId xmlns:a16="http://schemas.microsoft.com/office/drawing/2014/main" val="1059075947"/>
                    </a:ext>
                  </a:extLst>
                </a:gridCol>
              </a:tblGrid>
              <a:tr h="487469">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Place of occurrence</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Murder</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Attempted murder</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tc>
                  <a:txBody>
                    <a:bodyPr/>
                    <a:lstStyle/>
                    <a:p>
                      <a:pPr algn="ctr" rtl="0" fontAlgn="ctr"/>
                      <a:r>
                        <a:rPr lang="en-ZA" sz="1600" b="1" i="1" u="none" strike="noStrike">
                          <a:solidFill>
                            <a:srgbClr val="000000"/>
                          </a:solidFill>
                          <a:effectLst>
                            <a:outerShdw blurRad="50800" dist="38100" algn="tr" rotWithShape="0">
                              <a:prstClr val="black">
                                <a:alpha val="40000"/>
                              </a:prstClr>
                            </a:outerShdw>
                          </a:effectLst>
                          <a:latin typeface="Arial" panose="020B0604020202020204" pitchFamily="34" charset="0"/>
                        </a:rPr>
                        <a:t>Assault GBH</a:t>
                      </a:r>
                    </a:p>
                  </a:txBody>
                  <a:tcPr marL="6350" marR="6350" marT="6350" marB="0" anchor="ctr">
                    <a:lnL>
                      <a:noFill/>
                    </a:lnL>
                    <a:lnR>
                      <a:noFill/>
                    </a:lnR>
                    <a:lnT>
                      <a:noFill/>
                    </a:lnT>
                    <a:lnB w="19050" cap="flat" cmpd="sng" algn="ctr">
                      <a:solidFill>
                        <a:srgbClr val="8EAADB"/>
                      </a:solidFill>
                      <a:prstDash val="solid"/>
                      <a:round/>
                      <a:headEnd type="none" w="med" len="med"/>
                      <a:tailEnd type="none" w="med" len="med"/>
                    </a:lnB>
                    <a:solidFill>
                      <a:srgbClr val="FFFFFF"/>
                    </a:solidFill>
                  </a:tcPr>
                </a:tc>
                <a:extLst>
                  <a:ext uri="{0D108BD9-81ED-4DB2-BD59-A6C34878D82A}">
                    <a16:rowId xmlns:a16="http://schemas.microsoft.com/office/drawing/2014/main" val="1538956147"/>
                  </a:ext>
                </a:extLst>
              </a:tr>
              <a:tr h="487469">
                <a:tc>
                  <a:txBody>
                    <a:bodyPr/>
                    <a:lstStyle/>
                    <a:p>
                      <a:pPr algn="r" rtl="0" fontAlgn="ctr"/>
                      <a:r>
                        <a:rPr lang="en-ZA" sz="1600" b="0" i="1" u="none" strike="noStrike">
                          <a:solidFill>
                            <a:srgbClr val="000000"/>
                          </a:solidFill>
                          <a:effectLst/>
                          <a:latin typeface="Arial" panose="020B0604020202020204" pitchFamily="34" charset="0"/>
                        </a:rPr>
                        <a:t>Public place e.g. street/open field/recreational centre/park/beach/parking area/abandoned building</a:t>
                      </a:r>
                    </a:p>
                  </a:txBody>
                  <a:tcPr marL="6350" marR="6350" marT="6350" marB="0" anchor="ctr">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dirty="0">
                          <a:solidFill>
                            <a:srgbClr val="000000"/>
                          </a:solidFill>
                          <a:effectLst/>
                          <a:latin typeface="Arial" panose="020B0604020202020204" pitchFamily="34" charset="0"/>
                        </a:rPr>
                        <a:t>2 733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smtClean="0">
                          <a:solidFill>
                            <a:srgbClr val="000000"/>
                          </a:solidFill>
                          <a:effectLst/>
                          <a:latin typeface="Arial" panose="020B0604020202020204" pitchFamily="34" charset="0"/>
                        </a:rPr>
                        <a:t>2 014</a:t>
                      </a:r>
                      <a:endParaRPr lang="en-ZA" sz="16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7 915</a:t>
                      </a:r>
                    </a:p>
                  </a:txBody>
                  <a:tcPr marL="6350" marR="6350" marT="6350" marB="0" anchor="ctr">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761481104"/>
                  </a:ext>
                </a:extLst>
              </a:tr>
              <a:tr h="512813">
                <a:tc>
                  <a:txBody>
                    <a:bodyPr/>
                    <a:lstStyle/>
                    <a:p>
                      <a:pPr algn="r" rtl="0" fontAlgn="ctr"/>
                      <a:r>
                        <a:rPr lang="en-ZA" sz="1600" b="0" i="1" u="none" strike="noStrike">
                          <a:solidFill>
                            <a:srgbClr val="000000"/>
                          </a:solidFill>
                          <a:effectLst/>
                          <a:latin typeface="Arial" panose="020B0604020202020204" pitchFamily="34" charset="0"/>
                        </a:rPr>
                        <a:t>Residences of perpetrator/victim (including residence known by victims/ perpetrator e.g. family/friends/neighbours)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1 746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b"/>
                      <a:r>
                        <a:rPr lang="en-ZA" sz="1600" b="0" i="0" u="none" strike="noStrike" dirty="0" smtClean="0">
                          <a:solidFill>
                            <a:srgbClr val="000000"/>
                          </a:solidFill>
                          <a:effectLst/>
                          <a:latin typeface="Arial" panose="020B0604020202020204" pitchFamily="34" charset="0"/>
                        </a:rPr>
                        <a:t>1 478</a:t>
                      </a:r>
                      <a:endParaRPr lang="en-ZA" sz="16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rtl="0" fontAlgn="ctr"/>
                      <a:r>
                        <a:rPr lang="en-ZA" sz="1600" b="0" i="0" u="none" strike="noStrike">
                          <a:solidFill>
                            <a:srgbClr val="000000"/>
                          </a:solidFill>
                          <a:effectLst/>
                          <a:latin typeface="Arial" panose="020B0604020202020204" pitchFamily="34" charset="0"/>
                        </a:rPr>
                        <a:t>10 575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3019663"/>
                  </a:ext>
                </a:extLst>
              </a:tr>
              <a:tr h="481932">
                <a:tc>
                  <a:txBody>
                    <a:bodyPr/>
                    <a:lstStyle/>
                    <a:p>
                      <a:pPr algn="r" rtl="0" fontAlgn="ctr"/>
                      <a:r>
                        <a:rPr lang="en-ZA" sz="1600" b="0" i="1" u="none" strike="noStrike">
                          <a:solidFill>
                            <a:srgbClr val="000000"/>
                          </a:solidFill>
                          <a:effectLst/>
                          <a:latin typeface="Arial" panose="020B0604020202020204" pitchFamily="34" charset="0"/>
                        </a:rPr>
                        <a:t>Mode of transport e.g. bus/car/taxi</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242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537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147</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1732142627"/>
                  </a:ext>
                </a:extLst>
              </a:tr>
              <a:tr h="246867">
                <a:tc>
                  <a:txBody>
                    <a:bodyPr/>
                    <a:lstStyle/>
                    <a:p>
                      <a:pPr algn="r" rtl="0" fontAlgn="ctr"/>
                      <a:r>
                        <a:rPr lang="en-ZA" sz="1600" b="0" i="1" u="none" strike="noStrike">
                          <a:solidFill>
                            <a:srgbClr val="000000"/>
                          </a:solidFill>
                          <a:effectLst/>
                          <a:latin typeface="Arial" panose="020B0604020202020204" pitchFamily="34" charset="0"/>
                        </a:rPr>
                        <a:t>Liquor outlets e.g. shebeen /tavern/pub/night club/bottle store</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227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b"/>
                      <a:r>
                        <a:rPr lang="en-ZA" sz="1600" b="0" i="0" u="none" strike="noStrike" dirty="0">
                          <a:solidFill>
                            <a:srgbClr val="000000"/>
                          </a:solidFill>
                          <a:effectLst/>
                          <a:latin typeface="Arial" panose="020B0604020202020204" pitchFamily="34" charset="0"/>
                        </a:rPr>
                        <a:t>257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2 705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2817338692"/>
                  </a:ext>
                </a:extLst>
              </a:tr>
              <a:tr h="487469">
                <a:tc>
                  <a:txBody>
                    <a:bodyPr/>
                    <a:lstStyle/>
                    <a:p>
                      <a:pPr algn="r" rtl="0" fontAlgn="ctr"/>
                      <a:r>
                        <a:rPr lang="en-ZA" sz="1600" b="0" i="1" u="none" strike="noStrike">
                          <a:solidFill>
                            <a:srgbClr val="000000"/>
                          </a:solidFill>
                          <a:effectLst/>
                          <a:latin typeface="Arial" panose="020B0604020202020204" pitchFamily="34" charset="0"/>
                        </a:rPr>
                        <a:t>Business premises (e.g. mall/restaurants/work place/office park/entertainment centre e.g. movie theatre, gambling facility)</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89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206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416</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2587660734"/>
                  </a:ext>
                </a:extLst>
              </a:tr>
              <a:tr h="246867">
                <a:tc>
                  <a:txBody>
                    <a:bodyPr/>
                    <a:lstStyle/>
                    <a:p>
                      <a:pPr algn="r" rtl="0" fontAlgn="ctr"/>
                      <a:r>
                        <a:rPr lang="en-ZA" sz="1600" b="0" i="1" u="none" strike="noStrike">
                          <a:solidFill>
                            <a:srgbClr val="000000"/>
                          </a:solidFill>
                          <a:effectLst/>
                          <a:latin typeface="Arial" panose="020B0604020202020204" pitchFamily="34" charset="0"/>
                        </a:rPr>
                        <a:t>Tuckshop</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87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b"/>
                      <a:r>
                        <a:rPr lang="en-ZA" sz="1600" b="0" i="0" u="none" strike="noStrike" dirty="0">
                          <a:solidFill>
                            <a:srgbClr val="000000"/>
                          </a:solidFill>
                          <a:effectLst/>
                          <a:latin typeface="Arial" panose="020B0604020202020204" pitchFamily="34" charset="0"/>
                        </a:rPr>
                        <a:t>136</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369</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1947592078"/>
                  </a:ext>
                </a:extLst>
              </a:tr>
              <a:tr h="246867">
                <a:tc>
                  <a:txBody>
                    <a:bodyPr/>
                    <a:lstStyle/>
                    <a:p>
                      <a:pPr algn="r" rtl="0" fontAlgn="ctr"/>
                      <a:r>
                        <a:rPr lang="en-ZA" sz="1600" b="0" i="1" u="none" strike="noStrike">
                          <a:solidFill>
                            <a:srgbClr val="000000"/>
                          </a:solidFill>
                          <a:effectLst/>
                          <a:latin typeface="Arial" panose="020B0604020202020204" pitchFamily="34" charset="0"/>
                        </a:rPr>
                        <a:t> Public transport premises (Bus stop/taxi rank, Railway premises e.g. track/station)</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dirty="0">
                          <a:solidFill>
                            <a:srgbClr val="000000"/>
                          </a:solidFill>
                          <a:effectLst/>
                          <a:latin typeface="Arial" panose="020B0604020202020204" pitchFamily="34" charset="0"/>
                        </a:rPr>
                        <a:t>82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81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130</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3332905691"/>
                  </a:ext>
                </a:extLst>
              </a:tr>
              <a:tr h="246867">
                <a:tc>
                  <a:txBody>
                    <a:bodyPr/>
                    <a:lstStyle/>
                    <a:p>
                      <a:pPr algn="r" rtl="0" fontAlgn="ctr"/>
                      <a:r>
                        <a:rPr lang="en-ZA" sz="1600" b="0" i="1" u="none" strike="noStrike">
                          <a:solidFill>
                            <a:srgbClr val="000000"/>
                          </a:solidFill>
                          <a:effectLst/>
                          <a:latin typeface="Arial" panose="020B0604020202020204" pitchFamily="34" charset="0"/>
                        </a:rPr>
                        <a:t>Agricultural land/farm/plot/small holding</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68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b"/>
                      <a:r>
                        <a:rPr lang="en-ZA" sz="1600" b="0" i="0" u="none" strike="noStrike" dirty="0">
                          <a:solidFill>
                            <a:srgbClr val="000000"/>
                          </a:solidFill>
                          <a:effectLst/>
                          <a:latin typeface="Arial" panose="020B0604020202020204" pitchFamily="34" charset="0"/>
                        </a:rPr>
                        <a:t>49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175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2280412095"/>
                  </a:ext>
                </a:extLst>
              </a:tr>
              <a:tr h="246867">
                <a:tc>
                  <a:txBody>
                    <a:bodyPr/>
                    <a:lstStyle/>
                    <a:p>
                      <a:pPr algn="r" rtl="0" fontAlgn="ctr"/>
                      <a:r>
                        <a:rPr lang="en-ZA" sz="1600" b="0" i="1" u="none" strike="noStrike">
                          <a:solidFill>
                            <a:srgbClr val="000000"/>
                          </a:solidFill>
                          <a:effectLst/>
                          <a:latin typeface="Arial" panose="020B0604020202020204" pitchFamily="34" charset="0"/>
                        </a:rPr>
                        <a:t>Sea/river/lake/pool/dam</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58</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1791222742"/>
                  </a:ext>
                </a:extLst>
              </a:tr>
              <a:tr h="246867">
                <a:tc>
                  <a:txBody>
                    <a:bodyPr/>
                    <a:lstStyle/>
                    <a:p>
                      <a:pPr algn="r" rtl="0" fontAlgn="ctr"/>
                      <a:r>
                        <a:rPr lang="en-ZA" sz="1600" b="0" i="1" u="none" strike="noStrike">
                          <a:solidFill>
                            <a:srgbClr val="000000"/>
                          </a:solidFill>
                          <a:effectLst/>
                          <a:latin typeface="Arial" panose="020B0604020202020204" pitchFamily="34" charset="0"/>
                        </a:rPr>
                        <a:t>Dumping site</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24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b"/>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2870767297"/>
                  </a:ext>
                </a:extLst>
              </a:tr>
              <a:tr h="388696">
                <a:tc>
                  <a:txBody>
                    <a:bodyPr/>
                    <a:lstStyle/>
                    <a:p>
                      <a:pPr algn="r" rtl="0" fontAlgn="ctr"/>
                      <a:r>
                        <a:rPr lang="en-ZA" sz="1600" b="0" i="1" u="none" strike="noStrike">
                          <a:solidFill>
                            <a:srgbClr val="000000"/>
                          </a:solidFill>
                          <a:effectLst/>
                          <a:latin typeface="Arial" panose="020B0604020202020204" pitchFamily="34" charset="0"/>
                        </a:rPr>
                        <a:t>Educational institutions (schools, universities, college, day care facilities)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25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217</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356611424"/>
                  </a:ext>
                </a:extLst>
              </a:tr>
              <a:tr h="246867">
                <a:tc>
                  <a:txBody>
                    <a:bodyPr/>
                    <a:lstStyle/>
                    <a:p>
                      <a:pPr algn="r" rtl="0" fontAlgn="ctr"/>
                      <a:r>
                        <a:rPr lang="en-ZA" sz="1600" b="0" i="1" u="none" strike="noStrike">
                          <a:solidFill>
                            <a:srgbClr val="000000"/>
                          </a:solidFill>
                          <a:effectLst/>
                          <a:latin typeface="Arial" panose="020B0604020202020204" pitchFamily="34" charset="0"/>
                        </a:rPr>
                        <a:t>Petrol station</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b"/>
                      <a:r>
                        <a:rPr lang="en-ZA" sz="1600" b="0" i="0" u="none" strike="noStrike" dirty="0">
                          <a:solidFill>
                            <a:srgbClr val="000000"/>
                          </a:solidFill>
                          <a:effectLst/>
                          <a:latin typeface="Arial" panose="020B0604020202020204" pitchFamily="34" charset="0"/>
                        </a:rPr>
                        <a:t>39</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66</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93414236"/>
                  </a:ext>
                </a:extLst>
              </a:tr>
              <a:tr h="294494">
                <a:tc>
                  <a:txBody>
                    <a:bodyPr/>
                    <a:lstStyle/>
                    <a:p>
                      <a:pPr algn="r" rtl="0" fontAlgn="ctr"/>
                      <a:r>
                        <a:rPr lang="en-ZA" sz="1600" b="0" i="1" u="none" strike="noStrike">
                          <a:solidFill>
                            <a:srgbClr val="000000"/>
                          </a:solidFill>
                          <a:effectLst/>
                          <a:latin typeface="Arial" panose="020B0604020202020204" pitchFamily="34" charset="0"/>
                        </a:rPr>
                        <a:t>Mining area</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17</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24</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15</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2543763225"/>
                  </a:ext>
                </a:extLst>
              </a:tr>
              <a:tr h="246867">
                <a:tc>
                  <a:txBody>
                    <a:bodyPr/>
                    <a:lstStyle/>
                    <a:p>
                      <a:pPr algn="r" rtl="0" fontAlgn="ctr"/>
                      <a:r>
                        <a:rPr lang="en-ZA" sz="1600" b="0" i="1" u="none" strike="noStrike">
                          <a:solidFill>
                            <a:srgbClr val="000000"/>
                          </a:solidFill>
                          <a:effectLst/>
                          <a:latin typeface="Arial" panose="020B0604020202020204" pitchFamily="34" charset="0"/>
                        </a:rPr>
                        <a:t>Leisure premises e.g. Hotel/guest house/BnB/motel/holiday resort</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b"/>
                      <a:r>
                        <a:rPr lang="en-ZA" sz="1600" b="0" i="0" u="none" strike="noStrike" dirty="0">
                          <a:solidFill>
                            <a:srgbClr val="000000"/>
                          </a:solidFill>
                          <a:effectLst/>
                          <a:latin typeface="Arial" panose="020B0604020202020204" pitchFamily="34" charset="0"/>
                        </a:rPr>
                        <a:t>12</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ctr" rtl="0" fontAlgn="ctr"/>
                      <a:r>
                        <a:rPr lang="en-ZA" sz="1600" b="0" i="0" u="none" strike="noStrike">
                          <a:solidFill>
                            <a:srgbClr val="000000"/>
                          </a:solidFill>
                          <a:effectLst/>
                          <a:latin typeface="Arial" panose="020B0604020202020204" pitchFamily="34" charset="0"/>
                        </a:rPr>
                        <a:t>31</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571283433"/>
                  </a:ext>
                </a:extLst>
              </a:tr>
              <a:tr h="246867">
                <a:tc>
                  <a:txBody>
                    <a:bodyPr/>
                    <a:lstStyle/>
                    <a:p>
                      <a:pPr algn="r" rtl="0" fontAlgn="ctr"/>
                      <a:r>
                        <a:rPr lang="en-ZA" sz="1600" b="0" i="1" u="none" strike="noStrike">
                          <a:solidFill>
                            <a:srgbClr val="000000"/>
                          </a:solidFill>
                          <a:effectLst/>
                          <a:latin typeface="Arial" panose="020B0604020202020204" pitchFamily="34" charset="0"/>
                        </a:rPr>
                        <a:t>Prison/holding cells</a:t>
                      </a:r>
                    </a:p>
                  </a:txBody>
                  <a:tcPr marL="6350" marR="6350" marT="6350" marB="0" anchor="ctr">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b"/>
                      <a:r>
                        <a:rPr lang="en-ZA" sz="1600" b="0" i="0" u="none" strike="noStrike" dirty="0">
                          <a:solidFill>
                            <a:srgbClr val="000000"/>
                          </a:solidFill>
                          <a:effectLst/>
                          <a:latin typeface="Arial" panose="020B0604020202020204" pitchFamily="34" charset="0"/>
                        </a:rPr>
                        <a:t>3</a:t>
                      </a:r>
                    </a:p>
                  </a:txBody>
                  <a:tcPr marL="6350" marR="6350" marT="635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tc>
                  <a:txBody>
                    <a:bodyPr/>
                    <a:lstStyle/>
                    <a:p>
                      <a:pPr algn="ctr" rtl="0" fontAlgn="ctr"/>
                      <a:r>
                        <a:rPr lang="en-ZA" sz="1600" b="0" i="0" u="none" strike="noStrike" dirty="0">
                          <a:solidFill>
                            <a:srgbClr val="000000"/>
                          </a:solidFill>
                          <a:effectLst/>
                          <a:latin typeface="Arial" panose="020B0604020202020204" pitchFamily="34" charset="0"/>
                        </a:rPr>
                        <a:t>64</a:t>
                      </a:r>
                    </a:p>
                  </a:txBody>
                  <a:tcPr marL="6350" marR="6350" marT="6350" marB="0" anchor="ctr">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BE5F1"/>
                    </a:solidFill>
                  </a:tcPr>
                </a:tc>
                <a:extLst>
                  <a:ext uri="{0D108BD9-81ED-4DB2-BD59-A6C34878D82A}">
                    <a16:rowId xmlns:a16="http://schemas.microsoft.com/office/drawing/2014/main" val="1863643103"/>
                  </a:ext>
                </a:extLst>
              </a:tr>
            </a:tbl>
          </a:graphicData>
        </a:graphic>
      </p:graphicFrame>
      <p:sp>
        <p:nvSpPr>
          <p:cNvPr id="6" name="TextBox 5"/>
          <p:cNvSpPr txBox="1"/>
          <p:nvPr/>
        </p:nvSpPr>
        <p:spPr>
          <a:xfrm>
            <a:off x="637033" y="6611779"/>
            <a:ext cx="5879975" cy="246221"/>
          </a:xfrm>
          <a:prstGeom prst="rect">
            <a:avLst/>
          </a:prstGeom>
          <a:noFill/>
        </p:spPr>
        <p:txBody>
          <a:bodyPr wrap="square" rtlCol="0">
            <a:spAutoFit/>
          </a:bodyPr>
          <a:lstStyle/>
          <a:p>
            <a:r>
              <a:rPr lang="en-ZA" sz="1000" b="1" dirty="0">
                <a:latin typeface="Arial" panose="020B0604020202020204" pitchFamily="34" charset="0"/>
                <a:cs typeface="Arial" panose="020B0604020202020204" pitchFamily="34" charset="0"/>
              </a:rPr>
              <a:t>Sample Size: Murder </a:t>
            </a:r>
            <a:r>
              <a:rPr lang="en-ZA" sz="1000" b="1" dirty="0" smtClean="0">
                <a:latin typeface="Arial" panose="020B0604020202020204" pitchFamily="34" charset="0"/>
                <a:cs typeface="Arial" panose="020B0604020202020204" pitchFamily="34" charset="0"/>
              </a:rPr>
              <a:t>= 6 106 Counts</a:t>
            </a:r>
            <a:r>
              <a:rPr lang="en-ZA" sz="1000" b="1" dirty="0">
                <a:latin typeface="Arial" panose="020B0604020202020204" pitchFamily="34" charset="0"/>
                <a:cs typeface="Arial" panose="020B0604020202020204" pitchFamily="34" charset="0"/>
              </a:rPr>
              <a:t>, Attempted Murder </a:t>
            </a:r>
            <a:r>
              <a:rPr lang="en-ZA" sz="1000" b="1" dirty="0" smtClean="0">
                <a:latin typeface="Arial" panose="020B0604020202020204" pitchFamily="34" charset="0"/>
                <a:cs typeface="Arial" panose="020B0604020202020204" pitchFamily="34" charset="0"/>
              </a:rPr>
              <a:t>= 5 089, </a:t>
            </a:r>
            <a:r>
              <a:rPr lang="en-ZA" sz="1000" b="1" dirty="0">
                <a:latin typeface="Arial" panose="020B0604020202020204" pitchFamily="34" charset="0"/>
                <a:cs typeface="Arial" panose="020B0604020202020204" pitchFamily="34" charset="0"/>
              </a:rPr>
              <a:t>Assault GBH </a:t>
            </a:r>
            <a:r>
              <a:rPr lang="en-ZA" sz="1000" b="1" dirty="0" smtClean="0">
                <a:latin typeface="Arial" panose="020B0604020202020204" pitchFamily="34" charset="0"/>
                <a:cs typeface="Arial" panose="020B0604020202020204" pitchFamily="34" charset="0"/>
              </a:rPr>
              <a:t>= 24 430</a:t>
            </a:r>
            <a:endParaRPr lang="en-ZA" b="1" dirty="0"/>
          </a:p>
        </p:txBody>
      </p:sp>
    </p:spTree>
    <p:extLst>
      <p:ext uri="{BB962C8B-B14F-4D97-AF65-F5344CB8AC3E}">
        <p14:creationId xmlns:p14="http://schemas.microsoft.com/office/powerpoint/2010/main" val="3984695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274639"/>
            <a:ext cx="9687816" cy="950751"/>
          </a:xfrm>
        </p:spPr>
        <p:txBody>
          <a:bodyPr>
            <a:noAutofit/>
          </a:bodyPr>
          <a:lstStyle/>
          <a:p>
            <a:r>
              <a:rPr lang="en-ZA" sz="2000" dirty="0">
                <a:latin typeface="Arial" panose="020B0604020202020204" pitchFamily="34" charset="0"/>
                <a:cs typeface="Arial" panose="020B0604020202020204" pitchFamily="34" charset="0"/>
              </a:rPr>
              <a:t>SELECTED CONTACT CRIMES AGAINST WOMEN AND CHILDREN</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MURDER, ATTEMPTED MURDER AND ASSAULT GBH </a:t>
            </a:r>
            <a:br>
              <a:rPr lang="en-ZA" sz="2000" dirty="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April to June 2022/2023</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058400" y="6504139"/>
            <a:ext cx="2133600" cy="365125"/>
          </a:xfrm>
        </p:spPr>
        <p:txBody>
          <a:bodyPr/>
          <a:lstStyle/>
          <a:p>
            <a:fld id="{8BCE3E3E-AAEA-2C4F-AAAF-D5D0D3B13C3A}"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57600417"/>
              </p:ext>
            </p:extLst>
          </p:nvPr>
        </p:nvGraphicFramePr>
        <p:xfrm>
          <a:off x="782319" y="1225388"/>
          <a:ext cx="11145521" cy="5449732"/>
        </p:xfrm>
        <a:graphic>
          <a:graphicData uri="http://schemas.openxmlformats.org/drawingml/2006/table">
            <a:tbl>
              <a:tblPr>
                <a:tableStyleId>{BC89EF96-8CEA-46FF-86C4-4CE0E7609802}</a:tableStyleId>
              </a:tblPr>
              <a:tblGrid>
                <a:gridCol w="2341495">
                  <a:extLst>
                    <a:ext uri="{9D8B030D-6E8A-4147-A177-3AD203B41FA5}">
                      <a16:colId xmlns:a16="http://schemas.microsoft.com/office/drawing/2014/main" val="20000"/>
                    </a:ext>
                  </a:extLst>
                </a:gridCol>
                <a:gridCol w="1217578">
                  <a:extLst>
                    <a:ext uri="{9D8B030D-6E8A-4147-A177-3AD203B41FA5}">
                      <a16:colId xmlns:a16="http://schemas.microsoft.com/office/drawing/2014/main" val="20001"/>
                    </a:ext>
                  </a:extLst>
                </a:gridCol>
                <a:gridCol w="1311239">
                  <a:extLst>
                    <a:ext uri="{9D8B030D-6E8A-4147-A177-3AD203B41FA5}">
                      <a16:colId xmlns:a16="http://schemas.microsoft.com/office/drawing/2014/main" val="20002"/>
                    </a:ext>
                  </a:extLst>
                </a:gridCol>
                <a:gridCol w="1498556">
                  <a:extLst>
                    <a:ext uri="{9D8B030D-6E8A-4147-A177-3AD203B41FA5}">
                      <a16:colId xmlns:a16="http://schemas.microsoft.com/office/drawing/2014/main" val="20003"/>
                    </a:ext>
                  </a:extLst>
                </a:gridCol>
                <a:gridCol w="561959">
                  <a:extLst>
                    <a:ext uri="{9D8B030D-6E8A-4147-A177-3AD203B41FA5}">
                      <a16:colId xmlns:a16="http://schemas.microsoft.com/office/drawing/2014/main" val="20004"/>
                    </a:ext>
                  </a:extLst>
                </a:gridCol>
                <a:gridCol w="1217578">
                  <a:extLst>
                    <a:ext uri="{9D8B030D-6E8A-4147-A177-3AD203B41FA5}">
                      <a16:colId xmlns:a16="http://schemas.microsoft.com/office/drawing/2014/main" val="20005"/>
                    </a:ext>
                  </a:extLst>
                </a:gridCol>
                <a:gridCol w="1311239">
                  <a:extLst>
                    <a:ext uri="{9D8B030D-6E8A-4147-A177-3AD203B41FA5}">
                      <a16:colId xmlns:a16="http://schemas.microsoft.com/office/drawing/2014/main" val="20006"/>
                    </a:ext>
                  </a:extLst>
                </a:gridCol>
                <a:gridCol w="1685877">
                  <a:extLst>
                    <a:ext uri="{9D8B030D-6E8A-4147-A177-3AD203B41FA5}">
                      <a16:colId xmlns:a16="http://schemas.microsoft.com/office/drawing/2014/main" val="20007"/>
                    </a:ext>
                  </a:extLst>
                </a:gridCol>
              </a:tblGrid>
              <a:tr h="1442137">
                <a:tc>
                  <a:txBody>
                    <a:bodyPr/>
                    <a:lstStyle/>
                    <a:p>
                      <a:pPr algn="l" fontAlgn="b"/>
                      <a:endParaRPr lang="en-ZA" sz="16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gridSpan="3">
                  <a:txBody>
                    <a:bodyPr/>
                    <a:lstStyle/>
                    <a:p>
                      <a:pPr algn="r" fontAlgn="b"/>
                      <a:r>
                        <a:rPr lang="en-ZA" sz="2800" u="none" strike="noStrike" dirty="0" smtClean="0">
                          <a:effectLst/>
                        </a:rPr>
                        <a:t>WOMEN</a:t>
                      </a:r>
                    </a:p>
                    <a:p>
                      <a:pPr algn="r" fontAlgn="b"/>
                      <a:r>
                        <a:rPr lang="en-ZA" sz="1600" u="none" strike="noStrike" dirty="0" smtClean="0">
                          <a:effectLst/>
                        </a:rPr>
                        <a:t>( 18+ yrs.)</a:t>
                      </a:r>
                      <a:endParaRPr lang="en-ZA" sz="16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hMerge="1">
                  <a:txBody>
                    <a:bodyPr/>
                    <a:lstStyle/>
                    <a:p>
                      <a:endParaRPr lang="en-ZA"/>
                    </a:p>
                  </a:txBody>
                  <a:tcPr/>
                </a:tc>
                <a:tc hMerge="1">
                  <a:txBody>
                    <a:bodyPr/>
                    <a:lstStyle/>
                    <a:p>
                      <a:endParaRPr lang="en-ZA"/>
                    </a:p>
                  </a:txBody>
                  <a:tcPr/>
                </a:tc>
                <a:tc rowSpan="7">
                  <a:txBody>
                    <a:bodyPr/>
                    <a:lstStyle/>
                    <a:p>
                      <a:pPr algn="ctr"/>
                      <a:endParaRPr lang="en-ZA" sz="2000" b="1"/>
                    </a:p>
                  </a:txBody>
                  <a:tcPr marL="7620" marR="7620" marT="7620" marB="0" anchor="ctr">
                    <a:solidFill>
                      <a:schemeClr val="bg2"/>
                    </a:solidFill>
                  </a:tcPr>
                </a:tc>
                <a:tc gridSpan="3">
                  <a:txBody>
                    <a:bodyPr/>
                    <a:lstStyle/>
                    <a:p>
                      <a:pPr algn="r" fontAlgn="b"/>
                      <a:r>
                        <a:rPr lang="en-ZA" sz="2800" u="none" strike="noStrike" dirty="0" smtClean="0">
                          <a:effectLst/>
                        </a:rPr>
                        <a:t>CHILDREN</a:t>
                      </a:r>
                      <a:r>
                        <a:rPr lang="en-ZA" sz="1600" u="none" strike="noStrike" dirty="0" smtClean="0">
                          <a:effectLst/>
                        </a:rPr>
                        <a:t> </a:t>
                      </a:r>
                    </a:p>
                    <a:p>
                      <a:pPr algn="r" fontAlgn="b"/>
                      <a:r>
                        <a:rPr lang="en-ZA" sz="1600" u="none" strike="noStrike" dirty="0" smtClean="0">
                          <a:effectLst/>
                        </a:rPr>
                        <a:t>(0</a:t>
                      </a:r>
                      <a:r>
                        <a:rPr lang="en-ZA" sz="1600" u="none" strike="noStrike" baseline="0" dirty="0" smtClean="0">
                          <a:effectLst/>
                        </a:rPr>
                        <a:t> to 17yrs)</a:t>
                      </a:r>
                    </a:p>
                    <a:p>
                      <a:pPr algn="r" fontAlgn="b"/>
                      <a:r>
                        <a:rPr lang="en-ZA" sz="1600" u="none" strike="noStrike" baseline="0" dirty="0" smtClean="0">
                          <a:effectLst/>
                        </a:rPr>
                        <a:t>Boys and Girls</a:t>
                      </a:r>
                      <a:endParaRPr lang="en-ZA" sz="1600" b="0" i="0" u="none" strike="noStrike" dirty="0">
                        <a:solidFill>
                          <a:srgbClr val="000000"/>
                        </a:solidFill>
                        <a:effectLst/>
                        <a:latin typeface="Calibri" panose="020F0502020204030204" pitchFamily="34" charset="0"/>
                      </a:endParaRPr>
                    </a:p>
                  </a:txBody>
                  <a:tcPr marL="7620" marR="7620" marT="7620" marB="0" anchor="b">
                    <a:solidFill>
                      <a:srgbClr val="EAF1F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3419">
                <a:tc>
                  <a:txBody>
                    <a:bodyPr/>
                    <a:lstStyle/>
                    <a:p>
                      <a:pPr algn="l" fontAlgn="b"/>
                      <a:r>
                        <a:rPr lang="en-ZA" sz="1600" b="1" u="none" strike="noStrike" dirty="0">
                          <a:effectLst/>
                        </a:rPr>
                        <a:t>            </a:t>
                      </a:r>
                      <a:r>
                        <a:rPr lang="en-ZA" sz="1600" b="1" u="none" strike="noStrike" kern="1200" dirty="0" smtClean="0">
                          <a:solidFill>
                            <a:schemeClr val="tx1"/>
                          </a:solidFill>
                          <a:effectLst/>
                          <a:latin typeface="+mn-lt"/>
                          <a:ea typeface="+mn-ea"/>
                          <a:cs typeface="+mn-cs"/>
                        </a:rPr>
                        <a:t>CRIME CATEGORY</a:t>
                      </a:r>
                      <a:endParaRPr lang="en-ZA" sz="1600" b="1" u="none" strike="noStrike" kern="1200" dirty="0">
                        <a:solidFill>
                          <a:schemeClr val="tx1"/>
                        </a:solidFill>
                        <a:effectLst/>
                        <a:latin typeface="+mn-lt"/>
                        <a:ea typeface="+mn-ea"/>
                        <a:cs typeface="+mn-cs"/>
                      </a:endParaRPr>
                    </a:p>
                  </a:txBody>
                  <a:tcPr marL="7620" marR="7620" marT="7620" marB="0" anchor="ctr"/>
                </a:tc>
                <a:tc>
                  <a:txBody>
                    <a:bodyPr/>
                    <a:lstStyle/>
                    <a:p>
                      <a:pPr algn="ctr" fontAlgn="b"/>
                      <a:r>
                        <a:rPr lang="en-ZA" sz="1600" b="1" u="none" strike="noStrike" dirty="0">
                          <a:effectLst/>
                        </a:rPr>
                        <a:t>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Attempted 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Assault </a:t>
                      </a:r>
                      <a:r>
                        <a:rPr lang="en-ZA" sz="1600" b="1" u="none" strike="noStrike" dirty="0" smtClean="0">
                          <a:effectLst/>
                        </a:rPr>
                        <a:t>GBH</a:t>
                      </a:r>
                      <a:endParaRPr lang="en-ZA" sz="1600" b="1" i="0" u="none" strike="noStrike" dirty="0">
                        <a:solidFill>
                          <a:srgbClr val="000000"/>
                        </a:solidFill>
                        <a:effectLst/>
                        <a:latin typeface="Calibri" panose="020F0502020204030204" pitchFamily="34" charset="0"/>
                      </a:endParaRPr>
                    </a:p>
                  </a:txBody>
                  <a:tcPr marL="7620" marR="7620" marT="7620" marB="0" anchor="ctr"/>
                </a:tc>
                <a:tc vMerge="1">
                  <a:txBody>
                    <a:bodyPr/>
                    <a:lstStyle/>
                    <a:p>
                      <a:endParaRPr lang="en-ZA"/>
                    </a:p>
                  </a:txBody>
                  <a:tcPr/>
                </a:tc>
                <a:tc>
                  <a:txBody>
                    <a:bodyPr/>
                    <a:lstStyle/>
                    <a:p>
                      <a:pPr algn="ctr" fontAlgn="b"/>
                      <a:r>
                        <a:rPr lang="en-ZA" sz="1600" b="1" u="none" strike="noStrike" dirty="0">
                          <a:effectLst/>
                        </a:rPr>
                        <a:t>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Attempted murder</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u="none" strike="noStrike" dirty="0">
                          <a:effectLst/>
                        </a:rPr>
                        <a:t>Assault </a:t>
                      </a:r>
                      <a:r>
                        <a:rPr lang="en-ZA" sz="1600" b="1" u="none" strike="noStrike" dirty="0" smtClean="0">
                          <a:effectLst/>
                        </a:rPr>
                        <a:t>GBH</a:t>
                      </a:r>
                      <a:endParaRPr lang="en-ZA"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36363534"/>
                  </a:ext>
                </a:extLst>
              </a:tr>
              <a:tr h="426340">
                <a:tc gridSpan="4">
                  <a:txBody>
                    <a:bodyPr/>
                    <a:lstStyle/>
                    <a:p>
                      <a:endParaRPr lang="en-ZA" dirty="0"/>
                    </a:p>
                  </a:txBody>
                  <a:tcPr marL="7620" marR="7620" marT="7620" marB="0" anchor="b">
                    <a:solidFill>
                      <a:schemeClr val="bg2"/>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gridSpan="3">
                  <a:txBody>
                    <a:bodyPr/>
                    <a:lstStyle/>
                    <a:p>
                      <a:endParaRPr lang="en-ZA" dirty="0"/>
                    </a:p>
                  </a:txBody>
                  <a:tcPr marL="7620" marR="7620" marT="7620" marB="0" anchor="b">
                    <a:solidFill>
                      <a:schemeClr val="bg2"/>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61391142"/>
                  </a:ext>
                </a:extLst>
              </a:tr>
              <a:tr h="816136">
                <a:tc>
                  <a:txBody>
                    <a:bodyPr/>
                    <a:lstStyle/>
                    <a:p>
                      <a:pPr algn="ctr" fontAlgn="b"/>
                      <a:r>
                        <a:rPr lang="en-ZA" sz="2000" u="none" strike="noStrike" dirty="0" smtClean="0">
                          <a:effectLst/>
                        </a:rPr>
                        <a:t>April to June 2021</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558</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897</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7 585</a:t>
                      </a:r>
                    </a:p>
                  </a:txBody>
                  <a:tcPr marL="7620" marR="7620" marT="7620" marB="0" anchor="ctr"/>
                </a:tc>
                <a:tc vMerge="1">
                  <a:txBody>
                    <a:bodyPr/>
                    <a:lstStyle/>
                    <a:p>
                      <a:endParaRPr lang="en-ZA"/>
                    </a:p>
                  </a:txBody>
                  <a:tcPr/>
                </a:tc>
                <a:tc>
                  <a:txBody>
                    <a:bodyPr/>
                    <a:lstStyle/>
                    <a:p>
                      <a:pPr marL="0" algn="ctr" defTabSz="914377" rtl="0" eaLnBrk="1" fontAlgn="b" latinLnBrk="0" hangingPunct="1"/>
                      <a:r>
                        <a:rPr lang="en-ZA" sz="2000" b="0" i="0" u="none" strike="noStrike" kern="1200" dirty="0">
                          <a:solidFill>
                            <a:srgbClr val="000000"/>
                          </a:solidFill>
                          <a:effectLst/>
                          <a:latin typeface="Calibri" panose="020F0502020204030204" pitchFamily="34" charset="0"/>
                          <a:ea typeface="+mn-ea"/>
                          <a:cs typeface="+mn-cs"/>
                        </a:rPr>
                        <a:t>166</a:t>
                      </a:r>
                    </a:p>
                  </a:txBody>
                  <a:tcPr marL="0" marR="0" marT="0" marB="0" anchor="ctr"/>
                </a:tc>
                <a:tc>
                  <a:txBody>
                    <a:bodyPr/>
                    <a:lstStyle/>
                    <a:p>
                      <a:pPr marL="0" algn="ctr" defTabSz="914377" rtl="0" eaLnBrk="1" fontAlgn="b" latinLnBrk="0" hangingPunct="1"/>
                      <a:r>
                        <a:rPr lang="en-ZA" sz="2000" b="0" i="0" u="none" strike="noStrike" kern="1200" dirty="0">
                          <a:solidFill>
                            <a:srgbClr val="000000"/>
                          </a:solidFill>
                          <a:effectLst/>
                          <a:latin typeface="Calibri" panose="020F0502020204030204" pitchFamily="34" charset="0"/>
                          <a:ea typeface="+mn-ea"/>
                          <a:cs typeface="+mn-cs"/>
                        </a:rPr>
                        <a:t>222</a:t>
                      </a:r>
                    </a:p>
                  </a:txBody>
                  <a:tcPr marL="0" marR="0" marT="0" marB="0" anchor="ct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1 054</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894309222"/>
                  </a:ext>
                </a:extLst>
              </a:tr>
              <a:tr h="755231">
                <a:tc>
                  <a:txBody>
                    <a:bodyPr/>
                    <a:lstStyle/>
                    <a:p>
                      <a:pPr algn="ctr" fontAlgn="b"/>
                      <a:r>
                        <a:rPr lang="en-ZA" sz="2000" u="none" strike="noStrike" dirty="0" smtClean="0">
                          <a:effectLst/>
                        </a:rPr>
                        <a:t>April to June 2022</a:t>
                      </a:r>
                      <a:endParaRPr lang="en-ZA"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855</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1 179</a:t>
                      </a:r>
                    </a:p>
                  </a:txBody>
                  <a:tcPr marL="7620" marR="7620" marT="7620" marB="0" anchor="ctr"/>
                </a:tc>
                <a:tc>
                  <a:txBody>
                    <a:bodyPr/>
                    <a:lstStyle/>
                    <a:p>
                      <a:pPr algn="ctr" fontAlgn="b"/>
                      <a:r>
                        <a:rPr lang="en-ZA" sz="2000" b="0" i="0" u="none" strike="noStrike" dirty="0" smtClean="0">
                          <a:solidFill>
                            <a:srgbClr val="000000"/>
                          </a:solidFill>
                          <a:effectLst/>
                          <a:latin typeface="Calibri" panose="020F0502020204030204" pitchFamily="34" charset="0"/>
                        </a:rPr>
                        <a:t>11 734</a:t>
                      </a:r>
                    </a:p>
                  </a:txBody>
                  <a:tcPr marL="7620" marR="7620" marT="7620" marB="0" anchor="ctr"/>
                </a:tc>
                <a:tc vMerge="1">
                  <a:txBody>
                    <a:bodyPr/>
                    <a:lstStyle/>
                    <a:p>
                      <a:endParaRPr lang="en-ZA"/>
                    </a:p>
                  </a:txBody>
                  <a:tcPr/>
                </a:tc>
                <a:tc>
                  <a:txBody>
                    <a:bodyPr/>
                    <a:lstStyle/>
                    <a:p>
                      <a:pPr marL="0" algn="ctr" defTabSz="914377" rtl="0" eaLnBrk="1" fontAlgn="b" latinLnBrk="0" hangingPunct="1"/>
                      <a:r>
                        <a:rPr lang="en-ZA" sz="2000" b="0" i="0" u="none" strike="noStrike" kern="1200" dirty="0">
                          <a:solidFill>
                            <a:srgbClr val="000000"/>
                          </a:solidFill>
                          <a:effectLst/>
                          <a:latin typeface="Calibri" panose="020F0502020204030204" pitchFamily="34" charset="0"/>
                          <a:ea typeface="+mn-ea"/>
                          <a:cs typeface="+mn-cs"/>
                        </a:rPr>
                        <a:t>243</a:t>
                      </a:r>
                    </a:p>
                  </a:txBody>
                  <a:tcPr marL="0" marR="0" marT="0" marB="0" anchor="ctr"/>
                </a:tc>
                <a:tc>
                  <a:txBody>
                    <a:bodyPr/>
                    <a:lstStyle/>
                    <a:p>
                      <a:pPr marL="0" algn="ctr" defTabSz="914377" rtl="0" eaLnBrk="1" fontAlgn="b" latinLnBrk="0" hangingPunct="1"/>
                      <a:r>
                        <a:rPr lang="en-ZA" sz="2000" b="0" i="0" u="none" strike="noStrike" kern="1200" dirty="0">
                          <a:solidFill>
                            <a:srgbClr val="000000"/>
                          </a:solidFill>
                          <a:effectLst/>
                          <a:latin typeface="Calibri" panose="020F0502020204030204" pitchFamily="34" charset="0"/>
                          <a:ea typeface="+mn-ea"/>
                          <a:cs typeface="+mn-cs"/>
                        </a:rPr>
                        <a:t>283</a:t>
                      </a:r>
                    </a:p>
                  </a:txBody>
                  <a:tcPr marL="0" marR="0" marT="0" marB="0" anchor="ctr"/>
                </a:tc>
                <a:tc>
                  <a:txBody>
                    <a:bodyPr/>
                    <a:lstStyle/>
                    <a:p>
                      <a:pPr marL="0" algn="ctr" defTabSz="914377" rtl="0" eaLnBrk="1" fontAlgn="b" latinLnBrk="0" hangingPunct="1"/>
                      <a:r>
                        <a:rPr lang="en-ZA" sz="2000" b="0" i="0" u="none" strike="noStrike" kern="1200" dirty="0" smtClean="0">
                          <a:solidFill>
                            <a:srgbClr val="000000"/>
                          </a:solidFill>
                          <a:effectLst/>
                          <a:latin typeface="Calibri" panose="020F0502020204030204" pitchFamily="34" charset="0"/>
                          <a:ea typeface="+mn-ea"/>
                          <a:cs typeface="+mn-cs"/>
                        </a:rPr>
                        <a:t>1 670</a:t>
                      </a:r>
                      <a:endParaRPr lang="en-ZA" sz="20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721024152"/>
                  </a:ext>
                </a:extLst>
              </a:tr>
              <a:tr h="706506">
                <a:tc>
                  <a:txBody>
                    <a:bodyPr/>
                    <a:lstStyle/>
                    <a:p>
                      <a:pPr algn="ctr" fontAlgn="b"/>
                      <a:r>
                        <a:rPr lang="en-ZA" sz="2000" b="1" u="none" strike="noStrike" dirty="0">
                          <a:effectLst/>
                        </a:rPr>
                        <a:t>Case Diff</a:t>
                      </a:r>
                      <a:endParaRPr lang="en-ZA"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2000" b="1" i="0" u="none" strike="noStrike" dirty="0" smtClean="0">
                          <a:solidFill>
                            <a:srgbClr val="FF8080"/>
                          </a:solidFill>
                          <a:effectLst/>
                          <a:latin typeface="Calibri" panose="020F0502020204030204" pitchFamily="34" charset="0"/>
                        </a:rPr>
                        <a:t>297</a:t>
                      </a:r>
                    </a:p>
                  </a:txBody>
                  <a:tcPr marL="7620" marR="7620" marT="7620" marB="0" anchor="ctr"/>
                </a:tc>
                <a:tc>
                  <a:txBody>
                    <a:bodyPr/>
                    <a:lstStyle/>
                    <a:p>
                      <a:pPr algn="ctr" fontAlgn="ctr"/>
                      <a:r>
                        <a:rPr lang="en-ZA" sz="2000" b="1" i="0" u="none" strike="noStrike" kern="1200" dirty="0">
                          <a:solidFill>
                            <a:srgbClr val="FF8080"/>
                          </a:solidFill>
                          <a:effectLst/>
                          <a:latin typeface="Calibri" panose="020F0502020204030204" pitchFamily="34" charset="0"/>
                          <a:ea typeface="+mn-ea"/>
                          <a:cs typeface="+mn-cs"/>
                        </a:rPr>
                        <a:t>282</a:t>
                      </a:r>
                    </a:p>
                  </a:txBody>
                  <a:tcPr marL="6350" marR="6350" marT="6350" marB="0" anchor="ctr"/>
                </a:tc>
                <a:tc>
                  <a:txBody>
                    <a:bodyPr/>
                    <a:lstStyle/>
                    <a:p>
                      <a:pPr algn="ctr" fontAlgn="b"/>
                      <a:r>
                        <a:rPr lang="en-ZA" sz="2000" b="1" i="0" u="none" strike="noStrike" dirty="0" smtClean="0">
                          <a:solidFill>
                            <a:srgbClr val="FF8080"/>
                          </a:solidFill>
                          <a:effectLst/>
                          <a:latin typeface="Calibri" panose="020F0502020204030204" pitchFamily="34" charset="0"/>
                        </a:rPr>
                        <a:t>4 149</a:t>
                      </a:r>
                    </a:p>
                  </a:txBody>
                  <a:tcPr marL="7620" marR="7620" marT="7620" marB="0" anchor="ctr"/>
                </a:tc>
                <a:tc vMerge="1">
                  <a:txBody>
                    <a:bodyPr/>
                    <a:lstStyle/>
                    <a:p>
                      <a:endParaRPr lang="en-ZA"/>
                    </a:p>
                  </a:txBody>
                  <a:tcPr/>
                </a:tc>
                <a:tc>
                  <a:txBody>
                    <a:bodyPr/>
                    <a:lstStyle/>
                    <a:p>
                      <a:pPr marL="0" algn="ctr" defTabSz="914377" rtl="0" eaLnBrk="1" fontAlgn="b" latinLnBrk="0" hangingPunct="1"/>
                      <a:r>
                        <a:rPr lang="en-ZA" sz="2000" b="1" i="0" u="none" strike="noStrike" kern="1200" dirty="0">
                          <a:solidFill>
                            <a:srgbClr val="FF8080"/>
                          </a:solidFill>
                          <a:effectLst/>
                          <a:latin typeface="Calibri" panose="020F0502020204030204" pitchFamily="34" charset="0"/>
                          <a:ea typeface="+mn-ea"/>
                          <a:cs typeface="+mn-cs"/>
                        </a:rPr>
                        <a:t>77</a:t>
                      </a:r>
                    </a:p>
                  </a:txBody>
                  <a:tcPr marL="0" marR="0" marT="0" marB="0" anchor="ctr"/>
                </a:tc>
                <a:tc>
                  <a:txBody>
                    <a:bodyPr/>
                    <a:lstStyle/>
                    <a:p>
                      <a:pPr marL="0" algn="ctr" defTabSz="914377" rtl="0" eaLnBrk="1" fontAlgn="b" latinLnBrk="0" hangingPunct="1"/>
                      <a:r>
                        <a:rPr lang="en-ZA" sz="2000" b="1" i="0" u="none" strike="noStrike" kern="1200" dirty="0">
                          <a:solidFill>
                            <a:srgbClr val="FF8080"/>
                          </a:solidFill>
                          <a:effectLst/>
                          <a:latin typeface="Calibri" panose="020F0502020204030204" pitchFamily="34" charset="0"/>
                          <a:ea typeface="+mn-ea"/>
                          <a:cs typeface="+mn-cs"/>
                        </a:rPr>
                        <a:t>61</a:t>
                      </a:r>
                    </a:p>
                  </a:txBody>
                  <a:tcPr marL="0" marR="0" marT="0" marB="0" anchor="ctr"/>
                </a:tc>
                <a:tc>
                  <a:txBody>
                    <a:bodyPr/>
                    <a:lstStyle/>
                    <a:p>
                      <a:pPr marL="0" algn="ctr" defTabSz="914377" rtl="0" eaLnBrk="1" fontAlgn="b" latinLnBrk="0" hangingPunct="1"/>
                      <a:r>
                        <a:rPr lang="en-ZA" sz="2000" b="1" i="0" u="none" strike="noStrike" kern="1200" dirty="0">
                          <a:solidFill>
                            <a:srgbClr val="FF8080"/>
                          </a:solidFill>
                          <a:effectLst/>
                          <a:latin typeface="Calibri" panose="020F0502020204030204" pitchFamily="34" charset="0"/>
                          <a:ea typeface="+mn-ea"/>
                          <a:cs typeface="+mn-cs"/>
                        </a:rPr>
                        <a:t>616</a:t>
                      </a:r>
                    </a:p>
                  </a:txBody>
                  <a:tcPr marL="0" marR="0" marT="0" marB="0" anchor="ctr"/>
                </a:tc>
                <a:extLst>
                  <a:ext uri="{0D108BD9-81ED-4DB2-BD59-A6C34878D82A}">
                    <a16:rowId xmlns:a16="http://schemas.microsoft.com/office/drawing/2014/main" val="3677646601"/>
                  </a:ext>
                </a:extLst>
              </a:tr>
              <a:tr h="669963">
                <a:tc>
                  <a:txBody>
                    <a:bodyPr/>
                    <a:lstStyle/>
                    <a:p>
                      <a:pPr algn="ctr" fontAlgn="b"/>
                      <a:r>
                        <a:rPr lang="en-ZA" sz="1600" b="1" u="none" strike="noStrike" dirty="0">
                          <a:effectLst/>
                        </a:rPr>
                        <a:t>% Change</a:t>
                      </a:r>
                      <a:endParaRPr lang="en-ZA"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ZA" sz="1600" b="1" i="0" u="none" strike="noStrike" dirty="0" smtClean="0">
                          <a:solidFill>
                            <a:srgbClr val="000000"/>
                          </a:solidFill>
                          <a:effectLst/>
                          <a:latin typeface="Calibri" panose="020F0502020204030204" pitchFamily="34" charset="0"/>
                        </a:rPr>
                        <a:t>53,2%</a:t>
                      </a:r>
                    </a:p>
                  </a:txBody>
                  <a:tcPr marL="7620" marR="7620" marT="7620" marB="0" anchor="ctr">
                    <a:solidFill>
                      <a:srgbClr val="FF8080"/>
                    </a:solidFill>
                  </a:tcPr>
                </a:tc>
                <a:tc>
                  <a:txBody>
                    <a:bodyPr/>
                    <a:lstStyle/>
                    <a:p>
                      <a:pPr algn="ctr" fontAlgn="ctr"/>
                      <a:r>
                        <a:rPr lang="en-ZA" sz="1600" b="1" i="0" u="none" strike="noStrike" kern="1200" dirty="0" smtClean="0">
                          <a:solidFill>
                            <a:srgbClr val="000000"/>
                          </a:solidFill>
                          <a:effectLst/>
                          <a:latin typeface="Calibri" panose="020F0502020204030204" pitchFamily="34" charset="0"/>
                          <a:ea typeface="+mn-ea"/>
                          <a:cs typeface="+mn-cs"/>
                        </a:rPr>
                        <a:t>31,4%</a:t>
                      </a:r>
                      <a:endParaRPr lang="en-ZA" sz="1600" b="1" i="0" u="none" strike="noStrike" kern="1200" dirty="0">
                        <a:solidFill>
                          <a:srgbClr val="000000"/>
                        </a:solidFill>
                        <a:effectLst/>
                        <a:latin typeface="Calibri" panose="020F0502020204030204" pitchFamily="34" charset="0"/>
                        <a:ea typeface="+mn-ea"/>
                        <a:cs typeface="+mn-cs"/>
                      </a:endParaRPr>
                    </a:p>
                  </a:txBody>
                  <a:tcPr marL="6350" marR="6350" marT="6350" marB="0" anchor="ctr">
                    <a:solidFill>
                      <a:srgbClr val="FF8080"/>
                    </a:solidFill>
                  </a:tcPr>
                </a:tc>
                <a:tc>
                  <a:txBody>
                    <a:bodyPr/>
                    <a:lstStyle/>
                    <a:p>
                      <a:pPr algn="ctr" fontAlgn="b"/>
                      <a:r>
                        <a:rPr lang="en-ZA" sz="1600" b="1" i="0" u="none" strike="noStrike" dirty="0" smtClean="0">
                          <a:solidFill>
                            <a:srgbClr val="000000"/>
                          </a:solidFill>
                          <a:effectLst/>
                          <a:latin typeface="Calibri" panose="020F0502020204030204" pitchFamily="34" charset="0"/>
                        </a:rPr>
                        <a:t>54,7%</a:t>
                      </a:r>
                    </a:p>
                  </a:txBody>
                  <a:tcPr marL="7620" marR="7620" marT="7620" marB="0" anchor="ctr">
                    <a:solidFill>
                      <a:srgbClr val="FF8080"/>
                    </a:solidFill>
                  </a:tcPr>
                </a:tc>
                <a:tc vMerge="1">
                  <a:txBody>
                    <a:bodyPr/>
                    <a:lstStyle/>
                    <a:p>
                      <a:endParaRPr lang="en-ZA"/>
                    </a:p>
                  </a:txBody>
                  <a:tcPr/>
                </a:tc>
                <a:tc>
                  <a:txBody>
                    <a:bodyPr/>
                    <a:lstStyle/>
                    <a:p>
                      <a:pPr marL="0" algn="ctr" defTabSz="914377"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46,4%</a:t>
                      </a:r>
                    </a:p>
                  </a:txBody>
                  <a:tcPr marL="0" marR="0" marT="0" marB="0" anchor="ctr">
                    <a:solidFill>
                      <a:srgbClr val="FF8080"/>
                    </a:solidFill>
                  </a:tcPr>
                </a:tc>
                <a:tc>
                  <a:txBody>
                    <a:bodyPr/>
                    <a:lstStyle/>
                    <a:p>
                      <a:pPr marL="0" algn="ctr" defTabSz="914377"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27,5%</a:t>
                      </a:r>
                    </a:p>
                  </a:txBody>
                  <a:tcPr marL="0" marR="0" marT="0" marB="0" anchor="ctr">
                    <a:solidFill>
                      <a:srgbClr val="FF8080"/>
                    </a:solidFill>
                  </a:tcPr>
                </a:tc>
                <a:tc>
                  <a:txBody>
                    <a:bodyPr/>
                    <a:lstStyle/>
                    <a:p>
                      <a:pPr marL="0" algn="ctr" defTabSz="914377" rtl="0" eaLnBrk="1" fontAlgn="b" latinLnBrk="0" hangingPunct="1"/>
                      <a:r>
                        <a:rPr lang="en-ZA" sz="1600" b="1" i="0" u="none" strike="noStrike" kern="1200" dirty="0">
                          <a:solidFill>
                            <a:srgbClr val="000000"/>
                          </a:solidFill>
                          <a:effectLst/>
                          <a:latin typeface="Calibri" panose="020F0502020204030204" pitchFamily="34" charset="0"/>
                          <a:ea typeface="+mn-ea"/>
                          <a:cs typeface="+mn-cs"/>
                        </a:rPr>
                        <a:t>58,4%</a:t>
                      </a:r>
                    </a:p>
                  </a:txBody>
                  <a:tcPr marL="0" marR="0" marT="0" marB="0" anchor="ctr">
                    <a:solidFill>
                      <a:srgbClr val="FF8080"/>
                    </a:solidFill>
                  </a:tcPr>
                </a:tc>
                <a:extLst>
                  <a:ext uri="{0D108BD9-81ED-4DB2-BD59-A6C34878D82A}">
                    <a16:rowId xmlns:a16="http://schemas.microsoft.com/office/drawing/2014/main" val="1280401488"/>
                  </a:ext>
                </a:extLst>
              </a:tr>
            </a:tbl>
          </a:graphicData>
        </a:graphic>
      </p:graphicFrame>
      <p:pic>
        <p:nvPicPr>
          <p:cNvPr id="5" name="Picture 4"/>
          <p:cNvPicPr>
            <a:picLocks noChangeAspect="1"/>
          </p:cNvPicPr>
          <p:nvPr/>
        </p:nvPicPr>
        <p:blipFill>
          <a:blip r:embed="rId2"/>
          <a:stretch>
            <a:fillRect/>
          </a:stretch>
        </p:blipFill>
        <p:spPr>
          <a:xfrm>
            <a:off x="7816200" y="1304047"/>
            <a:ext cx="962040" cy="1073393"/>
          </a:xfrm>
          <a:prstGeom prst="rect">
            <a:avLst/>
          </a:prstGeom>
        </p:spPr>
      </p:pic>
      <p:pic>
        <p:nvPicPr>
          <p:cNvPr id="6" name="Picture 5"/>
          <p:cNvPicPr>
            <a:picLocks noChangeAspect="1"/>
          </p:cNvPicPr>
          <p:nvPr/>
        </p:nvPicPr>
        <p:blipFill>
          <a:blip r:embed="rId3"/>
          <a:stretch>
            <a:fillRect/>
          </a:stretch>
        </p:blipFill>
        <p:spPr>
          <a:xfrm>
            <a:off x="3169320" y="1304047"/>
            <a:ext cx="721960" cy="992114"/>
          </a:xfrm>
          <a:prstGeom prst="rect">
            <a:avLst/>
          </a:prstGeom>
        </p:spPr>
      </p:pic>
    </p:spTree>
    <p:extLst>
      <p:ext uri="{BB962C8B-B14F-4D97-AF65-F5344CB8AC3E}">
        <p14:creationId xmlns:p14="http://schemas.microsoft.com/office/powerpoint/2010/main" val="3043333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24" y="308114"/>
            <a:ext cx="6306902" cy="733192"/>
          </a:xfrm>
        </p:spPr>
        <p:txBody>
          <a:bodyPr>
            <a:normAutofit/>
          </a:bodyPr>
          <a:lstStyle/>
          <a:p>
            <a:r>
              <a:rPr lang="en-ZA" sz="2000" dirty="0"/>
              <a:t>MULTIPLE MURDERS </a:t>
            </a:r>
            <a:r>
              <a:rPr lang="en-ZA" sz="2000" dirty="0" smtClean="0"/>
              <a:t>April to June 2022/2023</a:t>
            </a:r>
            <a:endParaRPr lang="en-ZA" sz="2000" dirty="0"/>
          </a:p>
        </p:txBody>
      </p:sp>
      <p:sp>
        <p:nvSpPr>
          <p:cNvPr id="3" name="Slide Number Placeholder 2"/>
          <p:cNvSpPr>
            <a:spLocks noGrp="1"/>
          </p:cNvSpPr>
          <p:nvPr>
            <p:ph type="sldNum" sz="quarter" idx="12"/>
          </p:nvPr>
        </p:nvSpPr>
        <p:spPr>
          <a:xfrm>
            <a:off x="11722608" y="6583679"/>
            <a:ext cx="384046" cy="274321"/>
          </a:xfrm>
        </p:spPr>
        <p:txBody>
          <a:bodyPr/>
          <a:lstStyle/>
          <a:p>
            <a:fld id="{70AAA570-3596-44A9-950A-E638EE719369}" type="slidenum">
              <a:rPr lang="en-ZA" smtClean="0"/>
              <a:pPr/>
              <a:t>15</a:t>
            </a:fld>
            <a:endParaRPr lang="en-ZA" dirty="0"/>
          </a:p>
        </p:txBody>
      </p:sp>
      <p:cxnSp>
        <p:nvCxnSpPr>
          <p:cNvPr id="8" name="Straight Connector 7"/>
          <p:cNvCxnSpPr/>
          <p:nvPr/>
        </p:nvCxnSpPr>
        <p:spPr>
          <a:xfrm flipV="1">
            <a:off x="9163657" y="1590261"/>
            <a:ext cx="2558951" cy="278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p:cNvGraphicFramePr>
            <a:graphicFrameLocks noGrp="1"/>
          </p:cNvGraphicFramePr>
          <p:nvPr>
            <p:ph idx="1"/>
            <p:extLst>
              <p:ext uri="{D42A27DB-BD31-4B8C-83A1-F6EECF244321}">
                <p14:modId xmlns:p14="http://schemas.microsoft.com/office/powerpoint/2010/main" val="2982638979"/>
              </p:ext>
            </p:extLst>
          </p:nvPr>
        </p:nvGraphicFramePr>
        <p:xfrm>
          <a:off x="188845" y="1507021"/>
          <a:ext cx="11956772" cy="5076660"/>
        </p:xfrm>
        <a:graphic>
          <a:graphicData uri="http://schemas.openxmlformats.org/drawingml/2006/table">
            <a:tbl>
              <a:tblPr firstRow="1" firstCol="1" lastRow="1" lastCol="1">
                <a:tableStyleId>{21E4AEA4-8DFA-4A89-87EB-49C32662AFE0}</a:tableStyleId>
              </a:tblPr>
              <a:tblGrid>
                <a:gridCol w="993912">
                  <a:extLst>
                    <a:ext uri="{9D8B030D-6E8A-4147-A177-3AD203B41FA5}">
                      <a16:colId xmlns:a16="http://schemas.microsoft.com/office/drawing/2014/main" val="1620936489"/>
                    </a:ext>
                  </a:extLst>
                </a:gridCol>
                <a:gridCol w="924339">
                  <a:extLst>
                    <a:ext uri="{9D8B030D-6E8A-4147-A177-3AD203B41FA5}">
                      <a16:colId xmlns:a16="http://schemas.microsoft.com/office/drawing/2014/main" val="622882577"/>
                    </a:ext>
                  </a:extLst>
                </a:gridCol>
                <a:gridCol w="695739">
                  <a:extLst>
                    <a:ext uri="{9D8B030D-6E8A-4147-A177-3AD203B41FA5}">
                      <a16:colId xmlns:a16="http://schemas.microsoft.com/office/drawing/2014/main" val="508068290"/>
                    </a:ext>
                  </a:extLst>
                </a:gridCol>
                <a:gridCol w="934278">
                  <a:extLst>
                    <a:ext uri="{9D8B030D-6E8A-4147-A177-3AD203B41FA5}">
                      <a16:colId xmlns:a16="http://schemas.microsoft.com/office/drawing/2014/main" val="1730435854"/>
                    </a:ext>
                  </a:extLst>
                </a:gridCol>
                <a:gridCol w="1003852">
                  <a:extLst>
                    <a:ext uri="{9D8B030D-6E8A-4147-A177-3AD203B41FA5}">
                      <a16:colId xmlns:a16="http://schemas.microsoft.com/office/drawing/2014/main" val="2241681695"/>
                    </a:ext>
                  </a:extLst>
                </a:gridCol>
                <a:gridCol w="983974">
                  <a:extLst>
                    <a:ext uri="{9D8B030D-6E8A-4147-A177-3AD203B41FA5}">
                      <a16:colId xmlns:a16="http://schemas.microsoft.com/office/drawing/2014/main" val="1654940332"/>
                    </a:ext>
                  </a:extLst>
                </a:gridCol>
                <a:gridCol w="1405245">
                  <a:extLst>
                    <a:ext uri="{9D8B030D-6E8A-4147-A177-3AD203B41FA5}">
                      <a16:colId xmlns:a16="http://schemas.microsoft.com/office/drawing/2014/main" val="3236182668"/>
                    </a:ext>
                  </a:extLst>
                </a:gridCol>
                <a:gridCol w="900942">
                  <a:extLst>
                    <a:ext uri="{9D8B030D-6E8A-4147-A177-3AD203B41FA5}">
                      <a16:colId xmlns:a16="http://schemas.microsoft.com/office/drawing/2014/main" val="564039195"/>
                    </a:ext>
                  </a:extLst>
                </a:gridCol>
                <a:gridCol w="1095463">
                  <a:extLst>
                    <a:ext uri="{9D8B030D-6E8A-4147-A177-3AD203B41FA5}">
                      <a16:colId xmlns:a16="http://schemas.microsoft.com/office/drawing/2014/main" val="2846369179"/>
                    </a:ext>
                  </a:extLst>
                </a:gridCol>
                <a:gridCol w="1187604">
                  <a:extLst>
                    <a:ext uri="{9D8B030D-6E8A-4147-A177-3AD203B41FA5}">
                      <a16:colId xmlns:a16="http://schemas.microsoft.com/office/drawing/2014/main" val="3707712280"/>
                    </a:ext>
                  </a:extLst>
                </a:gridCol>
                <a:gridCol w="993083">
                  <a:extLst>
                    <a:ext uri="{9D8B030D-6E8A-4147-A177-3AD203B41FA5}">
                      <a16:colId xmlns:a16="http://schemas.microsoft.com/office/drawing/2014/main" val="2742733516"/>
                    </a:ext>
                  </a:extLst>
                </a:gridCol>
                <a:gridCol w="838341">
                  <a:extLst>
                    <a:ext uri="{9D8B030D-6E8A-4147-A177-3AD203B41FA5}">
                      <a16:colId xmlns:a16="http://schemas.microsoft.com/office/drawing/2014/main" val="3050922714"/>
                    </a:ext>
                  </a:extLst>
                </a:gridCol>
              </a:tblGrid>
              <a:tr h="464183">
                <a:tc rowSpan="2">
                  <a:txBody>
                    <a:bodyPr/>
                    <a:lstStyle/>
                    <a:p>
                      <a:pPr algn="ctr" fontAlgn="ctr">
                        <a:lnSpc>
                          <a:spcPct val="107000"/>
                        </a:lnSpc>
                        <a:spcAft>
                          <a:spcPts val="0"/>
                        </a:spcAft>
                      </a:pPr>
                      <a:r>
                        <a:rPr lang="en-ZA" sz="1600" kern="1200" dirty="0">
                          <a:effectLst/>
                        </a:rPr>
                        <a:t>COUNT OF VICTIMS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solidFill>
                      <a:schemeClr val="accent2">
                        <a:lumMod val="75000"/>
                      </a:schemeClr>
                    </a:solidFill>
                  </a:tcPr>
                </a:tc>
                <a:tc gridSpan="9">
                  <a:txBody>
                    <a:bodyPr/>
                    <a:lstStyle/>
                    <a:p>
                      <a:pPr algn="ctr" fontAlgn="ctr">
                        <a:lnSpc>
                          <a:spcPct val="107000"/>
                        </a:lnSpc>
                        <a:spcAft>
                          <a:spcPts val="0"/>
                        </a:spcAft>
                      </a:pPr>
                      <a:r>
                        <a:rPr lang="en-ZA" sz="2000" kern="1200" dirty="0">
                          <a:effectLst/>
                        </a:rPr>
                        <a:t>NUMBER OF CASES REPORTED PER PROVINCE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ctr">
                        <a:lnSpc>
                          <a:spcPct val="107000"/>
                        </a:lnSpc>
                        <a:spcAft>
                          <a:spcPts val="0"/>
                        </a:spcAft>
                      </a:pPr>
                      <a:r>
                        <a:rPr lang="en-ZA" sz="1800" kern="1200" dirty="0">
                          <a:effectLst/>
                        </a:rPr>
                        <a:t>Total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hMerge="1">
                  <a:txBody>
                    <a:bodyPr/>
                    <a:lstStyle/>
                    <a:p>
                      <a:endParaRPr lang="en-ZA"/>
                    </a:p>
                  </a:txBody>
                  <a:tcPr/>
                </a:tc>
                <a:extLst>
                  <a:ext uri="{0D108BD9-81ED-4DB2-BD59-A6C34878D82A}">
                    <a16:rowId xmlns:a16="http://schemas.microsoft.com/office/drawing/2014/main" val="2492488468"/>
                  </a:ext>
                </a:extLst>
              </a:tr>
              <a:tr h="1166612">
                <a:tc vMerge="1">
                  <a:txBody>
                    <a:bodyPr/>
                    <a:lstStyle/>
                    <a:p>
                      <a:endParaRPr lang="en-ZA"/>
                    </a:p>
                  </a:txBody>
                  <a:tcPr/>
                </a:tc>
                <a:tc>
                  <a:txBody>
                    <a:bodyPr/>
                    <a:lstStyle/>
                    <a:p>
                      <a:pPr algn="ctr" fontAlgn="ctr">
                        <a:lnSpc>
                          <a:spcPct val="107000"/>
                        </a:lnSpc>
                        <a:spcAft>
                          <a:spcPts val="0"/>
                        </a:spcAft>
                      </a:pPr>
                      <a:r>
                        <a:rPr lang="en-ZA" sz="1800" kern="1200" dirty="0">
                          <a:effectLst/>
                        </a:rPr>
                        <a:t>Eastern Cape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a:effectLst/>
                        </a:rPr>
                        <a:t>Free State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a:effectLst/>
                        </a:rPr>
                        <a:t>Gauteng</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smtClean="0">
                          <a:effectLst/>
                        </a:rPr>
                        <a:t>KwaZulu- </a:t>
                      </a:r>
                      <a:r>
                        <a:rPr lang="en-ZA" sz="1800" kern="1200" dirty="0">
                          <a:effectLst/>
                        </a:rPr>
                        <a:t>Natal</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2000" kern="1200" dirty="0">
                          <a:effectLst/>
                        </a:rPr>
                        <a:t>Limpopo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a:effectLst/>
                        </a:rPr>
                        <a:t>Mpumalanga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a:effectLst/>
                        </a:rPr>
                        <a:t>North West</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a:effectLst/>
                        </a:rPr>
                        <a:t>Northern Cape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kern="1200" dirty="0">
                          <a:effectLst/>
                        </a:rPr>
                        <a:t>Western Cape</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tc>
                <a:tc>
                  <a:txBody>
                    <a:bodyPr/>
                    <a:lstStyle/>
                    <a:p>
                      <a:pPr algn="ctr" fontAlgn="ctr">
                        <a:lnSpc>
                          <a:spcPct val="107000"/>
                        </a:lnSpc>
                        <a:spcAft>
                          <a:spcPts val="0"/>
                        </a:spcAft>
                      </a:pPr>
                      <a:r>
                        <a:rPr lang="en-ZA" sz="1800" b="1" kern="1200" dirty="0">
                          <a:solidFill>
                            <a:schemeClr val="bg1"/>
                          </a:solidFill>
                          <a:effectLst/>
                        </a:rPr>
                        <a:t>Dockets</a:t>
                      </a:r>
                      <a:endParaRPr lang="en-ZA"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solidFill>
                      <a:schemeClr val="accent2">
                        <a:lumMod val="75000"/>
                      </a:schemeClr>
                    </a:solidFill>
                  </a:tcPr>
                </a:tc>
                <a:tc>
                  <a:txBody>
                    <a:bodyPr/>
                    <a:lstStyle/>
                    <a:p>
                      <a:pPr algn="ctr" fontAlgn="ctr">
                        <a:lnSpc>
                          <a:spcPct val="107000"/>
                        </a:lnSpc>
                        <a:spcAft>
                          <a:spcPts val="0"/>
                        </a:spcAft>
                      </a:pPr>
                      <a:r>
                        <a:rPr lang="en-ZA" sz="1800" kern="1200" dirty="0">
                          <a:effectLst/>
                        </a:rPr>
                        <a:t>Victims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nchor="ctr">
                    <a:solidFill>
                      <a:schemeClr val="accent2">
                        <a:lumMod val="75000"/>
                      </a:schemeClr>
                    </a:solidFill>
                  </a:tcPr>
                </a:tc>
                <a:extLst>
                  <a:ext uri="{0D108BD9-81ED-4DB2-BD59-A6C34878D82A}">
                    <a16:rowId xmlns:a16="http://schemas.microsoft.com/office/drawing/2014/main" val="2365014303"/>
                  </a:ext>
                </a:extLst>
              </a:tr>
              <a:tr h="475663">
                <a:tc>
                  <a:txBody>
                    <a:bodyPr/>
                    <a:lstStyle/>
                    <a:p>
                      <a:pPr algn="ctr" fontAlgn="ctr">
                        <a:lnSpc>
                          <a:spcPct val="107000"/>
                        </a:lnSpc>
                        <a:spcAft>
                          <a:spcPts val="0"/>
                        </a:spcAft>
                      </a:pPr>
                      <a:r>
                        <a:rPr lang="en-ZA" sz="2000" kern="1200" dirty="0">
                          <a:effectLst/>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a:effectLst/>
                        </a:rPr>
                        <a:t>47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58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58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26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b="1" kern="1200" dirty="0">
                          <a:solidFill>
                            <a:schemeClr val="bg1"/>
                          </a:solidFill>
                          <a:effectLst/>
                        </a:rPr>
                        <a:t>215</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430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2469987452"/>
                  </a:ext>
                </a:extLst>
              </a:tr>
              <a:tr h="475663">
                <a:tc>
                  <a:txBody>
                    <a:bodyPr/>
                    <a:lstStyle/>
                    <a:p>
                      <a:pPr algn="ctr" fontAlgn="ctr">
                        <a:lnSpc>
                          <a:spcPct val="107000"/>
                        </a:lnSpc>
                        <a:spcAft>
                          <a:spcPts val="0"/>
                        </a:spcAft>
                      </a:pPr>
                      <a:r>
                        <a:rPr lang="en-ZA" sz="2000" kern="1200" dirty="0">
                          <a:effectLst/>
                        </a:rPr>
                        <a:t>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a:effectLst/>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b="1" kern="1200" dirty="0">
                          <a:solidFill>
                            <a:schemeClr val="bg1"/>
                          </a:solidFill>
                          <a:effectLst/>
                        </a:rPr>
                        <a:t>48</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144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1183458654"/>
                  </a:ext>
                </a:extLst>
              </a:tr>
              <a:tr h="475663">
                <a:tc>
                  <a:txBody>
                    <a:bodyPr/>
                    <a:lstStyle/>
                    <a:p>
                      <a:pPr algn="ctr" fontAlgn="ctr">
                        <a:lnSpc>
                          <a:spcPct val="107000"/>
                        </a:lnSpc>
                        <a:spcAft>
                          <a:spcPts val="0"/>
                        </a:spcAft>
                      </a:pPr>
                      <a:r>
                        <a:rPr lang="en-ZA" sz="2000" kern="1200" dirty="0">
                          <a:effectLst/>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b="1" kern="1200" dirty="0">
                          <a:solidFill>
                            <a:schemeClr val="bg1"/>
                          </a:solidFill>
                          <a:effectLst/>
                        </a:rPr>
                        <a:t>17</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68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3697769215"/>
                  </a:ext>
                </a:extLst>
              </a:tr>
              <a:tr h="475663">
                <a:tc>
                  <a:txBody>
                    <a:bodyPr/>
                    <a:lstStyle/>
                    <a:p>
                      <a:pPr algn="ctr" fontAlgn="ctr">
                        <a:lnSpc>
                          <a:spcPct val="107000"/>
                        </a:lnSpc>
                        <a:spcAft>
                          <a:spcPts val="0"/>
                        </a:spcAft>
                      </a:pPr>
                      <a:r>
                        <a:rPr lang="en-ZA" sz="2000" kern="1200" dirty="0">
                          <a:effectLst/>
                        </a:rPr>
                        <a:t>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a:effectLst/>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b="1" kern="1200" dirty="0">
                          <a:solidFill>
                            <a:schemeClr val="bg1"/>
                          </a:solidFill>
                          <a:effectLst/>
                        </a:rPr>
                        <a:t>2</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3936042572"/>
                  </a:ext>
                </a:extLst>
              </a:tr>
              <a:tr h="475663">
                <a:tc>
                  <a:txBody>
                    <a:bodyPr/>
                    <a:lstStyle/>
                    <a:p>
                      <a:pPr algn="ctr" fontAlgn="ctr">
                        <a:lnSpc>
                          <a:spcPct val="107000"/>
                        </a:lnSpc>
                        <a:spcAft>
                          <a:spcPts val="0"/>
                        </a:spcAft>
                      </a:pPr>
                      <a:r>
                        <a:rPr lang="en-ZA" sz="2000" kern="1200" dirty="0">
                          <a:effectLst/>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b="1" kern="1200" dirty="0">
                          <a:solidFill>
                            <a:schemeClr val="bg1"/>
                          </a:solidFill>
                          <a:effectLst/>
                        </a:rPr>
                        <a:t>2</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1149878643"/>
                  </a:ext>
                </a:extLst>
              </a:tr>
              <a:tr h="533775">
                <a:tc>
                  <a:txBody>
                    <a:bodyPr/>
                    <a:lstStyle/>
                    <a:p>
                      <a:pPr algn="ctr" fontAlgn="ctr">
                        <a:lnSpc>
                          <a:spcPct val="107000"/>
                        </a:lnSpc>
                        <a:spcAft>
                          <a:spcPts val="0"/>
                        </a:spcAft>
                      </a:pPr>
                      <a:r>
                        <a:rPr lang="en-ZA" sz="2000" kern="1200" dirty="0">
                          <a:effectLst/>
                        </a:rPr>
                        <a:t>Dockets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a:effectLst/>
                        </a:rPr>
                        <a:t>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75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84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kern="1200" dirty="0">
                          <a:effectLst/>
                        </a:rPr>
                        <a:t>37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tc>
                <a:tc>
                  <a:txBody>
                    <a:bodyPr/>
                    <a:lstStyle/>
                    <a:p>
                      <a:pPr algn="ctr" fontAlgn="ctr">
                        <a:lnSpc>
                          <a:spcPct val="107000"/>
                        </a:lnSpc>
                        <a:spcAft>
                          <a:spcPts val="0"/>
                        </a:spcAft>
                      </a:pPr>
                      <a:r>
                        <a:rPr lang="en-ZA" sz="2000" b="1" kern="1200" dirty="0">
                          <a:solidFill>
                            <a:schemeClr val="bg1"/>
                          </a:solidFill>
                          <a:effectLst/>
                        </a:rPr>
                        <a:t>284 </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400" kern="12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3571011441"/>
                  </a:ext>
                </a:extLst>
              </a:tr>
              <a:tr h="533775">
                <a:tc>
                  <a:txBody>
                    <a:bodyPr/>
                    <a:lstStyle/>
                    <a:p>
                      <a:pPr algn="ctr" fontAlgn="ctr">
                        <a:lnSpc>
                          <a:spcPct val="107000"/>
                        </a:lnSpc>
                        <a:spcAft>
                          <a:spcPts val="0"/>
                        </a:spcAft>
                      </a:pPr>
                      <a:r>
                        <a:rPr lang="en-ZA" sz="2000" kern="1200" dirty="0">
                          <a:effectLst/>
                        </a:rPr>
                        <a:t>Victims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205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26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400" kern="12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tc>
                  <a:txBody>
                    <a:bodyPr/>
                    <a:lstStyle/>
                    <a:p>
                      <a:pPr algn="ctr" fontAlgn="ctr">
                        <a:lnSpc>
                          <a:spcPct val="107000"/>
                        </a:lnSpc>
                        <a:spcAft>
                          <a:spcPts val="0"/>
                        </a:spcAft>
                      </a:pPr>
                      <a:r>
                        <a:rPr lang="en-ZA" sz="2000" kern="1200" dirty="0">
                          <a:effectLst/>
                        </a:rPr>
                        <a:t>664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28" marR="59028" marT="0" marB="0">
                    <a:solidFill>
                      <a:schemeClr val="accent2">
                        <a:lumMod val="75000"/>
                      </a:schemeClr>
                    </a:solidFill>
                  </a:tcPr>
                </a:tc>
                <a:extLst>
                  <a:ext uri="{0D108BD9-81ED-4DB2-BD59-A6C34878D82A}">
                    <a16:rowId xmlns:a16="http://schemas.microsoft.com/office/drawing/2014/main" val="3766274876"/>
                  </a:ext>
                </a:extLst>
              </a:tr>
            </a:tbl>
          </a:graphicData>
        </a:graphic>
      </p:graphicFrame>
    </p:spTree>
    <p:extLst>
      <p:ext uri="{BB962C8B-B14F-4D97-AF65-F5344CB8AC3E}">
        <p14:creationId xmlns:p14="http://schemas.microsoft.com/office/powerpoint/2010/main" val="95298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91" y="0"/>
            <a:ext cx="11110609" cy="1177047"/>
          </a:xfrm>
        </p:spPr>
        <p:txBody>
          <a:bodyPr/>
          <a:lstStyle/>
          <a:p>
            <a:r>
              <a:rPr lang="en-ZA" sz="2000" dirty="0">
                <a:latin typeface="Arial" panose="020B0604020202020204" pitchFamily="34" charset="0"/>
                <a:cs typeface="Arial" panose="020B0604020202020204" pitchFamily="34" charset="0"/>
              </a:rPr>
              <a:t>MURDER OF MEMBERS OF THE POLICE</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ON/OFF DUTY MEMBERS</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TREND OVER THREE-MONTH PERIOD</a:t>
            </a:r>
            <a:endParaRPr lang="en-ZA" sz="2000" dirty="0"/>
          </a:p>
        </p:txBody>
      </p:sp>
      <p:sp>
        <p:nvSpPr>
          <p:cNvPr id="4" name="Slide Number Placeholder 3"/>
          <p:cNvSpPr>
            <a:spLocks noGrp="1"/>
          </p:cNvSpPr>
          <p:nvPr>
            <p:ph type="sldNum" sz="quarter" idx="12"/>
          </p:nvPr>
        </p:nvSpPr>
        <p:spPr>
          <a:xfrm>
            <a:off x="11811000" y="6567948"/>
            <a:ext cx="317090" cy="196740"/>
          </a:xfrm>
        </p:spPr>
        <p:txBody>
          <a:bodyPr/>
          <a:lstStyle/>
          <a:p>
            <a:fld id="{70AAA570-3596-44A9-950A-E638EE719369}" type="slidenum">
              <a:rPr lang="en-ZA" smtClean="0"/>
              <a:pPr/>
              <a:t>16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802607813"/>
              </p:ext>
            </p:extLst>
          </p:nvPr>
        </p:nvGraphicFramePr>
        <p:xfrm>
          <a:off x="398833" y="4402049"/>
          <a:ext cx="11634287" cy="831432"/>
        </p:xfrm>
        <a:graphic>
          <a:graphicData uri="http://schemas.openxmlformats.org/drawingml/2006/table">
            <a:tbl>
              <a:tblPr firstRow="1" firstCol="1" bandRow="1"/>
              <a:tblGrid>
                <a:gridCol w="1362063">
                  <a:extLst>
                    <a:ext uri="{9D8B030D-6E8A-4147-A177-3AD203B41FA5}">
                      <a16:colId xmlns:a16="http://schemas.microsoft.com/office/drawing/2014/main" val="3471963850"/>
                    </a:ext>
                  </a:extLst>
                </a:gridCol>
                <a:gridCol w="1362063">
                  <a:extLst>
                    <a:ext uri="{9D8B030D-6E8A-4147-A177-3AD203B41FA5}">
                      <a16:colId xmlns:a16="http://schemas.microsoft.com/office/drawing/2014/main" val="624746686"/>
                    </a:ext>
                  </a:extLst>
                </a:gridCol>
                <a:gridCol w="1362063">
                  <a:extLst>
                    <a:ext uri="{9D8B030D-6E8A-4147-A177-3AD203B41FA5}">
                      <a16:colId xmlns:a16="http://schemas.microsoft.com/office/drawing/2014/main" val="1862443220"/>
                    </a:ext>
                  </a:extLst>
                </a:gridCol>
                <a:gridCol w="1362063">
                  <a:extLst>
                    <a:ext uri="{9D8B030D-6E8A-4147-A177-3AD203B41FA5}">
                      <a16:colId xmlns:a16="http://schemas.microsoft.com/office/drawing/2014/main" val="2331904464"/>
                    </a:ext>
                  </a:extLst>
                </a:gridCol>
                <a:gridCol w="1772100">
                  <a:extLst>
                    <a:ext uri="{9D8B030D-6E8A-4147-A177-3AD203B41FA5}">
                      <a16:colId xmlns:a16="http://schemas.microsoft.com/office/drawing/2014/main" val="674049488"/>
                    </a:ext>
                  </a:extLst>
                </a:gridCol>
                <a:gridCol w="1689809">
                  <a:extLst>
                    <a:ext uri="{9D8B030D-6E8A-4147-A177-3AD203B41FA5}">
                      <a16:colId xmlns:a16="http://schemas.microsoft.com/office/drawing/2014/main" val="2268241262"/>
                    </a:ext>
                  </a:extLst>
                </a:gridCol>
                <a:gridCol w="1867006">
                  <a:extLst>
                    <a:ext uri="{9D8B030D-6E8A-4147-A177-3AD203B41FA5}">
                      <a16:colId xmlns:a16="http://schemas.microsoft.com/office/drawing/2014/main" val="3327327605"/>
                    </a:ext>
                  </a:extLst>
                </a:gridCol>
                <a:gridCol w="857120">
                  <a:extLst>
                    <a:ext uri="{9D8B030D-6E8A-4147-A177-3AD203B41FA5}">
                      <a16:colId xmlns:a16="http://schemas.microsoft.com/office/drawing/2014/main" val="826499568"/>
                    </a:ext>
                  </a:extLst>
                </a:gridCol>
              </a:tblGrid>
              <a:tr h="277144">
                <a:tc>
                  <a:txBody>
                    <a:bodyPr/>
                    <a:lstStyle/>
                    <a:p>
                      <a:pPr algn="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Apr-Jun </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Total</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1240692722"/>
                  </a:ext>
                </a:extLst>
              </a:tr>
              <a:tr h="277144">
                <a:tc>
                  <a:txBody>
                    <a:bodyPr/>
                    <a:lstStyle/>
                    <a:p>
                      <a:pPr algn="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 duty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10</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1587685931"/>
                  </a:ext>
                </a:extLst>
              </a:tr>
              <a:tr h="277144">
                <a:tc>
                  <a:txBody>
                    <a:bodyPr/>
                    <a:lstStyle/>
                    <a:p>
                      <a:pPr algn="r">
                        <a:lnSpc>
                          <a:spcPct val="107000"/>
                        </a:lnSpc>
                        <a:spcAft>
                          <a:spcPts val="0"/>
                        </a:spcAft>
                      </a:pPr>
                      <a:r>
                        <a:rPr lang="en-ZA" sz="14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duty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8</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227910304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79720055"/>
              </p:ext>
            </p:extLst>
          </p:nvPr>
        </p:nvGraphicFramePr>
        <p:xfrm>
          <a:off x="534917" y="5233481"/>
          <a:ext cx="11498203" cy="1206649"/>
        </p:xfrm>
        <a:graphic>
          <a:graphicData uri="http://schemas.openxmlformats.org/drawingml/2006/table">
            <a:tbl>
              <a:tblPr firstRow="1" firstCol="1" bandRow="1"/>
              <a:tblGrid>
                <a:gridCol w="1205393">
                  <a:extLst>
                    <a:ext uri="{9D8B030D-6E8A-4147-A177-3AD203B41FA5}">
                      <a16:colId xmlns:a16="http://schemas.microsoft.com/office/drawing/2014/main" val="3929957885"/>
                    </a:ext>
                  </a:extLst>
                </a:gridCol>
                <a:gridCol w="1138975">
                  <a:extLst>
                    <a:ext uri="{9D8B030D-6E8A-4147-A177-3AD203B41FA5}">
                      <a16:colId xmlns:a16="http://schemas.microsoft.com/office/drawing/2014/main" val="3538483037"/>
                    </a:ext>
                  </a:extLst>
                </a:gridCol>
                <a:gridCol w="1172184">
                  <a:extLst>
                    <a:ext uri="{9D8B030D-6E8A-4147-A177-3AD203B41FA5}">
                      <a16:colId xmlns:a16="http://schemas.microsoft.com/office/drawing/2014/main" val="2002284196"/>
                    </a:ext>
                  </a:extLst>
                </a:gridCol>
                <a:gridCol w="1172184">
                  <a:extLst>
                    <a:ext uri="{9D8B030D-6E8A-4147-A177-3AD203B41FA5}">
                      <a16:colId xmlns:a16="http://schemas.microsoft.com/office/drawing/2014/main" val="2039946616"/>
                    </a:ext>
                  </a:extLst>
                </a:gridCol>
                <a:gridCol w="1172184">
                  <a:extLst>
                    <a:ext uri="{9D8B030D-6E8A-4147-A177-3AD203B41FA5}">
                      <a16:colId xmlns:a16="http://schemas.microsoft.com/office/drawing/2014/main" val="804334533"/>
                    </a:ext>
                  </a:extLst>
                </a:gridCol>
                <a:gridCol w="1172184">
                  <a:extLst>
                    <a:ext uri="{9D8B030D-6E8A-4147-A177-3AD203B41FA5}">
                      <a16:colId xmlns:a16="http://schemas.microsoft.com/office/drawing/2014/main" val="32390622"/>
                    </a:ext>
                  </a:extLst>
                </a:gridCol>
                <a:gridCol w="1299112">
                  <a:extLst>
                    <a:ext uri="{9D8B030D-6E8A-4147-A177-3AD203B41FA5}">
                      <a16:colId xmlns:a16="http://schemas.microsoft.com/office/drawing/2014/main" val="2841531225"/>
                    </a:ext>
                  </a:extLst>
                </a:gridCol>
                <a:gridCol w="1120878">
                  <a:extLst>
                    <a:ext uri="{9D8B030D-6E8A-4147-A177-3AD203B41FA5}">
                      <a16:colId xmlns:a16="http://schemas.microsoft.com/office/drawing/2014/main" val="214051472"/>
                    </a:ext>
                  </a:extLst>
                </a:gridCol>
                <a:gridCol w="1425677">
                  <a:extLst>
                    <a:ext uri="{9D8B030D-6E8A-4147-A177-3AD203B41FA5}">
                      <a16:colId xmlns:a16="http://schemas.microsoft.com/office/drawing/2014/main" val="2073424023"/>
                    </a:ext>
                  </a:extLst>
                </a:gridCol>
                <a:gridCol w="619432">
                  <a:extLst>
                    <a:ext uri="{9D8B030D-6E8A-4147-A177-3AD203B41FA5}">
                      <a16:colId xmlns:a16="http://schemas.microsoft.com/office/drawing/2014/main" val="3711979040"/>
                    </a:ext>
                  </a:extLst>
                </a:gridCol>
              </a:tblGrid>
              <a:tr h="482659">
                <a:tc>
                  <a:txBody>
                    <a:bodyPr/>
                    <a:lstStyle/>
                    <a:p>
                      <a:pPr algn="r">
                        <a:lnSpc>
                          <a:spcPct val="107000"/>
                        </a:lnSpc>
                        <a:spcAft>
                          <a:spcPts val="0"/>
                        </a:spcAft>
                      </a:pPr>
                      <a:r>
                        <a:rPr lang="en-ZA" sz="1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400" b="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Total</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3580592114"/>
                  </a:ext>
                </a:extLst>
              </a:tr>
              <a:tr h="241330">
                <a:tc>
                  <a:txBody>
                    <a:bodyPr/>
                    <a:lstStyle/>
                    <a:p>
                      <a:pPr algn="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2021/2022</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a:lnSpc>
                          <a:spcPct val="107000"/>
                        </a:lnSpc>
                        <a:spcAft>
                          <a:spcPts val="0"/>
                        </a:spcAft>
                      </a:pPr>
                      <a:r>
                        <a:rPr lang="en-ZA"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31</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657118666"/>
                  </a:ext>
                </a:extLst>
              </a:tr>
              <a:tr h="241330">
                <a:tc>
                  <a:txBody>
                    <a:bodyPr/>
                    <a:lstStyle/>
                    <a:p>
                      <a:pPr algn="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2022/2023</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ZA" sz="14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18</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4011181876"/>
                  </a:ext>
                </a:extLst>
              </a:tr>
              <a:tr h="241330">
                <a:tc>
                  <a:txBody>
                    <a:bodyPr/>
                    <a:lstStyle/>
                    <a:p>
                      <a:pPr algn="r">
                        <a:lnSpc>
                          <a:spcPct val="107000"/>
                        </a:lnSpc>
                        <a:spcAft>
                          <a:spcPts val="0"/>
                        </a:spcAft>
                      </a:pPr>
                      <a:r>
                        <a:rPr lang="en-ZA"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Counts diff</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4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tc>
                  <a:txBody>
                    <a:bodyPr/>
                    <a:lstStyle/>
                    <a:p>
                      <a:pPr algn="ctr">
                        <a:lnSpc>
                          <a:spcPct val="107000"/>
                        </a:lnSpc>
                        <a:spcAft>
                          <a:spcPts val="0"/>
                        </a:spcAft>
                      </a:pPr>
                      <a:r>
                        <a:rPr lang="en-ZA" sz="1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-13</a:t>
                      </a:r>
                      <a:endParaRPr lang="en-ZA" sz="14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tx1"/>
                    </a:solidFill>
                  </a:tcPr>
                </a:tc>
                <a:extLst>
                  <a:ext uri="{0D108BD9-81ED-4DB2-BD59-A6C34878D82A}">
                    <a16:rowId xmlns:a16="http://schemas.microsoft.com/office/drawing/2014/main" val="1456521220"/>
                  </a:ext>
                </a:extLst>
              </a:tr>
            </a:tbl>
          </a:graphicData>
        </a:graphic>
      </p:graphicFrame>
      <p:pic>
        <p:nvPicPr>
          <p:cNvPr id="15" name="Picture 14"/>
          <p:cNvPicPr>
            <a:picLocks noChangeAspect="1"/>
          </p:cNvPicPr>
          <p:nvPr/>
        </p:nvPicPr>
        <p:blipFill>
          <a:blip r:embed="rId2"/>
          <a:stretch>
            <a:fillRect/>
          </a:stretch>
        </p:blipFill>
        <p:spPr>
          <a:xfrm>
            <a:off x="928767" y="1177047"/>
            <a:ext cx="11199323" cy="3377477"/>
          </a:xfrm>
          <a:prstGeom prst="rect">
            <a:avLst/>
          </a:prstGeom>
        </p:spPr>
      </p:pic>
    </p:spTree>
    <p:extLst>
      <p:ext uri="{BB962C8B-B14F-4D97-AF65-F5344CB8AC3E}">
        <p14:creationId xmlns:p14="http://schemas.microsoft.com/office/powerpoint/2010/main" val="124584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57" y="229616"/>
            <a:ext cx="11052243" cy="940556"/>
          </a:xfrm>
        </p:spPr>
        <p:txBody>
          <a:bodyPr/>
          <a:lstStyle/>
          <a:p>
            <a:r>
              <a:rPr lang="en-ZA" sz="2000" dirty="0">
                <a:latin typeface="Arial" panose="020B0604020202020204" pitchFamily="34" charset="0"/>
                <a:cs typeface="Arial" panose="020B0604020202020204" pitchFamily="34" charset="0"/>
              </a:rPr>
              <a:t>MURDERS OF FARMING COMMUNITY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TREND OVER THREE-MONTH PERIOD</a:t>
            </a:r>
            <a:endParaRPr lang="en-ZA" sz="2000" dirty="0"/>
          </a:p>
        </p:txBody>
      </p:sp>
      <p:sp>
        <p:nvSpPr>
          <p:cNvPr id="4" name="Slide Number Placeholder 3"/>
          <p:cNvSpPr>
            <a:spLocks noGrp="1"/>
          </p:cNvSpPr>
          <p:nvPr>
            <p:ph type="sldNum" sz="quarter" idx="12"/>
          </p:nvPr>
        </p:nvSpPr>
        <p:spPr/>
        <p:txBody>
          <a:bodyPr/>
          <a:lstStyle/>
          <a:p>
            <a:fld id="{70AAA570-3596-44A9-950A-E638EE719369}" type="slidenum">
              <a:rPr lang="en-ZA" smtClean="0"/>
              <a:pPr/>
              <a:t>17</a:t>
            </a:fld>
            <a:endParaRPr lang="en-ZA" dirty="0"/>
          </a:p>
        </p:txBody>
      </p:sp>
      <p:graphicFrame>
        <p:nvGraphicFramePr>
          <p:cNvPr id="8" name="Diagram 7"/>
          <p:cNvGraphicFramePr/>
          <p:nvPr>
            <p:extLst>
              <p:ext uri="{D42A27DB-BD31-4B8C-83A1-F6EECF244321}">
                <p14:modId xmlns:p14="http://schemas.microsoft.com/office/powerpoint/2010/main" val="1261653044"/>
              </p:ext>
            </p:extLst>
          </p:nvPr>
        </p:nvGraphicFramePr>
        <p:xfrm>
          <a:off x="8608979" y="1420238"/>
          <a:ext cx="3365769" cy="533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p:cNvGraphicFramePr>
            <a:graphicFrameLocks noGrp="1"/>
          </p:cNvGraphicFramePr>
          <p:nvPr>
            <p:extLst/>
          </p:nvPr>
        </p:nvGraphicFramePr>
        <p:xfrm>
          <a:off x="77822" y="5019471"/>
          <a:ext cx="8531160" cy="1653705"/>
        </p:xfrm>
        <a:graphic>
          <a:graphicData uri="http://schemas.openxmlformats.org/drawingml/2006/table">
            <a:tbl>
              <a:tblPr firstRow="1" firstCol="1" bandRow="1"/>
              <a:tblGrid>
                <a:gridCol w="1099225">
                  <a:extLst>
                    <a:ext uri="{9D8B030D-6E8A-4147-A177-3AD203B41FA5}">
                      <a16:colId xmlns:a16="http://schemas.microsoft.com/office/drawing/2014/main" val="3338642720"/>
                    </a:ext>
                  </a:extLst>
                </a:gridCol>
                <a:gridCol w="552407">
                  <a:extLst>
                    <a:ext uri="{9D8B030D-6E8A-4147-A177-3AD203B41FA5}">
                      <a16:colId xmlns:a16="http://schemas.microsoft.com/office/drawing/2014/main" val="2800361877"/>
                    </a:ext>
                  </a:extLst>
                </a:gridCol>
                <a:gridCol w="764392">
                  <a:extLst>
                    <a:ext uri="{9D8B030D-6E8A-4147-A177-3AD203B41FA5}">
                      <a16:colId xmlns:a16="http://schemas.microsoft.com/office/drawing/2014/main" val="3216125755"/>
                    </a:ext>
                  </a:extLst>
                </a:gridCol>
                <a:gridCol w="152077">
                  <a:extLst>
                    <a:ext uri="{9D8B030D-6E8A-4147-A177-3AD203B41FA5}">
                      <a16:colId xmlns:a16="http://schemas.microsoft.com/office/drawing/2014/main" val="3675251687"/>
                    </a:ext>
                  </a:extLst>
                </a:gridCol>
                <a:gridCol w="612315">
                  <a:extLst>
                    <a:ext uri="{9D8B030D-6E8A-4147-A177-3AD203B41FA5}">
                      <a16:colId xmlns:a16="http://schemas.microsoft.com/office/drawing/2014/main" val="508047476"/>
                    </a:ext>
                  </a:extLst>
                </a:gridCol>
                <a:gridCol w="895473">
                  <a:extLst>
                    <a:ext uri="{9D8B030D-6E8A-4147-A177-3AD203B41FA5}">
                      <a16:colId xmlns:a16="http://schemas.microsoft.com/office/drawing/2014/main" val="2731810567"/>
                    </a:ext>
                  </a:extLst>
                </a:gridCol>
                <a:gridCol w="633311">
                  <a:extLst>
                    <a:ext uri="{9D8B030D-6E8A-4147-A177-3AD203B41FA5}">
                      <a16:colId xmlns:a16="http://schemas.microsoft.com/office/drawing/2014/main" val="3770225521"/>
                    </a:ext>
                  </a:extLst>
                </a:gridCol>
                <a:gridCol w="764392">
                  <a:extLst>
                    <a:ext uri="{9D8B030D-6E8A-4147-A177-3AD203B41FA5}">
                      <a16:colId xmlns:a16="http://schemas.microsoft.com/office/drawing/2014/main" val="3042670024"/>
                    </a:ext>
                  </a:extLst>
                </a:gridCol>
                <a:gridCol w="764392">
                  <a:extLst>
                    <a:ext uri="{9D8B030D-6E8A-4147-A177-3AD203B41FA5}">
                      <a16:colId xmlns:a16="http://schemas.microsoft.com/office/drawing/2014/main" val="1916518276"/>
                    </a:ext>
                  </a:extLst>
                </a:gridCol>
                <a:gridCol w="764392">
                  <a:extLst>
                    <a:ext uri="{9D8B030D-6E8A-4147-A177-3AD203B41FA5}">
                      <a16:colId xmlns:a16="http://schemas.microsoft.com/office/drawing/2014/main" val="292120404"/>
                    </a:ext>
                  </a:extLst>
                </a:gridCol>
                <a:gridCol w="764392">
                  <a:extLst>
                    <a:ext uri="{9D8B030D-6E8A-4147-A177-3AD203B41FA5}">
                      <a16:colId xmlns:a16="http://schemas.microsoft.com/office/drawing/2014/main" val="2243399385"/>
                    </a:ext>
                  </a:extLst>
                </a:gridCol>
                <a:gridCol w="764392">
                  <a:extLst>
                    <a:ext uri="{9D8B030D-6E8A-4147-A177-3AD203B41FA5}">
                      <a16:colId xmlns:a16="http://schemas.microsoft.com/office/drawing/2014/main" val="3339230073"/>
                    </a:ext>
                  </a:extLst>
                </a:gridCol>
              </a:tblGrid>
              <a:tr h="284794">
                <a:tc>
                  <a:txBody>
                    <a:bodyPr/>
                    <a:lstStyle/>
                    <a:p>
                      <a:pPr algn="ctr">
                        <a:lnSpc>
                          <a:spcPct val="107000"/>
                        </a:lnSpc>
                        <a:spcAft>
                          <a:spcPts val="0"/>
                        </a:spcAft>
                      </a:pPr>
                      <a:r>
                        <a:rPr lang="en-ZA" sz="1200" i="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EC</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gridSpan="2">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FS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hMerge="1">
                  <a:txBody>
                    <a:bodyPr/>
                    <a:lstStyle/>
                    <a:p>
                      <a:pPr algn="ctr">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GP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KZN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LP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MP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NC</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NW</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WC</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ZA" sz="12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RSA</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a:noFill/>
                    </a:lnR>
                    <a:lnT>
                      <a:noFill/>
                    </a:lnT>
                    <a:lnB w="12700" cap="flat" cmpd="sng" algn="ctr">
                      <a:solidFill>
                        <a:srgbClr val="7F7F7F"/>
                      </a:solidFill>
                      <a:prstDash val="solid"/>
                      <a:round/>
                      <a:headEnd type="none" w="med" len="med"/>
                      <a:tailEnd type="none" w="med" len="med"/>
                    </a:lnB>
                    <a:solidFill>
                      <a:schemeClr val="tx1"/>
                    </a:solidFill>
                  </a:tcPr>
                </a:tc>
                <a:extLst>
                  <a:ext uri="{0D108BD9-81ED-4DB2-BD59-A6C34878D82A}">
                    <a16:rowId xmlns:a16="http://schemas.microsoft.com/office/drawing/2014/main" val="810836622"/>
                  </a:ext>
                </a:extLst>
              </a:tr>
              <a:tr h="309039">
                <a:tc gridSpan="12">
                  <a:txBody>
                    <a:bodyPr/>
                    <a:lstStyle/>
                    <a:p>
                      <a:pPr algn="ctr">
                        <a:lnSpc>
                          <a:spcPct val="107000"/>
                        </a:lnSpc>
                        <a:spcAft>
                          <a:spcPts val="0"/>
                        </a:spcAft>
                      </a:pPr>
                      <a:r>
                        <a:rPr lang="en-ZA"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Murder </a:t>
                      </a:r>
                      <a:r>
                        <a:rPr lang="en-ZA" sz="1200" b="1" i="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counts</a:t>
                      </a:r>
                      <a:r>
                        <a:rPr lang="en-ZA" sz="1200" b="1" i="1" baseline="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ZA" sz="1200" b="1" i="1"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t>
                      </a:r>
                      <a:r>
                        <a:rPr lang="en-ZA"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farms and small holdings (number of victims)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0" marR="4660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33700278"/>
                  </a:ext>
                </a:extLst>
              </a:tr>
              <a:tr h="264968">
                <a:tc>
                  <a:txBody>
                    <a:bodyPr/>
                    <a:lstStyle/>
                    <a:p>
                      <a:pPr algn="ctr">
                        <a:lnSpc>
                          <a:spcPct val="107000"/>
                        </a:lnSpc>
                        <a:spcAft>
                          <a:spcPts val="0"/>
                        </a:spcAft>
                      </a:pPr>
                      <a:r>
                        <a:rPr lang="en-ZA" sz="12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2020   2021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gridSpan="2">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hMerge="1">
                  <a:txBody>
                    <a:bodyPr/>
                    <a:lstStyle/>
                    <a:p>
                      <a:endParaRPr lang="en-ZA"/>
                    </a:p>
                  </a:txBody>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14</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chemeClr val="tx1"/>
                    </a:solidFill>
                  </a:tcPr>
                </a:tc>
                <a:extLst>
                  <a:ext uri="{0D108BD9-81ED-4DB2-BD59-A6C34878D82A}">
                    <a16:rowId xmlns:a16="http://schemas.microsoft.com/office/drawing/2014/main" val="2244686732"/>
                  </a:ext>
                </a:extLst>
              </a:tr>
              <a:tr h="264968">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2021  2022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gridSpan="2">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hMerge="1">
                  <a:txBody>
                    <a:bodyPr/>
                    <a:lstStyle/>
                    <a:p>
                      <a:endParaRPr lang="en-ZA"/>
                    </a:p>
                  </a:txBody>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14</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chemeClr val="tx1"/>
                    </a:solidFill>
                  </a:tcPr>
                </a:tc>
                <a:extLst>
                  <a:ext uri="{0D108BD9-81ED-4DB2-BD59-A6C34878D82A}">
                    <a16:rowId xmlns:a16="http://schemas.microsoft.com/office/drawing/2014/main" val="1387290440"/>
                  </a:ext>
                </a:extLst>
              </a:tr>
              <a:tr h="264968">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2022  2023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gridSpan="2">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hMerge="1">
                  <a:txBody>
                    <a:bodyPr/>
                    <a:lstStyle/>
                    <a:p>
                      <a:endParaRPr lang="en-ZA"/>
                    </a:p>
                  </a:txBody>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tcPr>
                </a:tc>
                <a:tc>
                  <a:txBody>
                    <a:bodyPr/>
                    <a:lstStyle/>
                    <a:p>
                      <a:pPr algn="ctr">
                        <a:lnSpc>
                          <a:spcPct val="107000"/>
                        </a:lnSpc>
                        <a:spcAft>
                          <a:spcPts val="0"/>
                        </a:spcAft>
                      </a:pPr>
                      <a:r>
                        <a:rPr lang="en-Z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10</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chemeClr val="tx1"/>
                    </a:solidFill>
                  </a:tcPr>
                </a:tc>
                <a:extLst>
                  <a:ext uri="{0D108BD9-81ED-4DB2-BD59-A6C34878D82A}">
                    <a16:rowId xmlns:a16="http://schemas.microsoft.com/office/drawing/2014/main" val="709445863"/>
                  </a:ext>
                </a:extLst>
              </a:tr>
              <a:tr h="264968">
                <a:tc>
                  <a:txBody>
                    <a:bodyPr/>
                    <a:lstStyle/>
                    <a:p>
                      <a:pPr algn="ctr">
                        <a:lnSpc>
                          <a:spcPct val="107000"/>
                        </a:lnSpc>
                        <a:spcAft>
                          <a:spcPts val="0"/>
                        </a:spcAft>
                      </a:pPr>
                      <a:r>
                        <a:rPr lang="en-ZA"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Counts Diff</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ZA" sz="12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gridSpan="2">
                  <a:txBody>
                    <a:bodyPr/>
                    <a:lstStyle/>
                    <a:p>
                      <a:pPr algn="ctr">
                        <a:lnSpc>
                          <a:spcPct val="107000"/>
                        </a:lnSpc>
                        <a:spcAft>
                          <a:spcPts val="0"/>
                        </a:spcAft>
                      </a:pPr>
                      <a:r>
                        <a:rPr lang="en-ZA" sz="12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hMerge="1">
                  <a:txBody>
                    <a:bodyPr/>
                    <a:lstStyle/>
                    <a:p>
                      <a:endParaRPr lang="en-ZA"/>
                    </a:p>
                  </a:txBody>
                  <a:tcPr/>
                </a:tc>
                <a:tc>
                  <a:txBody>
                    <a:bodyPr/>
                    <a:lstStyle/>
                    <a:p>
                      <a:pPr algn="ctr">
                        <a:lnSpc>
                          <a:spcPct val="107000"/>
                        </a:lnSpc>
                        <a:spcAft>
                          <a:spcPts val="0"/>
                        </a:spcAft>
                      </a:pPr>
                      <a:r>
                        <a:rPr lang="en-ZA" sz="12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b="1">
                          <a:solidFill>
                            <a:srgbClr val="00B05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rgbClr val="F2F2F2"/>
                    </a:solidFill>
                  </a:tcPr>
                </a:tc>
                <a:tc>
                  <a:txBody>
                    <a:bodyPr/>
                    <a:lstStyle/>
                    <a:p>
                      <a:pPr algn="ctr">
                        <a:lnSpc>
                          <a:spcPct val="107000"/>
                        </a:lnSpc>
                        <a:spcAft>
                          <a:spcPts val="0"/>
                        </a:spcAft>
                      </a:pPr>
                      <a:r>
                        <a:rPr lang="en-ZA" sz="1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6600" marR="46600" marT="0" marB="0">
                    <a:lnL>
                      <a:noFill/>
                    </a:lnL>
                    <a:lnR>
                      <a:noFill/>
                    </a:lnR>
                    <a:lnT>
                      <a:noFill/>
                    </a:lnT>
                    <a:lnB>
                      <a:noFill/>
                    </a:lnB>
                    <a:solidFill>
                      <a:schemeClr val="tx1"/>
                    </a:solidFill>
                  </a:tcPr>
                </a:tc>
                <a:extLst>
                  <a:ext uri="{0D108BD9-81ED-4DB2-BD59-A6C34878D82A}">
                    <a16:rowId xmlns:a16="http://schemas.microsoft.com/office/drawing/2014/main" val="1567660173"/>
                  </a:ext>
                </a:extLst>
              </a:tr>
            </a:tbl>
          </a:graphicData>
        </a:graphic>
      </p:graphicFrame>
      <p:pic>
        <p:nvPicPr>
          <p:cNvPr id="3" name="Picture 2"/>
          <p:cNvPicPr>
            <a:picLocks noChangeAspect="1"/>
          </p:cNvPicPr>
          <p:nvPr/>
        </p:nvPicPr>
        <p:blipFill>
          <a:blip r:embed="rId7"/>
          <a:stretch>
            <a:fillRect/>
          </a:stretch>
        </p:blipFill>
        <p:spPr>
          <a:xfrm>
            <a:off x="994415" y="1420238"/>
            <a:ext cx="7614564" cy="3493311"/>
          </a:xfrm>
          <a:prstGeom prst="rect">
            <a:avLst/>
          </a:prstGeom>
        </p:spPr>
      </p:pic>
    </p:spTree>
    <p:extLst>
      <p:ext uri="{BB962C8B-B14F-4D97-AF65-F5344CB8AC3E}">
        <p14:creationId xmlns:p14="http://schemas.microsoft.com/office/powerpoint/2010/main" val="8624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57" y="229616"/>
            <a:ext cx="11052243" cy="940556"/>
          </a:xfrm>
        </p:spPr>
        <p:txBody>
          <a:bodyPr/>
          <a:lstStyle/>
          <a:p>
            <a:r>
              <a:rPr lang="en-ZA" sz="2000" dirty="0">
                <a:latin typeface="Arial" panose="020B0604020202020204" pitchFamily="34" charset="0"/>
                <a:cs typeface="Arial" panose="020B0604020202020204" pitchFamily="34" charset="0"/>
              </a:rPr>
              <a:t>Murder: frequently used </a:t>
            </a:r>
            <a:r>
              <a:rPr lang="en-ZA" sz="2000" dirty="0" err="1" smtClean="0">
                <a:latin typeface="Arial" panose="020B0604020202020204" pitchFamily="34" charset="0"/>
                <a:cs typeface="Arial" panose="020B0604020202020204" pitchFamily="34" charset="0"/>
              </a:rPr>
              <a:t>instrumentS</a:t>
            </a:r>
            <a:r>
              <a:rPr lang="en-ZA" sz="2000" dirty="0">
                <a:latin typeface="Arial" panose="020B0604020202020204" pitchFamily="34" charset="0"/>
                <a:cs typeface="Arial" panose="020B0604020202020204" pitchFamily="34" charset="0"/>
              </a:rPr>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 2022/2023 </a:t>
            </a:r>
          </a:p>
        </p:txBody>
      </p:sp>
      <p:sp>
        <p:nvSpPr>
          <p:cNvPr id="4" name="Slide Number Placeholder 3"/>
          <p:cNvSpPr>
            <a:spLocks noGrp="1"/>
          </p:cNvSpPr>
          <p:nvPr>
            <p:ph type="sldNum" sz="quarter" idx="12"/>
          </p:nvPr>
        </p:nvSpPr>
        <p:spPr/>
        <p:txBody>
          <a:bodyPr/>
          <a:lstStyle/>
          <a:p>
            <a:fld id="{70AAA570-3596-44A9-950A-E638EE719369}" type="slidenum">
              <a:rPr lang="en-ZA" smtClean="0"/>
              <a:pPr/>
              <a:t>18</a:t>
            </a:fld>
            <a:endParaRPr lang="en-ZA" dirty="0"/>
          </a:p>
        </p:txBody>
      </p:sp>
      <p:sp>
        <p:nvSpPr>
          <p:cNvPr id="7" name="Title 1"/>
          <p:cNvSpPr txBox="1">
            <a:spLocks/>
          </p:cNvSpPr>
          <p:nvPr/>
        </p:nvSpPr>
        <p:spPr>
          <a:xfrm>
            <a:off x="332964" y="1865580"/>
            <a:ext cx="10786872" cy="730445"/>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lang="en-US" sz="4000" b="1" kern="1200" cap="all" spc="100" baseline="0">
                <a:solidFill>
                  <a:srgbClr val="002060"/>
                </a:solidFill>
                <a:latin typeface="Calibri" panose="020F0502020204030204" pitchFamily="34" charset="0"/>
                <a:ea typeface="+mj-ea"/>
                <a:cs typeface="Calibri" panose="020F0502020204030204" pitchFamily="34" charset="0"/>
              </a:defRPr>
            </a:lvl1pPr>
          </a:lstStyle>
          <a:p>
            <a:endParaRPr lang="en-ZA" sz="2800" dirty="0">
              <a:latin typeface="Arial" panose="020B0604020202020204" pitchFamily="34" charset="0"/>
              <a:cs typeface="Arial" panose="020B0604020202020204"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49114301"/>
              </p:ext>
            </p:extLst>
          </p:nvPr>
        </p:nvGraphicFramePr>
        <p:xfrm>
          <a:off x="758756" y="1596474"/>
          <a:ext cx="11217896" cy="4767221"/>
        </p:xfrm>
        <a:graphic>
          <a:graphicData uri="http://schemas.openxmlformats.org/drawingml/2006/table">
            <a:tbl>
              <a:tblPr firstRow="1" firstCol="1"/>
              <a:tblGrid>
                <a:gridCol w="1325112">
                  <a:extLst>
                    <a:ext uri="{9D8B030D-6E8A-4147-A177-3AD203B41FA5}">
                      <a16:colId xmlns:a16="http://schemas.microsoft.com/office/drawing/2014/main" val="3265812076"/>
                    </a:ext>
                  </a:extLst>
                </a:gridCol>
                <a:gridCol w="971070">
                  <a:extLst>
                    <a:ext uri="{9D8B030D-6E8A-4147-A177-3AD203B41FA5}">
                      <a16:colId xmlns:a16="http://schemas.microsoft.com/office/drawing/2014/main" val="2959940512"/>
                    </a:ext>
                  </a:extLst>
                </a:gridCol>
                <a:gridCol w="763244">
                  <a:extLst>
                    <a:ext uri="{9D8B030D-6E8A-4147-A177-3AD203B41FA5}">
                      <a16:colId xmlns:a16="http://schemas.microsoft.com/office/drawing/2014/main" val="523945929"/>
                    </a:ext>
                  </a:extLst>
                </a:gridCol>
                <a:gridCol w="926013">
                  <a:extLst>
                    <a:ext uri="{9D8B030D-6E8A-4147-A177-3AD203B41FA5}">
                      <a16:colId xmlns:a16="http://schemas.microsoft.com/office/drawing/2014/main" val="2987281368"/>
                    </a:ext>
                  </a:extLst>
                </a:gridCol>
                <a:gridCol w="920494">
                  <a:extLst>
                    <a:ext uri="{9D8B030D-6E8A-4147-A177-3AD203B41FA5}">
                      <a16:colId xmlns:a16="http://schemas.microsoft.com/office/drawing/2014/main" val="3611688300"/>
                    </a:ext>
                  </a:extLst>
                </a:gridCol>
                <a:gridCol w="994528">
                  <a:extLst>
                    <a:ext uri="{9D8B030D-6E8A-4147-A177-3AD203B41FA5}">
                      <a16:colId xmlns:a16="http://schemas.microsoft.com/office/drawing/2014/main" val="2257039674"/>
                    </a:ext>
                  </a:extLst>
                </a:gridCol>
                <a:gridCol w="1238199">
                  <a:extLst>
                    <a:ext uri="{9D8B030D-6E8A-4147-A177-3AD203B41FA5}">
                      <a16:colId xmlns:a16="http://schemas.microsoft.com/office/drawing/2014/main" val="2481307009"/>
                    </a:ext>
                  </a:extLst>
                </a:gridCol>
                <a:gridCol w="1019809">
                  <a:extLst>
                    <a:ext uri="{9D8B030D-6E8A-4147-A177-3AD203B41FA5}">
                      <a16:colId xmlns:a16="http://schemas.microsoft.com/office/drawing/2014/main" val="1721597202"/>
                    </a:ext>
                  </a:extLst>
                </a:gridCol>
                <a:gridCol w="1019809">
                  <a:extLst>
                    <a:ext uri="{9D8B030D-6E8A-4147-A177-3AD203B41FA5}">
                      <a16:colId xmlns:a16="http://schemas.microsoft.com/office/drawing/2014/main" val="2347178544"/>
                    </a:ext>
                  </a:extLst>
                </a:gridCol>
                <a:gridCol w="1019809">
                  <a:extLst>
                    <a:ext uri="{9D8B030D-6E8A-4147-A177-3AD203B41FA5}">
                      <a16:colId xmlns:a16="http://schemas.microsoft.com/office/drawing/2014/main" val="3433406154"/>
                    </a:ext>
                  </a:extLst>
                </a:gridCol>
                <a:gridCol w="1019809">
                  <a:extLst>
                    <a:ext uri="{9D8B030D-6E8A-4147-A177-3AD203B41FA5}">
                      <a16:colId xmlns:a16="http://schemas.microsoft.com/office/drawing/2014/main" val="1049012044"/>
                    </a:ext>
                  </a:extLst>
                </a:gridCol>
              </a:tblGrid>
              <a:tr h="639830">
                <a:tc>
                  <a:txBody>
                    <a:bodyPr/>
                    <a:lstStyle/>
                    <a:p>
                      <a:pPr algn="ctr" fontAlgn="b">
                        <a:lnSpc>
                          <a:spcPct val="107000"/>
                        </a:lnSpc>
                        <a:spcAft>
                          <a:spcPts val="0"/>
                        </a:spcAft>
                      </a:pPr>
                      <a:r>
                        <a:rPr lang="en-ZA" sz="1400" b="1"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Instrument used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algn="ctr" fontAlgn="t">
                        <a:lnSpc>
                          <a:spcPct val="107000"/>
                        </a:lnSpc>
                        <a:spcAft>
                          <a:spcPts val="0"/>
                        </a:spcAft>
                      </a:pPr>
                      <a:r>
                        <a:rPr lang="en-ZA" sz="16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a:noFill/>
                    </a:lnR>
                    <a:lnT>
                      <a:noFill/>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6383176"/>
                  </a:ext>
                </a:extLst>
              </a:tr>
              <a:tr h="578718">
                <a:tc>
                  <a:txBody>
                    <a:bodyPr/>
                    <a:lstStyle/>
                    <a:p>
                      <a:pPr algn="r" fontAlgn="b">
                        <a:lnSpc>
                          <a:spcPct val="107000"/>
                        </a:lnSpc>
                        <a:spcAft>
                          <a:spcPts val="0"/>
                        </a:spcAft>
                      </a:pPr>
                      <a:r>
                        <a:rPr lang="en-ZA" sz="1500" b="1"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Firearm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a:noFill/>
                    </a:lnB>
                    <a:solidFill>
                      <a:srgbClr val="FFFFFF"/>
                    </a:solidFill>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2 766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571553341"/>
                  </a:ext>
                </a:extLst>
              </a:tr>
              <a:tr h="578718">
                <a:tc>
                  <a:txBody>
                    <a:bodyPr/>
                    <a:lstStyle/>
                    <a:p>
                      <a:pPr algn="r" fontAlgn="b">
                        <a:lnSpc>
                          <a:spcPct val="107000"/>
                        </a:lnSpc>
                        <a:spcAft>
                          <a:spcPts val="0"/>
                        </a:spcAft>
                      </a:pPr>
                      <a:r>
                        <a:rPr lang="en-ZA" sz="1500" b="1"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Knives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935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88642382"/>
                  </a:ext>
                </a:extLst>
              </a:tr>
              <a:tr h="797079">
                <a:tc>
                  <a:txBody>
                    <a:bodyPr/>
                    <a:lstStyle/>
                    <a:p>
                      <a:pPr algn="r" fontAlgn="b">
                        <a:lnSpc>
                          <a:spcPct val="107000"/>
                        </a:lnSpc>
                        <a:spcAft>
                          <a:spcPts val="0"/>
                        </a:spcAft>
                      </a:pPr>
                      <a:r>
                        <a:rPr lang="en-ZA" sz="1500" b="1"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Sharp Instrument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445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958702796"/>
                  </a:ext>
                </a:extLst>
              </a:tr>
              <a:tr h="797079">
                <a:tc>
                  <a:txBody>
                    <a:bodyPr/>
                    <a:lstStyle/>
                    <a:p>
                      <a:pPr algn="r" fontAlgn="b">
                        <a:lnSpc>
                          <a:spcPct val="107000"/>
                        </a:lnSpc>
                        <a:spcAft>
                          <a:spcPts val="0"/>
                        </a:spcAft>
                      </a:pPr>
                      <a:r>
                        <a:rPr lang="en-ZA" sz="1500" b="1"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Blunt Instrument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231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443064290"/>
                  </a:ext>
                </a:extLst>
              </a:tr>
              <a:tr h="578718">
                <a:tc>
                  <a:txBody>
                    <a:bodyPr/>
                    <a:lstStyle/>
                    <a:p>
                      <a:pPr algn="r" fontAlgn="b">
                        <a:lnSpc>
                          <a:spcPct val="107000"/>
                        </a:lnSpc>
                        <a:spcAft>
                          <a:spcPts val="0"/>
                        </a:spcAft>
                      </a:pPr>
                      <a:r>
                        <a:rPr lang="en-ZA" sz="1500" b="1"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Body part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794556578"/>
                  </a:ext>
                </a:extLst>
              </a:tr>
              <a:tr h="797079">
                <a:tc>
                  <a:txBody>
                    <a:bodyPr/>
                    <a:lstStyle/>
                    <a:p>
                      <a:pPr algn="r" fontAlgn="b">
                        <a:lnSpc>
                          <a:spcPct val="107000"/>
                        </a:lnSpc>
                        <a:spcAft>
                          <a:spcPts val="0"/>
                        </a:spcAft>
                      </a:pPr>
                      <a:r>
                        <a:rPr lang="en-ZA" sz="1500" b="1" i="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Stone/ Brick/ Rock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lnSpc>
                          <a:spcPct val="107000"/>
                        </a:lnSpc>
                        <a:spcAft>
                          <a:spcPts val="0"/>
                        </a:spcAft>
                      </a:pPr>
                      <a:r>
                        <a:rPr lang="en-ZA" sz="17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32" marR="6623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53633876"/>
                  </a:ext>
                </a:extLst>
              </a:tr>
            </a:tbl>
          </a:graphicData>
        </a:graphic>
      </p:graphicFrame>
    </p:spTree>
    <p:extLst>
      <p:ext uri="{BB962C8B-B14F-4D97-AF65-F5344CB8AC3E}">
        <p14:creationId xmlns:p14="http://schemas.microsoft.com/office/powerpoint/2010/main" val="1546628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7" y="274320"/>
            <a:ext cx="10786872" cy="940556"/>
          </a:xfrm>
        </p:spPr>
        <p:txBody>
          <a:bodyPr>
            <a:normAutofit/>
          </a:bodyPr>
          <a:lstStyle/>
          <a:p>
            <a:r>
              <a:rPr lang="en-ZA" sz="2400" dirty="0"/>
              <a:t>RAPE </a:t>
            </a:r>
            <a:br>
              <a:rPr lang="en-ZA" sz="2400" dirty="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9852782" y="6492875"/>
            <a:ext cx="2133600" cy="365125"/>
          </a:xfrm>
        </p:spPr>
        <p:txBody>
          <a:bodyPr/>
          <a:lstStyle/>
          <a:p>
            <a:fld id="{8BCE3E3E-AAEA-2C4F-AAAF-D5D0D3B13C3A}" type="slidenum">
              <a:rPr lang="en-US" smtClean="0">
                <a:solidFill>
                  <a:prstClr val="black">
                    <a:tint val="75000"/>
                  </a:prstClr>
                </a:solidFill>
              </a:rPr>
              <a:pPr/>
              <a:t>19</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934065" y="1214876"/>
            <a:ext cx="10726993" cy="5392401"/>
          </a:xfrm>
          <a:prstGeom prst="rect">
            <a:avLst/>
          </a:prstGeom>
        </p:spPr>
      </p:pic>
    </p:spTree>
    <p:extLst>
      <p:ext uri="{BB962C8B-B14F-4D97-AF65-F5344CB8AC3E}">
        <p14:creationId xmlns:p14="http://schemas.microsoft.com/office/powerpoint/2010/main" val="180820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71" y="384523"/>
            <a:ext cx="6083002" cy="329420"/>
          </a:xfrm>
        </p:spPr>
        <p:txBody>
          <a:bodyPr>
            <a:noAutofit/>
          </a:bodyPr>
          <a:lstStyle/>
          <a:p>
            <a:r>
              <a:rPr lang="en-US" sz="3200" b="1" dirty="0">
                <a:cs typeface="Arial" pitchFamily="34" charset="0"/>
              </a:rPr>
              <a:t>TABLE OF CONTENTS</a:t>
            </a:r>
            <a:r>
              <a:rPr lang="en-ZA" sz="3200" b="1" dirty="0">
                <a:solidFill>
                  <a:schemeClr val="bg1"/>
                </a:solidFill>
              </a:rPr>
              <a:t/>
            </a:r>
            <a:br>
              <a:rPr lang="en-ZA" sz="3200" b="1" dirty="0">
                <a:solidFill>
                  <a:schemeClr val="bg1"/>
                </a:solidFill>
              </a:rPr>
            </a:br>
            <a:endParaRPr lang="en-US" sz="3200" dirty="0"/>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2</a:t>
            </a:fld>
            <a:endParaRPr lang="en-US" dirty="0">
              <a:solidFill>
                <a:prstClr val="black">
                  <a:tint val="75000"/>
                </a:prstClr>
              </a:solidFill>
            </a:endParaRPr>
          </a:p>
        </p:txBody>
      </p:sp>
      <p:sp>
        <p:nvSpPr>
          <p:cNvPr id="6" name="Content Placeholder 5"/>
          <p:cNvSpPr txBox="1">
            <a:spLocks noGrp="1"/>
          </p:cNvSpPr>
          <p:nvPr>
            <p:ph idx="1"/>
          </p:nvPr>
        </p:nvSpPr>
        <p:spPr>
          <a:xfrm>
            <a:off x="773087" y="1031013"/>
            <a:ext cx="6256978" cy="4560223"/>
          </a:xfrm>
          <a:prstGeom prst="rect">
            <a:avLst/>
          </a:prstGeom>
          <a:noFill/>
        </p:spPr>
        <p:txBody>
          <a:bodyPr wrap="square" rtlCol="0">
            <a:spAutoFit/>
          </a:bodyPr>
          <a:lstStyle/>
          <a:p>
            <a:pPr algn="just">
              <a:lnSpc>
                <a:spcPct val="150000"/>
              </a:lnSpc>
              <a:buFont typeface="Wingdings" panose="05000000000000000000" pitchFamily="2" charset="2"/>
              <a:buChar char="q"/>
            </a:pPr>
            <a:r>
              <a:rPr lang="en-ZA" sz="2000" dirty="0" smtClean="0">
                <a:ea typeface="Segoe UI" panose="020B0502040204020203" pitchFamily="34" charset="0"/>
              </a:rPr>
              <a:t> Crime </a:t>
            </a:r>
            <a:r>
              <a:rPr lang="en-ZA" sz="2000" dirty="0">
                <a:ea typeface="Segoe UI" panose="020B0502040204020203" pitchFamily="34" charset="0"/>
              </a:rPr>
              <a:t>statistics </a:t>
            </a:r>
            <a:r>
              <a:rPr lang="en-ZA" sz="2000" dirty="0" smtClean="0">
                <a:ea typeface="Segoe UI" panose="020B0502040204020203" pitchFamily="34" charset="0"/>
              </a:rPr>
              <a:t>analysis</a:t>
            </a:r>
          </a:p>
          <a:p>
            <a:pPr lvl="1" algn="just">
              <a:lnSpc>
                <a:spcPct val="150000"/>
              </a:lnSpc>
              <a:buFont typeface="Wingdings" panose="05000000000000000000" pitchFamily="2" charset="2"/>
              <a:buChar char="q"/>
            </a:pPr>
            <a:r>
              <a:rPr lang="en-ZA" sz="1600" b="1" dirty="0" smtClean="0">
                <a:ea typeface="Segoe UI" panose="020B0502040204020203" pitchFamily="34" charset="0"/>
              </a:rPr>
              <a:t> National </a:t>
            </a:r>
            <a:r>
              <a:rPr lang="en-ZA" sz="1600" b="1" dirty="0">
                <a:ea typeface="Segoe UI" panose="020B0502040204020203" pitchFamily="34" charset="0"/>
              </a:rPr>
              <a:t>crime </a:t>
            </a:r>
            <a:r>
              <a:rPr lang="en-ZA" sz="1600" b="1" dirty="0" smtClean="0">
                <a:ea typeface="Segoe UI" panose="020B0502040204020203" pitchFamily="34" charset="0"/>
              </a:rPr>
              <a:t>overview</a:t>
            </a:r>
            <a:endParaRPr lang="en-ZA" sz="1600" b="1" dirty="0" smtClean="0">
              <a:ea typeface="Segoe UI" panose="020B0502040204020203" pitchFamily="34" charset="0"/>
            </a:endParaRPr>
          </a:p>
          <a:p>
            <a:pPr lvl="1" algn="just">
              <a:lnSpc>
                <a:spcPct val="150000"/>
              </a:lnSpc>
              <a:buFont typeface="Wingdings" panose="05000000000000000000" pitchFamily="2" charset="2"/>
              <a:buChar char="q"/>
            </a:pPr>
            <a:r>
              <a:rPr lang="en-ZA" sz="2000" b="1" dirty="0" smtClean="0">
                <a:ea typeface="Segoe UI" panose="020B0502040204020203" pitchFamily="34" charset="0"/>
              </a:rPr>
              <a:t> </a:t>
            </a:r>
            <a:r>
              <a:rPr lang="en-ZA" sz="1600" b="1" dirty="0">
                <a:ea typeface="Segoe UI" panose="020B0502040204020203" pitchFamily="34" charset="0"/>
              </a:rPr>
              <a:t>Highlights of </a:t>
            </a:r>
          </a:p>
          <a:p>
            <a:pPr marL="925826" lvl="2" indent="-285750" algn="just">
              <a:lnSpc>
                <a:spcPct val="150000"/>
              </a:lnSpc>
              <a:buFont typeface="Wingdings" panose="05000000000000000000" pitchFamily="2" charset="2"/>
              <a:buChar char="§"/>
            </a:pPr>
            <a:r>
              <a:rPr lang="en-ZA" sz="2000" dirty="0">
                <a:ea typeface="Segoe UI" panose="020B0502040204020203" pitchFamily="34" charset="0"/>
              </a:rPr>
              <a:t>the 17 community-reported serious crimes ,</a:t>
            </a:r>
          </a:p>
          <a:p>
            <a:pPr marL="925826" lvl="2" indent="-285750" algn="just">
              <a:lnSpc>
                <a:spcPct val="150000"/>
              </a:lnSpc>
              <a:buFont typeface="Wingdings" panose="05000000000000000000" pitchFamily="2" charset="2"/>
              <a:buChar char="§"/>
            </a:pPr>
            <a:r>
              <a:rPr lang="en-ZA" sz="2000" dirty="0">
                <a:ea typeface="Segoe UI" panose="020B0502040204020203" pitchFamily="34" charset="0"/>
              </a:rPr>
              <a:t>Kidnapping</a:t>
            </a:r>
          </a:p>
          <a:p>
            <a:pPr marL="925826" lvl="2" indent="-285750" algn="just">
              <a:lnSpc>
                <a:spcPct val="150000"/>
              </a:lnSpc>
              <a:buFont typeface="Wingdings" panose="05000000000000000000" pitchFamily="2" charset="2"/>
              <a:buChar char="§"/>
            </a:pPr>
            <a:r>
              <a:rPr lang="en-ZA" sz="2000" dirty="0">
                <a:ea typeface="Segoe UI" panose="020B0502040204020203" pitchFamily="34" charset="0"/>
              </a:rPr>
              <a:t>Crime detected as a result of police </a:t>
            </a:r>
            <a:r>
              <a:rPr lang="en-ZA" sz="2000" dirty="0" smtClean="0">
                <a:ea typeface="Segoe UI" panose="020B0502040204020203" pitchFamily="34" charset="0"/>
              </a:rPr>
              <a:t>actions</a:t>
            </a:r>
          </a:p>
          <a:p>
            <a:pPr lvl="1" algn="just">
              <a:lnSpc>
                <a:spcPct val="150000"/>
              </a:lnSpc>
              <a:buClr>
                <a:srgbClr val="1CADE4"/>
              </a:buClr>
              <a:buFont typeface="Wingdings" panose="05000000000000000000" pitchFamily="2" charset="2"/>
              <a:buChar char="q"/>
            </a:pPr>
            <a:r>
              <a:rPr lang="en-ZA" sz="1600" b="1" dirty="0" smtClean="0">
                <a:solidFill>
                  <a:prstClr val="black"/>
                </a:solidFill>
                <a:ea typeface="Segoe UI" panose="020B0502040204020203" pitchFamily="34" charset="0"/>
              </a:rPr>
              <a:t>Core Diversion</a:t>
            </a:r>
          </a:p>
          <a:p>
            <a:pPr lvl="1" algn="just">
              <a:lnSpc>
                <a:spcPct val="150000"/>
              </a:lnSpc>
              <a:buClr>
                <a:srgbClr val="1CADE4"/>
              </a:buClr>
              <a:buFont typeface="Wingdings" panose="05000000000000000000" pitchFamily="2" charset="2"/>
              <a:buChar char="q"/>
            </a:pPr>
            <a:r>
              <a:rPr lang="en-ZA" sz="1600" b="1" dirty="0" smtClean="0">
                <a:solidFill>
                  <a:prstClr val="black"/>
                </a:solidFill>
                <a:ea typeface="Segoe UI" panose="020B0502040204020203" pitchFamily="34" charset="0"/>
              </a:rPr>
              <a:t>Pre-release calendar 2022/2023 </a:t>
            </a:r>
            <a:endParaRPr lang="en-ZA" sz="1600" b="1" dirty="0">
              <a:solidFill>
                <a:prstClr val="black"/>
              </a:solidFill>
              <a:ea typeface="Segoe UI" panose="020B0502040204020203" pitchFamily="34" charset="0"/>
            </a:endParaRPr>
          </a:p>
          <a:p>
            <a:pPr marL="925826" lvl="2" indent="-285750" algn="just">
              <a:lnSpc>
                <a:spcPct val="150000"/>
              </a:lnSpc>
              <a:buFont typeface="Wingdings" panose="05000000000000000000" pitchFamily="2" charset="2"/>
              <a:buChar char="§"/>
            </a:pPr>
            <a:endParaRPr lang="en-ZA" sz="2000" dirty="0">
              <a:ea typeface="Segoe UI" panose="020B0502040204020203" pitchFamily="34" charset="0"/>
            </a:endParaRPr>
          </a:p>
        </p:txBody>
      </p:sp>
      <p:sp>
        <p:nvSpPr>
          <p:cNvPr id="7" name="Content Placeholder 5"/>
          <p:cNvSpPr txBox="1">
            <a:spLocks/>
          </p:cNvSpPr>
          <p:nvPr/>
        </p:nvSpPr>
        <p:spPr>
          <a:xfrm>
            <a:off x="6489291" y="1114627"/>
            <a:ext cx="5574890" cy="4560223"/>
          </a:xfrm>
          <a:prstGeom prst="rect">
            <a:avLst/>
          </a:prstGeom>
          <a:noFill/>
        </p:spPr>
        <p:txBody>
          <a:bodyPr vert="horz" wrap="square" lIns="45720" tIns="45720" rIns="45720" bIns="45720" rtlCol="0">
            <a:sp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panose="020B0502040204020203" pitchFamily="34" charset="0"/>
                <a:ea typeface="+mn-ea"/>
                <a:cs typeface="Segoe UI" panose="020B0502040204020203" pitchFamily="34" charset="0"/>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Segoe UI" panose="020B0502040204020203" pitchFamily="34" charset="0"/>
                <a:ea typeface="+mn-ea"/>
                <a:cs typeface="Segoe UI" panose="020B0502040204020203" pitchFamily="34" charset="0"/>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Segoe UI" panose="020B0502040204020203" pitchFamily="34" charset="0"/>
                <a:ea typeface="+mn-ea"/>
                <a:cs typeface="Segoe UI" panose="020B0502040204020203" pitchFamily="34" charset="0"/>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lvl="1" indent="-285750">
              <a:lnSpc>
                <a:spcPct val="100000"/>
              </a:lnSpc>
              <a:buClr>
                <a:srgbClr val="1CADE4"/>
              </a:buClr>
              <a:buFont typeface="Wingdings" panose="05000000000000000000" pitchFamily="2" charset="2"/>
              <a:buChar char="§"/>
            </a:pPr>
            <a:r>
              <a:rPr lang="en-ZA" sz="2000" dirty="0">
                <a:ea typeface="Segoe UI" panose="020B0502040204020203" pitchFamily="34" charset="0"/>
              </a:rPr>
              <a:t>Top 30 Stations</a:t>
            </a:r>
          </a:p>
          <a:p>
            <a:pPr marL="925826" lvl="2" indent="-285750">
              <a:lnSpc>
                <a:spcPct val="100000"/>
              </a:lnSpc>
              <a:buClr>
                <a:srgbClr val="1CADE4"/>
              </a:buClr>
              <a:buFont typeface="Wingdings" panose="05000000000000000000" pitchFamily="2" charset="2"/>
              <a:buChar char="§"/>
            </a:pPr>
            <a:r>
              <a:rPr lang="en-ZA" sz="1600" b="1" dirty="0" smtClean="0">
                <a:solidFill>
                  <a:prstClr val="black"/>
                </a:solidFill>
                <a:ea typeface="Segoe UI" panose="020B0502040204020203" pitchFamily="34" charset="0"/>
              </a:rPr>
              <a:t>Contact crimes</a:t>
            </a:r>
          </a:p>
          <a:p>
            <a:pPr marL="925826" lvl="2" indent="-285750">
              <a:lnSpc>
                <a:spcPct val="100000"/>
              </a:lnSpc>
              <a:buClr>
                <a:srgbClr val="1CADE4"/>
              </a:buClr>
              <a:buFont typeface="Wingdings" panose="05000000000000000000" pitchFamily="2" charset="2"/>
              <a:buChar char="§"/>
            </a:pPr>
            <a:r>
              <a:rPr lang="en-ZA" sz="1600" b="1" dirty="0" smtClean="0">
                <a:solidFill>
                  <a:prstClr val="black"/>
                </a:solidFill>
                <a:ea typeface="Segoe UI" panose="020B0502040204020203" pitchFamily="34" charset="0"/>
              </a:rPr>
              <a:t>Murder</a:t>
            </a:r>
          </a:p>
          <a:p>
            <a:pPr marL="925826" lvl="2" indent="-285750">
              <a:lnSpc>
                <a:spcPct val="100000"/>
              </a:lnSpc>
              <a:buClr>
                <a:srgbClr val="1CADE4"/>
              </a:buClr>
              <a:buFont typeface="Wingdings" panose="05000000000000000000" pitchFamily="2" charset="2"/>
              <a:buChar char="§"/>
            </a:pPr>
            <a:r>
              <a:rPr lang="en-ZA" sz="1600" b="1" dirty="0" smtClean="0">
                <a:solidFill>
                  <a:prstClr val="black"/>
                </a:solidFill>
                <a:ea typeface="Segoe UI" panose="020B0502040204020203" pitchFamily="34" charset="0"/>
              </a:rPr>
              <a:t>Rape </a:t>
            </a:r>
          </a:p>
          <a:p>
            <a:pPr marL="925826" lvl="2" indent="-285750">
              <a:lnSpc>
                <a:spcPct val="100000"/>
              </a:lnSpc>
              <a:buClr>
                <a:srgbClr val="1CADE4"/>
              </a:buClr>
              <a:buFont typeface="Wingdings" panose="05000000000000000000" pitchFamily="2" charset="2"/>
              <a:buChar char="§"/>
            </a:pPr>
            <a:r>
              <a:rPr lang="en-ZA" sz="16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Kidnapping</a:t>
            </a:r>
          </a:p>
          <a:p>
            <a:pPr marL="925826" lvl="2" indent="-285750">
              <a:lnSpc>
                <a:spcPct val="100000"/>
              </a:lnSpc>
              <a:buClr>
                <a:srgbClr val="1CADE4"/>
              </a:buClr>
              <a:buFont typeface="Wingdings" panose="05000000000000000000" pitchFamily="2" charset="2"/>
              <a:buChar char="§"/>
            </a:pPr>
            <a:r>
              <a:rPr lang="en-ZA" sz="1600" b="1" dirty="0" smtClean="0">
                <a:solidFill>
                  <a:prstClr val="black"/>
                </a:solidFill>
                <a:ea typeface="Segoe UI" panose="020B0502040204020203" pitchFamily="34" charset="0"/>
              </a:rPr>
              <a:t>Some subcategories of Robbery Aggravating</a:t>
            </a:r>
          </a:p>
          <a:p>
            <a:pPr marL="1224003" lvl="7" indent="-273050" defTabSz="914400">
              <a:lnSpc>
                <a:spcPct val="100000"/>
              </a:lnSpc>
              <a:spcBef>
                <a:spcPts val="0"/>
              </a:spcBef>
              <a:spcAft>
                <a:spcPts val="0"/>
              </a:spcAft>
              <a:buClrTx/>
              <a:buFont typeface="Wingdings" panose="05000000000000000000" pitchFamily="2" charset="2"/>
              <a:buChar char="§"/>
            </a:pPr>
            <a:endParaRPr lang="en-ZA" dirty="0" smtClean="0">
              <a:solidFill>
                <a:prstClr val="black"/>
              </a:solidFill>
              <a:latin typeface="Arial" panose="020B0604020202020204" pitchFamily="34" charset="0"/>
              <a:ea typeface="Segoe UI" panose="020B0502040204020203" pitchFamily="34" charset="0"/>
              <a:cs typeface="Arial" panose="020B0604020202020204" pitchFamily="34" charset="0"/>
            </a:endParaRPr>
          </a:p>
          <a:p>
            <a:pPr marL="1224003" lvl="7" indent="-273050" defTabSz="914400">
              <a:lnSpc>
                <a:spcPct val="100000"/>
              </a:lnSpc>
              <a:spcBef>
                <a:spcPts val="0"/>
              </a:spcBef>
              <a:spcAft>
                <a:spcPts val="0"/>
              </a:spcAft>
              <a:buClrTx/>
              <a:buFont typeface="Wingdings" panose="05000000000000000000" pitchFamily="2" charset="2"/>
              <a:buChar char="§"/>
            </a:pPr>
            <a:r>
              <a:rPr lang="en-ZA" dirty="0" smtClean="0">
                <a:solidFill>
                  <a:prstClr val="black"/>
                </a:solidFill>
                <a:latin typeface="Arial" panose="020B0604020202020204" pitchFamily="34" charset="0"/>
                <a:ea typeface="Segoe UI" panose="020B0502040204020203" pitchFamily="34" charset="0"/>
                <a:cs typeface="Arial" panose="020B0604020202020204" pitchFamily="34" charset="0"/>
              </a:rPr>
              <a:t>Carjacking </a:t>
            </a:r>
            <a:endParaRPr lang="en-ZA" dirty="0">
              <a:solidFill>
                <a:prstClr val="black"/>
              </a:solidFill>
              <a:latin typeface="Arial" panose="020B0604020202020204" pitchFamily="34" charset="0"/>
              <a:ea typeface="Segoe UI" panose="020B0502040204020203" pitchFamily="34" charset="0"/>
              <a:cs typeface="Arial" panose="020B0604020202020204" pitchFamily="34" charset="0"/>
            </a:endParaRPr>
          </a:p>
          <a:p>
            <a:pPr marL="1224003" lvl="7" indent="-273050" defTabSz="914400">
              <a:lnSpc>
                <a:spcPct val="100000"/>
              </a:lnSpc>
              <a:spcBef>
                <a:spcPts val="0"/>
              </a:spcBef>
              <a:spcAft>
                <a:spcPts val="0"/>
              </a:spcAft>
              <a:buClrTx/>
              <a:buFont typeface="Wingdings" panose="05000000000000000000" pitchFamily="2" charset="2"/>
              <a:buChar char="§"/>
            </a:pPr>
            <a:endParaRPr lang="en-ZA" dirty="0" smtClean="0">
              <a:solidFill>
                <a:prstClr val="black"/>
              </a:solidFill>
              <a:latin typeface="Arial" panose="020B0604020202020204" pitchFamily="34" charset="0"/>
              <a:ea typeface="Segoe UI" panose="020B0502040204020203" pitchFamily="34" charset="0"/>
              <a:cs typeface="Arial" panose="020B0604020202020204" pitchFamily="34" charset="0"/>
            </a:endParaRPr>
          </a:p>
          <a:p>
            <a:pPr marL="1224003" lvl="7" indent="-273050" defTabSz="914400">
              <a:lnSpc>
                <a:spcPct val="100000"/>
              </a:lnSpc>
              <a:spcBef>
                <a:spcPts val="0"/>
              </a:spcBef>
              <a:spcAft>
                <a:spcPts val="0"/>
              </a:spcAft>
              <a:buClrTx/>
              <a:buFont typeface="Wingdings" panose="05000000000000000000" pitchFamily="2" charset="2"/>
              <a:buChar char="§"/>
            </a:pPr>
            <a:r>
              <a:rPr lang="en-ZA" dirty="0" smtClean="0">
                <a:solidFill>
                  <a:prstClr val="black"/>
                </a:solidFill>
                <a:latin typeface="Arial" panose="020B0604020202020204" pitchFamily="34" charset="0"/>
                <a:ea typeface="Segoe UI" panose="020B0502040204020203" pitchFamily="34" charset="0"/>
                <a:cs typeface="Arial" panose="020B0604020202020204" pitchFamily="34" charset="0"/>
              </a:rPr>
              <a:t>Robbery </a:t>
            </a:r>
            <a:r>
              <a:rPr lang="en-ZA" dirty="0">
                <a:solidFill>
                  <a:prstClr val="black"/>
                </a:solidFill>
                <a:latin typeface="Arial" panose="020B0604020202020204" pitchFamily="34" charset="0"/>
                <a:ea typeface="Segoe UI" panose="020B0502040204020203" pitchFamily="34" charset="0"/>
                <a:cs typeface="Arial" panose="020B0604020202020204" pitchFamily="34" charset="0"/>
              </a:rPr>
              <a:t>at residential </a:t>
            </a:r>
            <a:r>
              <a:rPr lang="en-ZA" dirty="0" smtClean="0">
                <a:solidFill>
                  <a:prstClr val="black"/>
                </a:solidFill>
                <a:latin typeface="Arial" panose="020B0604020202020204" pitchFamily="34" charset="0"/>
                <a:ea typeface="Segoe UI" panose="020B0502040204020203" pitchFamily="34" charset="0"/>
                <a:cs typeface="Arial" panose="020B0604020202020204" pitchFamily="34" charset="0"/>
              </a:rPr>
              <a:t>premises</a:t>
            </a:r>
          </a:p>
          <a:p>
            <a:pPr marL="1224003" lvl="7" indent="-273050" defTabSz="914400">
              <a:lnSpc>
                <a:spcPct val="100000"/>
              </a:lnSpc>
              <a:spcBef>
                <a:spcPts val="0"/>
              </a:spcBef>
              <a:spcAft>
                <a:spcPts val="0"/>
              </a:spcAft>
              <a:buClrTx/>
              <a:buFont typeface="Wingdings" panose="05000000000000000000" pitchFamily="2" charset="2"/>
              <a:buChar char="§"/>
            </a:pPr>
            <a:endParaRPr lang="en-ZA" dirty="0">
              <a:solidFill>
                <a:prstClr val="black"/>
              </a:solidFill>
              <a:latin typeface="Arial" panose="020B0604020202020204" pitchFamily="34" charset="0"/>
              <a:ea typeface="Segoe UI" panose="020B0502040204020203" pitchFamily="34" charset="0"/>
              <a:cs typeface="Arial" panose="020B0604020202020204" pitchFamily="34" charset="0"/>
            </a:endParaRPr>
          </a:p>
          <a:p>
            <a:pPr marL="1224003" lvl="7" indent="-273050" defTabSz="914400">
              <a:lnSpc>
                <a:spcPct val="100000"/>
              </a:lnSpc>
              <a:spcBef>
                <a:spcPts val="0"/>
              </a:spcBef>
              <a:spcAft>
                <a:spcPts val="0"/>
              </a:spcAft>
              <a:buClrTx/>
              <a:buFont typeface="Wingdings" panose="05000000000000000000" pitchFamily="2" charset="2"/>
              <a:buChar char="§"/>
            </a:pPr>
            <a:r>
              <a:rPr lang="en-ZA" dirty="0">
                <a:solidFill>
                  <a:prstClr val="black"/>
                </a:solidFill>
                <a:latin typeface="Arial" panose="020B0604020202020204" pitchFamily="34" charset="0"/>
                <a:ea typeface="Segoe UI" panose="020B0502040204020203" pitchFamily="34" charset="0"/>
                <a:cs typeface="Arial" panose="020B0604020202020204" pitchFamily="34" charset="0"/>
              </a:rPr>
              <a:t>Robbery at non-residential premises</a:t>
            </a:r>
          </a:p>
          <a:p>
            <a:pPr marL="455926" lvl="2" indent="-273050" defTabSz="914400">
              <a:lnSpc>
                <a:spcPct val="100000"/>
              </a:lnSpc>
              <a:spcBef>
                <a:spcPts val="0"/>
              </a:spcBef>
              <a:spcAft>
                <a:spcPts val="0"/>
              </a:spcAft>
              <a:buClrTx/>
              <a:buFont typeface="Wingdings" panose="05000000000000000000" pitchFamily="2" charset="2"/>
              <a:buChar char="§"/>
            </a:pPr>
            <a:endParaRPr lang="en-ZA" sz="1000" dirty="0">
              <a:solidFill>
                <a:prstClr val="black"/>
              </a:solidFill>
              <a:latin typeface="Arial" panose="020B0604020202020204" pitchFamily="34" charset="0"/>
              <a:ea typeface="Segoe UI" panose="020B0502040204020203" pitchFamily="34" charset="0"/>
              <a:cs typeface="Arial" panose="020B0604020202020204" pitchFamily="34" charset="0"/>
            </a:endParaRPr>
          </a:p>
          <a:p>
            <a:pPr marL="1224003" lvl="7" indent="-273050" defTabSz="914400">
              <a:lnSpc>
                <a:spcPct val="100000"/>
              </a:lnSpc>
              <a:spcBef>
                <a:spcPts val="0"/>
              </a:spcBef>
              <a:spcAft>
                <a:spcPts val="0"/>
              </a:spcAft>
              <a:buClrTx/>
              <a:buFont typeface="Wingdings" panose="05000000000000000000" pitchFamily="2" charset="2"/>
              <a:buChar char="§"/>
            </a:pPr>
            <a:r>
              <a:rPr lang="en-ZA" dirty="0" smtClean="0">
                <a:solidFill>
                  <a:prstClr val="black"/>
                </a:solidFill>
                <a:latin typeface="Arial" panose="020B0604020202020204" pitchFamily="34" charset="0"/>
                <a:ea typeface="Segoe UI" panose="020B0502040204020203" pitchFamily="34" charset="0"/>
                <a:cs typeface="Arial" panose="020B0604020202020204" pitchFamily="34" charset="0"/>
              </a:rPr>
              <a:t>Truck Hijacking</a:t>
            </a:r>
          </a:p>
          <a:p>
            <a:pPr marL="795508" lvl="6" indent="0" defTabSz="914400">
              <a:lnSpc>
                <a:spcPct val="100000"/>
              </a:lnSpc>
              <a:spcBef>
                <a:spcPts val="0"/>
              </a:spcBef>
              <a:spcAft>
                <a:spcPts val="0"/>
              </a:spcAft>
              <a:buClrTx/>
              <a:buNone/>
            </a:pPr>
            <a:endParaRPr lang="en-ZA" b="1" dirty="0">
              <a:solidFill>
                <a:prstClr val="black"/>
              </a:solidFill>
              <a:latin typeface="Arial" panose="020B0604020202020204" pitchFamily="34" charset="0"/>
              <a:ea typeface="Segoe UI" panose="020B0502040204020203" pitchFamily="34" charset="0"/>
              <a:cs typeface="Arial" panose="020B0604020202020204" pitchFamily="34" charset="0"/>
            </a:endParaRPr>
          </a:p>
          <a:p>
            <a:pPr marL="925826" lvl="2" indent="-285750" defTabSz="914400">
              <a:lnSpc>
                <a:spcPct val="100000"/>
              </a:lnSpc>
              <a:spcBef>
                <a:spcPts val="0"/>
              </a:spcBef>
              <a:spcAft>
                <a:spcPts val="0"/>
              </a:spcAft>
              <a:buClr>
                <a:srgbClr val="1CADE4"/>
              </a:buClr>
              <a:buFont typeface="Wingdings" panose="05000000000000000000" pitchFamily="2" charset="2"/>
              <a:buChar char="§"/>
            </a:pPr>
            <a:r>
              <a:rPr lang="en-ZA" sz="1600" b="1" dirty="0" smtClean="0">
                <a:solidFill>
                  <a:prstClr val="black"/>
                </a:solidFill>
                <a:ea typeface="Segoe UI" panose="020B0502040204020203" pitchFamily="34" charset="0"/>
              </a:rPr>
              <a:t>Stock-theft</a:t>
            </a:r>
            <a:endParaRPr lang="en-ZA" sz="1600" b="1" dirty="0">
              <a:solidFill>
                <a:prstClr val="black"/>
              </a:solidFill>
              <a:ea typeface="Segoe UI" panose="020B0502040204020203" pitchFamily="34" charset="0"/>
            </a:endParaRPr>
          </a:p>
          <a:p>
            <a:pPr marL="795508" lvl="6" indent="0" defTabSz="914400">
              <a:lnSpc>
                <a:spcPct val="100000"/>
              </a:lnSpc>
              <a:spcBef>
                <a:spcPts val="0"/>
              </a:spcBef>
              <a:spcAft>
                <a:spcPts val="0"/>
              </a:spcAft>
              <a:buClrTx/>
              <a:buNone/>
            </a:pPr>
            <a:endParaRPr lang="en-ZA" b="1" dirty="0">
              <a:solidFill>
                <a:prstClr val="black"/>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22578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259505"/>
            <a:ext cx="6263015" cy="892733"/>
          </a:xfrm>
        </p:spPr>
        <p:txBody>
          <a:bodyPr>
            <a:noAutofit/>
          </a:bodyPr>
          <a:lstStyle/>
          <a:p>
            <a:r>
              <a:rPr lang="en-ZA" sz="2400" dirty="0"/>
              <a:t/>
            </a:r>
            <a:br>
              <a:rPr lang="en-ZA" sz="2400" dirty="0"/>
            </a:br>
            <a:r>
              <a:rPr lang="en-ZA" sz="2400" dirty="0"/>
              <a:t>RAPE</a:t>
            </a:r>
            <a:br>
              <a:rPr lang="en-ZA" sz="2400" dirty="0"/>
            </a:br>
            <a:r>
              <a:rPr lang="en-ZA" sz="2400" dirty="0"/>
              <a:t>TOP 30 STATIONS</a:t>
            </a:r>
            <a:br>
              <a:rPr lang="en-ZA" sz="2400" dirty="0"/>
            </a:br>
            <a:endParaRPr lang="en-ZA" sz="2400" dirty="0"/>
          </a:p>
        </p:txBody>
      </p:sp>
      <p:sp>
        <p:nvSpPr>
          <p:cNvPr id="4" name="Slide Number Placeholder 3"/>
          <p:cNvSpPr>
            <a:spLocks noGrp="1"/>
          </p:cNvSpPr>
          <p:nvPr>
            <p:ph type="sldNum" sz="quarter" idx="12"/>
          </p:nvPr>
        </p:nvSpPr>
        <p:spPr>
          <a:xfrm>
            <a:off x="9963912" y="6534073"/>
            <a:ext cx="2133600" cy="365125"/>
          </a:xfrm>
        </p:spPr>
        <p:txBody>
          <a:bodyPr/>
          <a:lstStyle/>
          <a:p>
            <a:fld id="{8BCE3E3E-AAEA-2C4F-AAAF-D5D0D3B13C3A}"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59767430"/>
              </p:ext>
            </p:extLst>
          </p:nvPr>
        </p:nvGraphicFramePr>
        <p:xfrm>
          <a:off x="819912" y="1152248"/>
          <a:ext cx="10996169" cy="5527905"/>
        </p:xfrm>
        <a:graphic>
          <a:graphicData uri="http://schemas.openxmlformats.org/drawingml/2006/table">
            <a:tbl>
              <a:tblPr/>
              <a:tblGrid>
                <a:gridCol w="804198">
                  <a:extLst>
                    <a:ext uri="{9D8B030D-6E8A-4147-A177-3AD203B41FA5}">
                      <a16:colId xmlns:a16="http://schemas.microsoft.com/office/drawing/2014/main" val="2064138381"/>
                    </a:ext>
                  </a:extLst>
                </a:gridCol>
                <a:gridCol w="2248470">
                  <a:extLst>
                    <a:ext uri="{9D8B030D-6E8A-4147-A177-3AD203B41FA5}">
                      <a16:colId xmlns:a16="http://schemas.microsoft.com/office/drawing/2014/main" val="1001088254"/>
                    </a:ext>
                  </a:extLst>
                </a:gridCol>
                <a:gridCol w="1738572">
                  <a:extLst>
                    <a:ext uri="{9D8B030D-6E8A-4147-A177-3AD203B41FA5}">
                      <a16:colId xmlns:a16="http://schemas.microsoft.com/office/drawing/2014/main" val="3559323730"/>
                    </a:ext>
                  </a:extLst>
                </a:gridCol>
                <a:gridCol w="1018675">
                  <a:extLst>
                    <a:ext uri="{9D8B030D-6E8A-4147-A177-3AD203B41FA5}">
                      <a16:colId xmlns:a16="http://schemas.microsoft.com/office/drawing/2014/main" val="939308689"/>
                    </a:ext>
                  </a:extLst>
                </a:gridCol>
                <a:gridCol w="1066792">
                  <a:extLst>
                    <a:ext uri="{9D8B030D-6E8A-4147-A177-3AD203B41FA5}">
                      <a16:colId xmlns:a16="http://schemas.microsoft.com/office/drawing/2014/main" val="2133006264"/>
                    </a:ext>
                  </a:extLst>
                </a:gridCol>
                <a:gridCol w="1050381">
                  <a:extLst>
                    <a:ext uri="{9D8B030D-6E8A-4147-A177-3AD203B41FA5}">
                      <a16:colId xmlns:a16="http://schemas.microsoft.com/office/drawing/2014/main" val="2961890424"/>
                    </a:ext>
                  </a:extLst>
                </a:gridCol>
                <a:gridCol w="1033970">
                  <a:extLst>
                    <a:ext uri="{9D8B030D-6E8A-4147-A177-3AD203B41FA5}">
                      <a16:colId xmlns:a16="http://schemas.microsoft.com/office/drawing/2014/main" val="3890126002"/>
                    </a:ext>
                  </a:extLst>
                </a:gridCol>
                <a:gridCol w="876859">
                  <a:extLst>
                    <a:ext uri="{9D8B030D-6E8A-4147-A177-3AD203B41FA5}">
                      <a16:colId xmlns:a16="http://schemas.microsoft.com/office/drawing/2014/main" val="2301901544"/>
                    </a:ext>
                  </a:extLst>
                </a:gridCol>
                <a:gridCol w="1158252">
                  <a:extLst>
                    <a:ext uri="{9D8B030D-6E8A-4147-A177-3AD203B41FA5}">
                      <a16:colId xmlns:a16="http://schemas.microsoft.com/office/drawing/2014/main" val="800620578"/>
                    </a:ext>
                  </a:extLst>
                </a:gridCol>
              </a:tblGrid>
              <a:tr h="34549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7832534"/>
                  </a:ext>
                </a:extLst>
              </a:tr>
              <a:tr h="172747">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170649"/>
                  </a:ext>
                </a:extLst>
              </a:tr>
              <a:tr h="172747">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LUSIKISIKI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87038"/>
                  </a:ext>
                </a:extLst>
              </a:tr>
              <a:tr h="172747">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14765"/>
                  </a:ext>
                </a:extLst>
              </a:tr>
              <a:tr h="172747">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046039"/>
                  </a:ext>
                </a:extLst>
              </a:tr>
              <a:tr h="172747">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682627"/>
                  </a:ext>
                </a:extLst>
              </a:tr>
              <a:tr h="172747">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27964"/>
                  </a:ext>
                </a:extLst>
              </a:tr>
              <a:tr h="172747">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519086"/>
                  </a:ext>
                </a:extLst>
              </a:tr>
              <a:tr h="172747">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249537"/>
                  </a:ext>
                </a:extLst>
              </a:tr>
              <a:tr h="172747">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MANKWENG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921247"/>
                  </a:ext>
                </a:extLst>
              </a:tr>
              <a:tr h="172747">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ESHOWE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183665"/>
                  </a:ext>
                </a:extLst>
              </a:tr>
              <a:tr h="172747">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307079"/>
                  </a:ext>
                </a:extLst>
              </a:tr>
              <a:tr h="172747">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570264"/>
                  </a:ext>
                </a:extLst>
              </a:tr>
              <a:tr h="172747">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KWADUKUZA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996563"/>
                  </a:ext>
                </a:extLst>
              </a:tr>
              <a:tr h="172747">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SESHEGO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319794"/>
                  </a:ext>
                </a:extLst>
              </a:tr>
              <a:tr h="172747">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MBIZANA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95834"/>
                  </a:ext>
                </a:extLst>
              </a:tr>
              <a:tr h="172747">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GIYANI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159206"/>
                  </a:ext>
                </a:extLst>
              </a:tr>
              <a:tr h="172747">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BOLOBEDU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423091"/>
                  </a:ext>
                </a:extLst>
              </a:tr>
              <a:tr h="172747">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32878"/>
                  </a:ext>
                </a:extLst>
              </a:tr>
              <a:tr h="172747">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GUGULETHU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735174"/>
                  </a:ext>
                </a:extLst>
              </a:tr>
              <a:tr h="172747">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BOITEKONG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302317"/>
                  </a:ext>
                </a:extLst>
              </a:tr>
              <a:tr h="172747">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301105"/>
                  </a:ext>
                </a:extLst>
              </a:tr>
              <a:tr h="172747">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747860"/>
                  </a:ext>
                </a:extLst>
              </a:tr>
              <a:tr h="172747">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188565"/>
                  </a:ext>
                </a:extLst>
              </a:tr>
              <a:tr h="172747">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TSAKANE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833426"/>
                  </a:ext>
                </a:extLst>
              </a:tr>
              <a:tr h="172747">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102269"/>
                  </a:ext>
                </a:extLst>
              </a:tr>
              <a:tr h="172747">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DIEPSLOOT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735297"/>
                  </a:ext>
                </a:extLst>
              </a:tr>
              <a:tr h="172747">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905253"/>
                  </a:ext>
                </a:extLst>
              </a:tr>
              <a:tr h="172747">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DUTYWA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854228"/>
                  </a:ext>
                </a:extLst>
              </a:tr>
              <a:tr h="172747">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KWAMASHU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582995"/>
                  </a:ext>
                </a:extLst>
              </a:tr>
              <a:tr h="172747">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LEBOWAKGOMO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229278"/>
                  </a:ext>
                </a:extLst>
              </a:tr>
            </a:tbl>
          </a:graphicData>
        </a:graphic>
      </p:graphicFrame>
    </p:spTree>
    <p:extLst>
      <p:ext uri="{BB962C8B-B14F-4D97-AF65-F5344CB8AC3E}">
        <p14:creationId xmlns:p14="http://schemas.microsoft.com/office/powerpoint/2010/main" val="267477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252" y="85580"/>
            <a:ext cx="10786872" cy="940556"/>
          </a:xfrm>
        </p:spPr>
        <p:txBody>
          <a:bodyPr>
            <a:normAutofit/>
          </a:bodyPr>
          <a:lstStyle/>
          <a:p>
            <a:r>
              <a:rPr lang="en-ZA" sz="2000" dirty="0">
                <a:latin typeface="Arial" panose="020B0604020202020204" pitchFamily="34" charset="0"/>
                <a:cs typeface="Arial" panose="020B0604020202020204" pitchFamily="34" charset="0"/>
              </a:rPr>
              <a:t>RAPE </a:t>
            </a:r>
            <a:br>
              <a:rPr lang="en-ZA" sz="2000" dirty="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PLACE OF OCCURRENCE</a:t>
            </a:r>
            <a:endParaRPr lang="en-ZA" sz="2000" dirty="0"/>
          </a:p>
        </p:txBody>
      </p:sp>
      <p:sp>
        <p:nvSpPr>
          <p:cNvPr id="4" name="Slide Number Placeholder 3"/>
          <p:cNvSpPr>
            <a:spLocks noGrp="1"/>
          </p:cNvSpPr>
          <p:nvPr>
            <p:ph type="sldNum" sz="quarter" idx="12"/>
          </p:nvPr>
        </p:nvSpPr>
        <p:spPr>
          <a:xfrm>
            <a:off x="10058400" y="6552268"/>
            <a:ext cx="2133600" cy="365125"/>
          </a:xfrm>
        </p:spPr>
        <p:txBody>
          <a:bodyPr/>
          <a:lstStyle/>
          <a:p>
            <a:fld id="{8BCE3E3E-AAEA-2C4F-AAAF-D5D0D3B13C3A}" type="slidenum">
              <a:rPr lang="en-US" b="1" smtClean="0">
                <a:solidFill>
                  <a:prstClr val="black">
                    <a:tint val="75000"/>
                  </a:prstClr>
                </a:solidFill>
              </a:rPr>
              <a:pPr/>
              <a:t>21</a:t>
            </a:fld>
            <a:endParaRPr lang="en-US" b="1"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0712957"/>
              </p:ext>
            </p:extLst>
          </p:nvPr>
        </p:nvGraphicFramePr>
        <p:xfrm>
          <a:off x="562759" y="1206226"/>
          <a:ext cx="11364198" cy="5634241"/>
        </p:xfrm>
        <a:graphic>
          <a:graphicData uri="http://schemas.openxmlformats.org/drawingml/2006/table">
            <a:tbl>
              <a:tblPr firstRow="1" firstCol="1" bandRow="1"/>
              <a:tblGrid>
                <a:gridCol w="4012698">
                  <a:extLst>
                    <a:ext uri="{9D8B030D-6E8A-4147-A177-3AD203B41FA5}">
                      <a16:colId xmlns:a16="http://schemas.microsoft.com/office/drawing/2014/main" val="4006732622"/>
                    </a:ext>
                  </a:extLst>
                </a:gridCol>
                <a:gridCol w="735150">
                  <a:extLst>
                    <a:ext uri="{9D8B030D-6E8A-4147-A177-3AD203B41FA5}">
                      <a16:colId xmlns:a16="http://schemas.microsoft.com/office/drawing/2014/main" val="2659204759"/>
                    </a:ext>
                  </a:extLst>
                </a:gridCol>
                <a:gridCol w="735150">
                  <a:extLst>
                    <a:ext uri="{9D8B030D-6E8A-4147-A177-3AD203B41FA5}">
                      <a16:colId xmlns:a16="http://schemas.microsoft.com/office/drawing/2014/main" val="2551445899"/>
                    </a:ext>
                  </a:extLst>
                </a:gridCol>
                <a:gridCol w="735150">
                  <a:extLst>
                    <a:ext uri="{9D8B030D-6E8A-4147-A177-3AD203B41FA5}">
                      <a16:colId xmlns:a16="http://schemas.microsoft.com/office/drawing/2014/main" val="3228094634"/>
                    </a:ext>
                  </a:extLst>
                </a:gridCol>
                <a:gridCol w="735150">
                  <a:extLst>
                    <a:ext uri="{9D8B030D-6E8A-4147-A177-3AD203B41FA5}">
                      <a16:colId xmlns:a16="http://schemas.microsoft.com/office/drawing/2014/main" val="2108616999"/>
                    </a:ext>
                  </a:extLst>
                </a:gridCol>
                <a:gridCol w="735150">
                  <a:extLst>
                    <a:ext uri="{9D8B030D-6E8A-4147-A177-3AD203B41FA5}">
                      <a16:colId xmlns:a16="http://schemas.microsoft.com/office/drawing/2014/main" val="2565977546"/>
                    </a:ext>
                  </a:extLst>
                </a:gridCol>
                <a:gridCol w="735150">
                  <a:extLst>
                    <a:ext uri="{9D8B030D-6E8A-4147-A177-3AD203B41FA5}">
                      <a16:colId xmlns:a16="http://schemas.microsoft.com/office/drawing/2014/main" val="1500899892"/>
                    </a:ext>
                  </a:extLst>
                </a:gridCol>
                <a:gridCol w="735150">
                  <a:extLst>
                    <a:ext uri="{9D8B030D-6E8A-4147-A177-3AD203B41FA5}">
                      <a16:colId xmlns:a16="http://schemas.microsoft.com/office/drawing/2014/main" val="3485266366"/>
                    </a:ext>
                  </a:extLst>
                </a:gridCol>
                <a:gridCol w="696142">
                  <a:extLst>
                    <a:ext uri="{9D8B030D-6E8A-4147-A177-3AD203B41FA5}">
                      <a16:colId xmlns:a16="http://schemas.microsoft.com/office/drawing/2014/main" val="2112322412"/>
                    </a:ext>
                  </a:extLst>
                </a:gridCol>
                <a:gridCol w="774158">
                  <a:extLst>
                    <a:ext uri="{9D8B030D-6E8A-4147-A177-3AD203B41FA5}">
                      <a16:colId xmlns:a16="http://schemas.microsoft.com/office/drawing/2014/main" val="2862704457"/>
                    </a:ext>
                  </a:extLst>
                </a:gridCol>
                <a:gridCol w="735150">
                  <a:extLst>
                    <a:ext uri="{9D8B030D-6E8A-4147-A177-3AD203B41FA5}">
                      <a16:colId xmlns:a16="http://schemas.microsoft.com/office/drawing/2014/main" val="2196387848"/>
                    </a:ext>
                  </a:extLst>
                </a:gridCol>
              </a:tblGrid>
              <a:tr h="193340">
                <a:tc>
                  <a:txBody>
                    <a:bodyPr/>
                    <a:lstStyle/>
                    <a:p>
                      <a:pPr algn="ctr" rtl="0" fontAlgn="ctr"/>
                      <a:r>
                        <a:rPr lang="en-ZA" sz="1400" b="1" i="1" u="none" strike="noStrike" dirty="0">
                          <a:solidFill>
                            <a:srgbClr val="000000"/>
                          </a:solidFill>
                          <a:effectLst/>
                          <a:latin typeface="Arial" panose="020B0604020202020204" pitchFamily="34" charset="0"/>
                        </a:rPr>
                        <a:t>Place of occurrence</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EC</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FS</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GP</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KZN</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LP</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MP</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NW</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NC</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000000"/>
                          </a:solidFill>
                          <a:effectLst/>
                          <a:latin typeface="Arial" panose="020B0604020202020204" pitchFamily="34" charset="0"/>
                        </a:rPr>
                        <a:t>WC</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rtl="0" fontAlgn="ctr"/>
                      <a:r>
                        <a:rPr lang="en-ZA" sz="1400" b="1" i="1" u="none" strike="noStrike" dirty="0">
                          <a:solidFill>
                            <a:srgbClr val="FFFFFF"/>
                          </a:solidFill>
                          <a:effectLst/>
                          <a:latin typeface="Arial" panose="020B0604020202020204" pitchFamily="34" charset="0"/>
                        </a:rPr>
                        <a:t>Total</a:t>
                      </a:r>
                    </a:p>
                  </a:txBody>
                  <a:tcPr marL="6350" marR="6350" marT="6350" marB="0" anchor="ctr">
                    <a:lnL>
                      <a:noFill/>
                    </a:lnL>
                    <a:lnR>
                      <a:noFill/>
                    </a:lnR>
                    <a:lnT>
                      <a:noFill/>
                    </a:lnT>
                    <a:lnB w="12700" cap="flat" cmpd="sng" algn="ctr">
                      <a:solidFill>
                        <a:srgbClr val="7F7F7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560867746"/>
                  </a:ext>
                </a:extLst>
              </a:tr>
              <a:tr h="720560">
                <a:tc>
                  <a:txBody>
                    <a:bodyPr/>
                    <a:lstStyle/>
                    <a:p>
                      <a:pPr algn="r" rtl="0" fontAlgn="ctr"/>
                      <a:r>
                        <a:rPr lang="en-ZA" sz="1400" b="0" i="1" u="none" strike="noStrike">
                          <a:solidFill>
                            <a:srgbClr val="000000"/>
                          </a:solidFill>
                          <a:effectLst/>
                          <a:latin typeface="Arial" panose="020B0604020202020204" pitchFamily="34" charset="0"/>
                        </a:rPr>
                        <a:t>Residences of perpetrator/ victim (including residence known by victim/ perpetrator e.g. family/friends/ neighbours)</a:t>
                      </a:r>
                    </a:p>
                  </a:txBody>
                  <a:tcPr marL="6350" marR="6350" marT="6350" marB="0" anchor="ctr">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369</a:t>
                      </a:r>
                    </a:p>
                  </a:txBody>
                  <a:tcPr marL="6350" marR="6350" marT="6350" marB="0" anchor="ctr">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156</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710</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996</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362</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193</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335</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127</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532</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algn="ctr" rtl="0" fontAlgn="ctr"/>
                      <a:r>
                        <a:rPr lang="en-ZA" sz="1400" b="1" i="0" u="none" strike="noStrike">
                          <a:solidFill>
                            <a:srgbClr val="FFFFFF"/>
                          </a:solidFill>
                          <a:effectLst/>
                          <a:latin typeface="Arial" panose="020B0604020202020204" pitchFamily="34" charset="0"/>
                        </a:rPr>
                        <a:t>3 780</a:t>
                      </a:r>
                    </a:p>
                  </a:txBody>
                  <a:tcPr marL="6350" marR="6350" marT="6350" marB="0" anchor="ctr">
                    <a:lnL>
                      <a:noFill/>
                    </a:lnL>
                    <a:lnR>
                      <a:noFill/>
                    </a:lnR>
                    <a:lnT w="12700" cap="flat" cmpd="sng" algn="ctr">
                      <a:solidFill>
                        <a:srgbClr val="7F7F7F"/>
                      </a:solidFill>
                      <a:prstDash val="solid"/>
                      <a:round/>
                      <a:headEnd type="none" w="med" len="med"/>
                      <a:tailEnd type="none" w="med" len="med"/>
                    </a:lnT>
                    <a:lnB>
                      <a:noFill/>
                    </a:lnB>
                    <a:solidFill>
                      <a:schemeClr val="accent2">
                        <a:lumMod val="75000"/>
                      </a:schemeClr>
                    </a:solidFill>
                  </a:tcPr>
                </a:tc>
                <a:extLst>
                  <a:ext uri="{0D108BD9-81ED-4DB2-BD59-A6C34878D82A}">
                    <a16:rowId xmlns:a16="http://schemas.microsoft.com/office/drawing/2014/main" val="226067322"/>
                  </a:ext>
                </a:extLst>
              </a:tr>
              <a:tr h="523081">
                <a:tc>
                  <a:txBody>
                    <a:bodyPr/>
                    <a:lstStyle/>
                    <a:p>
                      <a:pPr algn="r" rtl="0" fontAlgn="ctr"/>
                      <a:r>
                        <a:rPr lang="en-ZA" sz="1400" b="0" i="1" u="none" strike="noStrike">
                          <a:solidFill>
                            <a:srgbClr val="000000"/>
                          </a:solidFill>
                          <a:effectLst/>
                          <a:latin typeface="Arial" panose="020B0604020202020204" pitchFamily="34" charset="0"/>
                        </a:rPr>
                        <a:t>Public place (street/open field/ recreational centre/ park/ beach / parking area / abandoned building)</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107</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68</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373</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341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231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85</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147</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55</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139</a:t>
                      </a:r>
                    </a:p>
                  </a:txBody>
                  <a:tcPr marL="6350" marR="6350" marT="6350" marB="0" anchor="ctr">
                    <a:lnL>
                      <a:noFill/>
                    </a:lnL>
                    <a:lnR>
                      <a:noFill/>
                    </a:lnR>
                    <a:lnT>
                      <a:noFill/>
                    </a:lnT>
                    <a:lnB>
                      <a:noFill/>
                    </a:lnB>
                  </a:tcPr>
                </a:tc>
                <a:tc>
                  <a:txBody>
                    <a:bodyPr/>
                    <a:lstStyle/>
                    <a:p>
                      <a:pPr algn="ctr" rtl="0" fontAlgn="ctr"/>
                      <a:r>
                        <a:rPr lang="en-ZA" sz="1400" b="1" i="0" u="none" strike="noStrike">
                          <a:solidFill>
                            <a:srgbClr val="FFFFFF"/>
                          </a:solidFill>
                          <a:effectLst/>
                          <a:latin typeface="Arial" panose="020B0604020202020204" pitchFamily="34" charset="0"/>
                        </a:rPr>
                        <a:t>1 546</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4264018997"/>
                  </a:ext>
                </a:extLst>
              </a:tr>
              <a:tr h="345748">
                <a:tc>
                  <a:txBody>
                    <a:bodyPr/>
                    <a:lstStyle/>
                    <a:p>
                      <a:pPr algn="r" rtl="0" fontAlgn="ctr"/>
                      <a:r>
                        <a:rPr lang="en-ZA" sz="1400" b="0" i="1" u="none" strike="noStrike">
                          <a:solidFill>
                            <a:srgbClr val="000000"/>
                          </a:solidFill>
                          <a:effectLst/>
                          <a:latin typeface="Arial" panose="020B0604020202020204" pitchFamily="34" charset="0"/>
                        </a:rPr>
                        <a:t>Mode of transport  (bus / car / taxi)</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19</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9</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14</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41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24</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15</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7</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29</a:t>
                      </a:r>
                    </a:p>
                  </a:txBody>
                  <a:tcPr marL="6350" marR="6350" marT="6350" marB="0" anchor="ctr">
                    <a:lnL>
                      <a:noFill/>
                    </a:lnL>
                    <a:lnR>
                      <a:noFill/>
                    </a:lnR>
                    <a:lnT>
                      <a:noFill/>
                    </a:lnT>
                    <a:lnB>
                      <a:noFill/>
                    </a:lnB>
                    <a:solidFill>
                      <a:srgbClr val="F2F2F2"/>
                    </a:solidFill>
                  </a:tcPr>
                </a:tc>
                <a:tc>
                  <a:txBody>
                    <a:bodyPr/>
                    <a:lstStyle/>
                    <a:p>
                      <a:pPr algn="ctr" rtl="0" fontAlgn="ctr"/>
                      <a:r>
                        <a:rPr lang="en-ZA" sz="1400" b="1" i="0" u="none" strike="noStrike">
                          <a:solidFill>
                            <a:srgbClr val="FFFFFF"/>
                          </a:solidFill>
                          <a:effectLst/>
                          <a:latin typeface="Arial" panose="020B0604020202020204" pitchFamily="34" charset="0"/>
                        </a:rPr>
                        <a:t>158</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310189536"/>
                  </a:ext>
                </a:extLst>
              </a:tr>
              <a:tr h="396919">
                <a:tc>
                  <a:txBody>
                    <a:bodyPr/>
                    <a:lstStyle/>
                    <a:p>
                      <a:pPr algn="r" rtl="0" fontAlgn="ctr"/>
                      <a:r>
                        <a:rPr lang="en-ZA" sz="1400" b="0" i="1" u="none" strike="noStrike">
                          <a:solidFill>
                            <a:srgbClr val="000000"/>
                          </a:solidFill>
                          <a:effectLst/>
                          <a:latin typeface="Arial" panose="020B0604020202020204" pitchFamily="34" charset="0"/>
                        </a:rPr>
                        <a:t>Agricultural land / farm / plot / small holding</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13</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28</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39</a:t>
                      </a:r>
                    </a:p>
                  </a:txBody>
                  <a:tcPr marL="6350" marR="6350" marT="6350" marB="0" anchor="ctr">
                    <a:lnL>
                      <a:noFill/>
                    </a:lnL>
                    <a:lnR>
                      <a:noFill/>
                    </a:lnR>
                    <a:lnT>
                      <a:noFill/>
                    </a:lnT>
                    <a:lnB>
                      <a:noFill/>
                    </a:lnB>
                  </a:tcPr>
                </a:tc>
                <a:tc>
                  <a:txBody>
                    <a:bodyPr/>
                    <a:lstStyle/>
                    <a:p>
                      <a:pPr algn="ctr" rtl="0" fontAlgn="ctr"/>
                      <a:r>
                        <a:rPr lang="en-ZA" sz="1400" b="1" i="0" u="none" strike="noStrike">
                          <a:solidFill>
                            <a:srgbClr val="FFFFFF"/>
                          </a:solidFill>
                          <a:effectLst/>
                          <a:latin typeface="Arial" panose="020B0604020202020204" pitchFamily="34" charset="0"/>
                        </a:rPr>
                        <a:t>101</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922093048"/>
                  </a:ext>
                </a:extLst>
              </a:tr>
              <a:tr h="428109">
                <a:tc>
                  <a:txBody>
                    <a:bodyPr/>
                    <a:lstStyle/>
                    <a:p>
                      <a:pPr algn="r" rtl="0" fontAlgn="ctr"/>
                      <a:r>
                        <a:rPr lang="en-ZA" sz="1400" b="0" i="1" u="none" strike="noStrike">
                          <a:solidFill>
                            <a:srgbClr val="000000"/>
                          </a:solidFill>
                          <a:effectLst/>
                          <a:latin typeface="Arial" panose="020B0604020202020204" pitchFamily="34" charset="0"/>
                        </a:rPr>
                        <a:t>Educational institutions (school, university, college, day care facility)</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dirty="0">
                          <a:solidFill>
                            <a:srgbClr val="000000"/>
                          </a:solidFill>
                          <a:effectLst/>
                          <a:latin typeface="Arial" panose="020B0604020202020204" pitchFamily="34" charset="0"/>
                        </a:rPr>
                        <a:t>8</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400" b="0" i="0" u="none" strike="noStrike" dirty="0">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dirty="0">
                          <a:solidFill>
                            <a:srgbClr val="000000"/>
                          </a:solidFill>
                          <a:effectLst/>
                          <a:latin typeface="Arial" panose="020B0604020202020204" pitchFamily="34" charset="0"/>
                        </a:rPr>
                        <a:t>23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dirty="0">
                          <a:solidFill>
                            <a:srgbClr val="000000"/>
                          </a:solidFill>
                          <a:effectLst/>
                          <a:latin typeface="Arial" panose="020B0604020202020204" pitchFamily="34" charset="0"/>
                        </a:rPr>
                        <a:t>16</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dirty="0">
                          <a:solidFill>
                            <a:srgbClr val="000000"/>
                          </a:solidFill>
                          <a:effectLst/>
                          <a:latin typeface="Arial" panose="020B0604020202020204" pitchFamily="34" charset="0"/>
                        </a:rPr>
                        <a:t>7</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dirty="0">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dirty="0" smtClean="0">
                          <a:solidFill>
                            <a:srgbClr val="000000"/>
                          </a:solidFill>
                          <a:effectLst/>
                          <a:latin typeface="Arial" panose="020B0604020202020204" pitchFamily="34" charset="0"/>
                        </a:rPr>
                        <a:t>3</a:t>
                      </a:r>
                      <a:endParaRPr lang="en-ZA" sz="1400" b="0" i="0" u="none" strike="noStrike" dirty="0">
                        <a:solidFill>
                          <a:srgbClr val="000000"/>
                        </a:solidFill>
                        <a:effectLst/>
                        <a:latin typeface="Arial" panose="020B0604020202020204" pitchFamily="34" charset="0"/>
                      </a:endParaRP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a:noFill/>
                    </a:lnL>
                    <a:lnR>
                      <a:noFill/>
                    </a:lnR>
                    <a:lnT>
                      <a:noFill/>
                    </a:lnT>
                    <a:lnB>
                      <a:noFill/>
                    </a:lnB>
                    <a:solidFill>
                      <a:srgbClr val="F2F2F2"/>
                    </a:solidFill>
                  </a:tcPr>
                </a:tc>
                <a:tc>
                  <a:txBody>
                    <a:bodyPr/>
                    <a:lstStyle/>
                    <a:p>
                      <a:pPr algn="ctr" rtl="0" fontAlgn="ctr"/>
                      <a:r>
                        <a:rPr lang="en-ZA" sz="1400" b="1" i="0" u="none" strike="noStrike" dirty="0" smtClean="0">
                          <a:solidFill>
                            <a:srgbClr val="FFFFFF"/>
                          </a:solidFill>
                          <a:effectLst/>
                          <a:latin typeface="Arial" panose="020B0604020202020204" pitchFamily="34" charset="0"/>
                        </a:rPr>
                        <a:t>67</a:t>
                      </a:r>
                      <a:endParaRPr lang="en-ZA" sz="1400" b="1" i="0" u="none" strike="noStrike" dirty="0">
                        <a:solidFill>
                          <a:srgbClr val="FFFFFF"/>
                        </a:solidFill>
                        <a:effectLst/>
                        <a:latin typeface="Arial" panose="020B0604020202020204" pitchFamily="34" charset="0"/>
                      </a:endParaRP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2401278969"/>
                  </a:ext>
                </a:extLst>
              </a:tr>
              <a:tr h="396919">
                <a:tc>
                  <a:txBody>
                    <a:bodyPr/>
                    <a:lstStyle/>
                    <a:p>
                      <a:pPr algn="r" rtl="0" fontAlgn="ctr"/>
                      <a:r>
                        <a:rPr lang="en-ZA" sz="1400" b="0" i="1" u="none" strike="noStrike">
                          <a:solidFill>
                            <a:srgbClr val="000000"/>
                          </a:solidFill>
                          <a:effectLst/>
                          <a:latin typeface="Arial" panose="020B0604020202020204" pitchFamily="34" charset="0"/>
                        </a:rPr>
                        <a:t>Hotel / guest house / BnB/ motel / holiday resort</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4</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22</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8</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a:noFill/>
                    </a:lnL>
                    <a:lnR>
                      <a:noFill/>
                    </a:lnR>
                    <a:lnT>
                      <a:noFill/>
                    </a:lnT>
                    <a:lnB>
                      <a:noFill/>
                    </a:lnB>
                  </a:tcPr>
                </a:tc>
                <a:tc>
                  <a:txBody>
                    <a:bodyPr/>
                    <a:lstStyle/>
                    <a:p>
                      <a:pPr algn="ctr" rtl="0" fontAlgn="ctr"/>
                      <a:r>
                        <a:rPr lang="en-ZA" sz="1400" b="0" i="0" u="none" strike="noStrike" dirty="0" smtClean="0">
                          <a:solidFill>
                            <a:srgbClr val="000000"/>
                          </a:solidFill>
                          <a:effectLst/>
                          <a:latin typeface="Arial" panose="020B0604020202020204" pitchFamily="34" charset="0"/>
                        </a:rPr>
                        <a:t>5</a:t>
                      </a:r>
                      <a:endParaRPr lang="en-ZA" sz="1400" b="0" i="0" u="none" strike="noStrike" dirty="0">
                        <a:solidFill>
                          <a:srgbClr val="000000"/>
                        </a:solidFill>
                        <a:effectLst/>
                        <a:latin typeface="Arial" panose="020B0604020202020204" pitchFamily="34" charset="0"/>
                      </a:endParaRP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2</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9</a:t>
                      </a:r>
                    </a:p>
                  </a:txBody>
                  <a:tcPr marL="6350" marR="6350" marT="6350" marB="0" anchor="ctr">
                    <a:lnL>
                      <a:noFill/>
                    </a:lnL>
                    <a:lnR>
                      <a:noFill/>
                    </a:lnR>
                    <a:lnT>
                      <a:noFill/>
                    </a:lnT>
                    <a:lnB>
                      <a:noFill/>
                    </a:lnB>
                  </a:tcPr>
                </a:tc>
                <a:tc>
                  <a:txBody>
                    <a:bodyPr/>
                    <a:lstStyle/>
                    <a:p>
                      <a:pPr algn="ctr" rtl="0" fontAlgn="ctr"/>
                      <a:r>
                        <a:rPr lang="en-ZA" sz="1400" b="1" i="0" u="none" strike="noStrike" dirty="0" smtClean="0">
                          <a:solidFill>
                            <a:srgbClr val="FFFFFF"/>
                          </a:solidFill>
                          <a:effectLst/>
                          <a:latin typeface="Arial" panose="020B0604020202020204" pitchFamily="34" charset="0"/>
                        </a:rPr>
                        <a:t>58</a:t>
                      </a:r>
                      <a:endParaRPr lang="en-ZA" sz="1400" b="1" i="0" u="none" strike="noStrike" dirty="0">
                        <a:solidFill>
                          <a:srgbClr val="FFFFFF"/>
                        </a:solidFill>
                        <a:effectLst/>
                        <a:latin typeface="Arial" panose="020B0604020202020204" pitchFamily="34" charset="0"/>
                      </a:endParaRP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4169566216"/>
                  </a:ext>
                </a:extLst>
              </a:tr>
              <a:tr h="428109">
                <a:tc>
                  <a:txBody>
                    <a:bodyPr/>
                    <a:lstStyle/>
                    <a:p>
                      <a:pPr algn="r" rtl="0" fontAlgn="ctr"/>
                      <a:r>
                        <a:rPr lang="en-ZA" sz="1400" b="0" i="1" u="none" strike="noStrike">
                          <a:solidFill>
                            <a:srgbClr val="000000"/>
                          </a:solidFill>
                          <a:effectLst/>
                          <a:latin typeface="Arial" panose="020B0604020202020204" pitchFamily="34" charset="0"/>
                        </a:rPr>
                        <a:t>Liquor outlets (shebeen/ tavern / pub/ night club / bottle store)</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8</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9</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7</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2</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2</a:t>
                      </a:r>
                    </a:p>
                  </a:txBody>
                  <a:tcPr marL="6350" marR="6350" marT="6350" marB="0" anchor="ctr">
                    <a:lnL>
                      <a:noFill/>
                    </a:lnL>
                    <a:lnR>
                      <a:noFill/>
                    </a:lnR>
                    <a:lnT>
                      <a:noFill/>
                    </a:lnT>
                    <a:lnB>
                      <a:noFill/>
                    </a:lnB>
                    <a:solidFill>
                      <a:srgbClr val="F2F2F2"/>
                    </a:solidFill>
                  </a:tcPr>
                </a:tc>
                <a:tc>
                  <a:txBody>
                    <a:bodyPr/>
                    <a:lstStyle/>
                    <a:p>
                      <a:pPr algn="ctr" rtl="0" fontAlgn="ctr"/>
                      <a:r>
                        <a:rPr lang="en-ZA" sz="1400" b="1" i="0" u="none" strike="noStrike" dirty="0">
                          <a:solidFill>
                            <a:srgbClr val="FFFFFF"/>
                          </a:solidFill>
                          <a:effectLst/>
                          <a:latin typeface="Arial" panose="020B0604020202020204" pitchFamily="34" charset="0"/>
                        </a:rPr>
                        <a:t>39</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150619855"/>
                  </a:ext>
                </a:extLst>
              </a:tr>
              <a:tr h="271416">
                <a:tc>
                  <a:txBody>
                    <a:bodyPr/>
                    <a:lstStyle/>
                    <a:p>
                      <a:pPr algn="r" rtl="0" fontAlgn="ctr"/>
                      <a:r>
                        <a:rPr lang="en-ZA" sz="1400" b="0" i="1" u="none" strike="noStrike">
                          <a:solidFill>
                            <a:srgbClr val="000000"/>
                          </a:solidFill>
                          <a:effectLst/>
                          <a:latin typeface="Arial" panose="020B0604020202020204" pitchFamily="34" charset="0"/>
                        </a:rPr>
                        <a:t>Prison/ holding cells</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10</a:t>
                      </a:r>
                    </a:p>
                  </a:txBody>
                  <a:tcPr marL="6350" marR="6350" marT="6350" marB="0" anchor="ctr">
                    <a:lnL>
                      <a:noFill/>
                    </a:lnL>
                    <a:lnR>
                      <a:noFill/>
                    </a:lnR>
                    <a:lnT>
                      <a:noFill/>
                    </a:lnT>
                    <a:lnB>
                      <a:noFill/>
                    </a:lnB>
                  </a:tcPr>
                </a:tc>
                <a:tc>
                  <a:txBody>
                    <a:bodyPr/>
                    <a:lstStyle/>
                    <a:p>
                      <a:pPr algn="ctr" rtl="0" fontAlgn="ctr"/>
                      <a:r>
                        <a:rPr lang="en-ZA" sz="1400" b="1" i="0" u="none" strike="noStrike">
                          <a:solidFill>
                            <a:srgbClr val="FFFFFF"/>
                          </a:solidFill>
                          <a:effectLst/>
                          <a:latin typeface="Arial" panose="020B0604020202020204" pitchFamily="34" charset="0"/>
                        </a:rPr>
                        <a:t>34</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1621131323"/>
                  </a:ext>
                </a:extLst>
              </a:tr>
              <a:tr h="271416">
                <a:tc>
                  <a:txBody>
                    <a:bodyPr/>
                    <a:lstStyle/>
                    <a:p>
                      <a:pPr algn="r" rtl="0" fontAlgn="ctr"/>
                      <a:r>
                        <a:rPr lang="en-ZA" sz="1400" b="0" i="1" u="none" strike="noStrike">
                          <a:solidFill>
                            <a:srgbClr val="000000"/>
                          </a:solidFill>
                          <a:effectLst/>
                          <a:latin typeface="Arial" panose="020B0604020202020204" pitchFamily="34" charset="0"/>
                        </a:rPr>
                        <a:t>Sea/ river / lake / pool / dam</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16</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1" i="0" u="none" strike="noStrike">
                          <a:solidFill>
                            <a:srgbClr val="FFFFFF"/>
                          </a:solidFill>
                          <a:effectLst/>
                          <a:latin typeface="Arial" panose="020B0604020202020204" pitchFamily="34" charset="0"/>
                        </a:rPr>
                        <a:t>33</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033482429"/>
                  </a:ext>
                </a:extLst>
              </a:tr>
              <a:tr h="428109">
                <a:tc>
                  <a:txBody>
                    <a:bodyPr/>
                    <a:lstStyle/>
                    <a:p>
                      <a:pPr algn="r" rtl="0" fontAlgn="ctr"/>
                      <a:r>
                        <a:rPr lang="en-ZA" sz="1400" b="0" i="1" u="none" strike="noStrike">
                          <a:solidFill>
                            <a:srgbClr val="000000"/>
                          </a:solidFill>
                          <a:effectLst/>
                          <a:latin typeface="Arial" panose="020B0604020202020204" pitchFamily="34" charset="0"/>
                        </a:rPr>
                        <a:t>Public transport premises (bus stop/taxi rank, railway premises e.g. track/station)</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2</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1" i="0" u="none" strike="noStrike">
                          <a:solidFill>
                            <a:srgbClr val="FFFFFF"/>
                          </a:solidFill>
                          <a:effectLst/>
                          <a:latin typeface="Arial" panose="020B0604020202020204" pitchFamily="34" charset="0"/>
                        </a:rPr>
                        <a:t>23</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799904361"/>
                  </a:ext>
                </a:extLst>
              </a:tr>
              <a:tr h="639024">
                <a:tc>
                  <a:txBody>
                    <a:bodyPr/>
                    <a:lstStyle/>
                    <a:p>
                      <a:pPr algn="r" rtl="0" fontAlgn="ctr"/>
                      <a:r>
                        <a:rPr lang="en-ZA" sz="1400" b="0" i="1" u="none" strike="noStrike">
                          <a:solidFill>
                            <a:srgbClr val="000000"/>
                          </a:solidFill>
                          <a:effectLst/>
                          <a:latin typeface="Arial" panose="020B0604020202020204" pitchFamily="34" charset="0"/>
                        </a:rPr>
                        <a:t>Business premises (mall/ restaurant /work place / office park / entertainment centre e.g. movie theatre, gambling facility)</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7</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3</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4</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6</a:t>
                      </a:r>
                    </a:p>
                  </a:txBody>
                  <a:tcPr marL="6350" marR="6350" marT="6350" marB="0" anchor="ctr">
                    <a:lnL>
                      <a:noFill/>
                    </a:lnL>
                    <a:lnR>
                      <a:noFill/>
                    </a:lnR>
                    <a:lnT>
                      <a:noFill/>
                    </a:lnT>
                    <a:lnB>
                      <a:noFill/>
                    </a:lnB>
                    <a:solidFill>
                      <a:srgbClr val="F2F2F2"/>
                    </a:solidFill>
                  </a:tcPr>
                </a:tc>
                <a:tc>
                  <a:txBody>
                    <a:bodyPr/>
                    <a:lstStyle/>
                    <a:p>
                      <a:pPr algn="ctr" rtl="0" fontAlgn="ctr"/>
                      <a:r>
                        <a:rPr lang="en-ZA" sz="1400" b="1" i="0" u="none" strike="noStrike">
                          <a:solidFill>
                            <a:srgbClr val="FFFFFF"/>
                          </a:solidFill>
                          <a:effectLst/>
                          <a:latin typeface="Arial" panose="020B0604020202020204" pitchFamily="34" charset="0"/>
                        </a:rPr>
                        <a:t>21</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337238089"/>
                  </a:ext>
                </a:extLst>
              </a:tr>
              <a:tr h="271416">
                <a:tc>
                  <a:txBody>
                    <a:bodyPr/>
                    <a:lstStyle/>
                    <a:p>
                      <a:pPr algn="r" rtl="0" fontAlgn="ctr"/>
                      <a:r>
                        <a:rPr lang="en-ZA" sz="1400" b="0" i="1" u="none" strike="noStrike">
                          <a:solidFill>
                            <a:srgbClr val="000000"/>
                          </a:solidFill>
                          <a:effectLst/>
                          <a:latin typeface="Arial" panose="020B0604020202020204" pitchFamily="34" charset="0"/>
                        </a:rPr>
                        <a:t>Tuckshop/spaza</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4</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tcPr>
                </a:tc>
                <a:tc>
                  <a:txBody>
                    <a:bodyPr/>
                    <a:lstStyle/>
                    <a:p>
                      <a:pPr algn="ctr" rtl="0" fontAlgn="ctr"/>
                      <a:r>
                        <a:rPr lang="en-ZA" sz="1400" b="0" i="0" u="none" strike="noStrike">
                          <a:solidFill>
                            <a:srgbClr val="000000"/>
                          </a:solidFill>
                          <a:effectLst/>
                          <a:latin typeface="Arial" panose="020B0604020202020204" pitchFamily="34" charset="0"/>
                        </a:rPr>
                        <a:t>2</a:t>
                      </a:r>
                    </a:p>
                  </a:txBody>
                  <a:tcPr marL="6350" marR="6350" marT="6350" marB="0" anchor="ctr">
                    <a:lnL>
                      <a:noFill/>
                    </a:lnL>
                    <a:lnR>
                      <a:noFill/>
                    </a:lnR>
                    <a:lnT>
                      <a:noFill/>
                    </a:lnT>
                    <a:lnB>
                      <a:noFill/>
                    </a:lnB>
                  </a:tcPr>
                </a:tc>
                <a:tc>
                  <a:txBody>
                    <a:bodyPr/>
                    <a:lstStyle/>
                    <a:p>
                      <a:pPr algn="ctr" rtl="0" fontAlgn="ctr"/>
                      <a:r>
                        <a:rPr lang="en-ZA" sz="1400" b="1" i="0" u="none" strike="noStrike">
                          <a:solidFill>
                            <a:srgbClr val="FFFFFF"/>
                          </a:solidFill>
                          <a:effectLst/>
                          <a:latin typeface="Arial" panose="020B0604020202020204" pitchFamily="34" charset="0"/>
                        </a:rPr>
                        <a:t>9</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2204395546"/>
                  </a:ext>
                </a:extLst>
              </a:tr>
              <a:tr h="271416">
                <a:tc>
                  <a:txBody>
                    <a:bodyPr/>
                    <a:lstStyle/>
                    <a:p>
                      <a:pPr algn="r" rtl="0" fontAlgn="ctr"/>
                      <a:r>
                        <a:rPr lang="en-ZA" sz="1400" b="0" i="1" u="none" strike="noStrike">
                          <a:solidFill>
                            <a:srgbClr val="000000"/>
                          </a:solidFill>
                          <a:effectLst/>
                          <a:latin typeface="Arial" panose="020B0604020202020204" pitchFamily="34" charset="0"/>
                        </a:rPr>
                        <a:t>Dumping site</a:t>
                      </a:r>
                    </a:p>
                  </a:txBody>
                  <a:tcPr marL="6350" marR="6350" marT="6350" marB="0" anchor="ctr">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1</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2</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4</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0" i="0" u="none" strike="noStrike">
                          <a:solidFill>
                            <a:srgbClr val="000000"/>
                          </a:solidFill>
                          <a:effectLst/>
                          <a:latin typeface="Arial" panose="020B0604020202020204" pitchFamily="34" charset="0"/>
                        </a:rPr>
                        <a:t>0</a:t>
                      </a:r>
                    </a:p>
                  </a:txBody>
                  <a:tcPr marL="6350" marR="6350" marT="6350" marB="0" anchor="ctr">
                    <a:lnL>
                      <a:noFill/>
                    </a:lnL>
                    <a:lnR>
                      <a:noFill/>
                    </a:lnR>
                    <a:lnT>
                      <a:noFill/>
                    </a:lnT>
                    <a:lnB>
                      <a:noFill/>
                    </a:lnB>
                    <a:solidFill>
                      <a:srgbClr val="F2F2F2"/>
                    </a:solidFill>
                  </a:tcPr>
                </a:tc>
                <a:tc>
                  <a:txBody>
                    <a:bodyPr/>
                    <a:lstStyle/>
                    <a:p>
                      <a:pPr algn="ctr" rtl="0" fontAlgn="ctr"/>
                      <a:r>
                        <a:rPr lang="en-ZA" sz="1400" b="1" i="0" u="none" strike="noStrike" dirty="0">
                          <a:solidFill>
                            <a:srgbClr val="FFFFFF"/>
                          </a:solidFill>
                          <a:effectLst/>
                          <a:latin typeface="Arial" panose="020B0604020202020204" pitchFamily="34" charset="0"/>
                        </a:rPr>
                        <a:t>8</a:t>
                      </a:r>
                    </a:p>
                  </a:txBody>
                  <a:tcPr marL="6350" marR="6350" marT="6350" marB="0" anchor="ctr">
                    <a:lnL>
                      <a:noFill/>
                    </a:lnL>
                    <a:lnR>
                      <a:noFill/>
                    </a:lnR>
                    <a:lnT>
                      <a:noFill/>
                    </a:lnT>
                    <a:lnB>
                      <a:noFill/>
                    </a:lnB>
                    <a:solidFill>
                      <a:schemeClr val="accent2">
                        <a:lumMod val="75000"/>
                      </a:schemeClr>
                    </a:solidFill>
                  </a:tcPr>
                </a:tc>
                <a:extLst>
                  <a:ext uri="{0D108BD9-81ED-4DB2-BD59-A6C34878D82A}">
                    <a16:rowId xmlns:a16="http://schemas.microsoft.com/office/drawing/2014/main" val="1162391305"/>
                  </a:ext>
                </a:extLst>
              </a:tr>
            </a:tbl>
          </a:graphicData>
        </a:graphic>
      </p:graphicFrame>
      <p:sp>
        <p:nvSpPr>
          <p:cNvPr id="8" name="TextBox 7"/>
          <p:cNvSpPr txBox="1"/>
          <p:nvPr/>
        </p:nvSpPr>
        <p:spPr>
          <a:xfrm>
            <a:off x="0" y="6611719"/>
            <a:ext cx="1811714" cy="246221"/>
          </a:xfrm>
          <a:prstGeom prst="rect">
            <a:avLst/>
          </a:prstGeom>
          <a:noFill/>
        </p:spPr>
        <p:txBody>
          <a:bodyPr wrap="none" rtlCol="0">
            <a:spAutoFit/>
          </a:bodyPr>
          <a:lstStyle/>
          <a:p>
            <a:r>
              <a:rPr lang="en-ZA" sz="1000" b="1" dirty="0">
                <a:latin typeface="Arial" panose="020B0604020202020204" pitchFamily="34" charset="0"/>
                <a:cs typeface="Arial" panose="020B0604020202020204" pitchFamily="34" charset="0"/>
              </a:rPr>
              <a:t>Sample size: Rape </a:t>
            </a:r>
            <a:r>
              <a:rPr lang="en-ZA" sz="1000" b="1" dirty="0" smtClean="0">
                <a:latin typeface="Arial" panose="020B0604020202020204" pitchFamily="34" charset="0"/>
                <a:cs typeface="Arial" panose="020B0604020202020204" pitchFamily="34" charset="0"/>
              </a:rPr>
              <a:t>= 6 330)</a:t>
            </a:r>
            <a:endParaRPr lang="en-ZA"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491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87" y="263684"/>
            <a:ext cx="9174056" cy="950751"/>
          </a:xfrm>
        </p:spPr>
        <p:txBody>
          <a:bodyPr>
            <a:normAutofit/>
          </a:bodyPr>
          <a:lstStyle/>
          <a:p>
            <a:r>
              <a:rPr lang="en-ZA" sz="2000" dirty="0" smtClean="0">
                <a:latin typeface="Arial" panose="020B0604020202020204" pitchFamily="34" charset="0"/>
                <a:cs typeface="Arial" panose="020B0604020202020204" pitchFamily="34" charset="0"/>
              </a:rPr>
              <a:t>Murder and rape: educational premises</a:t>
            </a:r>
            <a:br>
              <a:rPr lang="en-ZA" sz="2000" dirty="0" smtClean="0">
                <a:latin typeface="Arial" panose="020B0604020202020204" pitchFamily="34" charset="0"/>
                <a:cs typeface="Arial" panose="020B0604020202020204" pitchFamily="34" charset="0"/>
              </a:rPr>
            </a:br>
            <a:r>
              <a:rPr lang="en-ZA" sz="2000" dirty="0">
                <a:latin typeface="Arial" panose="020B0604020202020204" pitchFamily="34" charset="0"/>
                <a:cs typeface="Arial" panose="020B0604020202020204" pitchFamily="34" charset="0"/>
              </a:rPr>
              <a:t> 2022/2023( April to June)</a:t>
            </a:r>
          </a:p>
        </p:txBody>
      </p:sp>
      <p:sp>
        <p:nvSpPr>
          <p:cNvPr id="4" name="Slide Number Placeholder 3"/>
          <p:cNvSpPr>
            <a:spLocks noGrp="1"/>
          </p:cNvSpPr>
          <p:nvPr>
            <p:ph type="sldNum" sz="quarter" idx="12"/>
          </p:nvPr>
        </p:nvSpPr>
        <p:spPr>
          <a:xfrm>
            <a:off x="11454580" y="6470703"/>
            <a:ext cx="356420" cy="2840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0" y="6550223"/>
            <a:ext cx="45322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w Cen MT" panose="020B0602020104020603"/>
                <a:ea typeface="+mn-ea"/>
                <a:cs typeface="+mn-cs"/>
              </a:rPr>
              <a:t>*Basic Education Schools : Primary , Secondary, High Schools</a:t>
            </a:r>
            <a:endParaRPr kumimoji="0" lang="en-ZA"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8" name="Content Placeholder 7"/>
          <p:cNvPicPr>
            <a:picLocks noGrp="1" noChangeAspect="1"/>
          </p:cNvPicPr>
          <p:nvPr>
            <p:ph idx="1"/>
          </p:nvPr>
        </p:nvPicPr>
        <p:blipFill>
          <a:blip r:embed="rId2"/>
          <a:stretch>
            <a:fillRect/>
          </a:stretch>
        </p:blipFill>
        <p:spPr>
          <a:xfrm>
            <a:off x="931336" y="1214435"/>
            <a:ext cx="10955864" cy="5335788"/>
          </a:xfrm>
          <a:prstGeom prst="rect">
            <a:avLst/>
          </a:prstGeom>
        </p:spPr>
      </p:pic>
    </p:spTree>
    <p:extLst>
      <p:ext uri="{BB962C8B-B14F-4D97-AF65-F5344CB8AC3E}">
        <p14:creationId xmlns:p14="http://schemas.microsoft.com/office/powerpoint/2010/main" val="64306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88" y="263684"/>
            <a:ext cx="6902424" cy="950751"/>
          </a:xfrm>
        </p:spPr>
        <p:txBody>
          <a:bodyPr>
            <a:normAutofit/>
          </a:bodyPr>
          <a:lstStyle/>
          <a:p>
            <a:r>
              <a:rPr lang="en-ZA" sz="2000" dirty="0">
                <a:latin typeface="Arial" panose="020B0604020202020204" pitchFamily="34" charset="0"/>
                <a:cs typeface="Arial" panose="020B0604020202020204" pitchFamily="34" charset="0"/>
              </a:rPr>
              <a:t>CONTACT CRIME: LIQUOR AND DRUG-RELATED OFFENCES: </a:t>
            </a:r>
            <a:r>
              <a:rPr lang="en-ZA" sz="2000" dirty="0" smtClean="0">
                <a:latin typeface="Arial" panose="020B0604020202020204" pitchFamily="34" charset="0"/>
                <a:cs typeface="Arial" panose="020B0604020202020204" pitchFamily="34" charset="0"/>
              </a:rPr>
              <a:t>2022/2023</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454580" y="6470703"/>
            <a:ext cx="356420" cy="2840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E3E3E-AAEA-2C4F-AAAF-D5D0D3B13C3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p:cNvSpPr/>
          <p:nvPr/>
        </p:nvSpPr>
        <p:spPr>
          <a:xfrm>
            <a:off x="362807" y="5369491"/>
            <a:ext cx="3451212" cy="1101212"/>
          </a:xfrm>
          <a:prstGeom prst="rect">
            <a:avLst/>
          </a:prstGeom>
          <a:solidFill>
            <a:schemeClr val="accent1">
              <a:lumMod val="75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Confirmed incidents </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occurred at Liquor Outlets (</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Tavern/ </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shebeen</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/pub/bar/night </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clubs etc.)</a:t>
            </a:r>
          </a:p>
        </p:txBody>
      </p:sp>
      <p:graphicFrame>
        <p:nvGraphicFramePr>
          <p:cNvPr id="12" name="Diagram 11"/>
          <p:cNvGraphicFramePr/>
          <p:nvPr>
            <p:extLst>
              <p:ext uri="{D42A27DB-BD31-4B8C-83A1-F6EECF244321}">
                <p14:modId xmlns:p14="http://schemas.microsoft.com/office/powerpoint/2010/main" val="4011821124"/>
              </p:ext>
            </p:extLst>
          </p:nvPr>
        </p:nvGraphicFramePr>
        <p:xfrm>
          <a:off x="4345245" y="5449388"/>
          <a:ext cx="7109335" cy="100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3149370447"/>
              </p:ext>
            </p:extLst>
          </p:nvPr>
        </p:nvGraphicFramePr>
        <p:xfrm>
          <a:off x="844588" y="1229744"/>
          <a:ext cx="11051385" cy="379018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9663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50651"/>
            <a:ext cx="10614594" cy="730445"/>
          </a:xfrm>
        </p:spPr>
        <p:txBody>
          <a:bodyPr>
            <a:noAutofit/>
          </a:bodyPr>
          <a:lstStyle/>
          <a:p>
            <a:r>
              <a:rPr lang="en-ZA" sz="2800" dirty="0">
                <a:latin typeface="Arial" panose="020B0604020202020204" pitchFamily="34" charset="0"/>
                <a:cs typeface="Arial" panose="020B0604020202020204" pitchFamily="34" charset="0"/>
              </a:rPr>
              <a:t>Murder at liquor outlet: </a:t>
            </a:r>
            <a:r>
              <a:rPr lang="en-ZA" sz="2800" dirty="0" smtClean="0">
                <a:latin typeface="Arial" panose="020B0604020202020204" pitchFamily="34" charset="0"/>
                <a:cs typeface="Arial" panose="020B0604020202020204" pitchFamily="34" charset="0"/>
              </a:rPr>
              <a:t>most frequently used instrument  2022/2023 </a:t>
            </a:r>
            <a:endParaRPr lang="en-ZA"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252851"/>
              </p:ext>
            </p:extLst>
          </p:nvPr>
        </p:nvGraphicFramePr>
        <p:xfrm>
          <a:off x="238535" y="1530512"/>
          <a:ext cx="11877261" cy="4184488"/>
        </p:xfrm>
        <a:graphic>
          <a:graphicData uri="http://schemas.openxmlformats.org/drawingml/2006/table">
            <a:tbl>
              <a:tblPr firstRow="1" bandRow="1">
                <a:tableStyleId>{5C22544A-7EE6-4342-B048-85BDC9FD1C3A}</a:tableStyleId>
              </a:tblPr>
              <a:tblGrid>
                <a:gridCol w="1272562">
                  <a:extLst>
                    <a:ext uri="{9D8B030D-6E8A-4147-A177-3AD203B41FA5}">
                      <a16:colId xmlns:a16="http://schemas.microsoft.com/office/drawing/2014/main" val="1061369256"/>
                    </a:ext>
                  </a:extLst>
                </a:gridCol>
                <a:gridCol w="886940">
                  <a:extLst>
                    <a:ext uri="{9D8B030D-6E8A-4147-A177-3AD203B41FA5}">
                      <a16:colId xmlns:a16="http://schemas.microsoft.com/office/drawing/2014/main" val="933339667"/>
                    </a:ext>
                  </a:extLst>
                </a:gridCol>
                <a:gridCol w="1079751">
                  <a:extLst>
                    <a:ext uri="{9D8B030D-6E8A-4147-A177-3AD203B41FA5}">
                      <a16:colId xmlns:a16="http://schemas.microsoft.com/office/drawing/2014/main" val="2500490516"/>
                    </a:ext>
                  </a:extLst>
                </a:gridCol>
                <a:gridCol w="1079751">
                  <a:extLst>
                    <a:ext uri="{9D8B030D-6E8A-4147-A177-3AD203B41FA5}">
                      <a16:colId xmlns:a16="http://schemas.microsoft.com/office/drawing/2014/main" val="3143881555"/>
                    </a:ext>
                  </a:extLst>
                </a:gridCol>
                <a:gridCol w="1079751">
                  <a:extLst>
                    <a:ext uri="{9D8B030D-6E8A-4147-A177-3AD203B41FA5}">
                      <a16:colId xmlns:a16="http://schemas.microsoft.com/office/drawing/2014/main" val="2198882875"/>
                    </a:ext>
                  </a:extLst>
                </a:gridCol>
                <a:gridCol w="1079751">
                  <a:extLst>
                    <a:ext uri="{9D8B030D-6E8A-4147-A177-3AD203B41FA5}">
                      <a16:colId xmlns:a16="http://schemas.microsoft.com/office/drawing/2014/main" val="4198875455"/>
                    </a:ext>
                  </a:extLst>
                </a:gridCol>
                <a:gridCol w="1079751">
                  <a:extLst>
                    <a:ext uri="{9D8B030D-6E8A-4147-A177-3AD203B41FA5}">
                      <a16:colId xmlns:a16="http://schemas.microsoft.com/office/drawing/2014/main" val="2003781431"/>
                    </a:ext>
                  </a:extLst>
                </a:gridCol>
                <a:gridCol w="1079751">
                  <a:extLst>
                    <a:ext uri="{9D8B030D-6E8A-4147-A177-3AD203B41FA5}">
                      <a16:colId xmlns:a16="http://schemas.microsoft.com/office/drawing/2014/main" val="1144413599"/>
                    </a:ext>
                  </a:extLst>
                </a:gridCol>
                <a:gridCol w="1079751">
                  <a:extLst>
                    <a:ext uri="{9D8B030D-6E8A-4147-A177-3AD203B41FA5}">
                      <a16:colId xmlns:a16="http://schemas.microsoft.com/office/drawing/2014/main" val="3902478238"/>
                    </a:ext>
                  </a:extLst>
                </a:gridCol>
                <a:gridCol w="1079751">
                  <a:extLst>
                    <a:ext uri="{9D8B030D-6E8A-4147-A177-3AD203B41FA5}">
                      <a16:colId xmlns:a16="http://schemas.microsoft.com/office/drawing/2014/main" val="814967098"/>
                    </a:ext>
                  </a:extLst>
                </a:gridCol>
                <a:gridCol w="1079751">
                  <a:extLst>
                    <a:ext uri="{9D8B030D-6E8A-4147-A177-3AD203B41FA5}">
                      <a16:colId xmlns:a16="http://schemas.microsoft.com/office/drawing/2014/main" val="3770474001"/>
                    </a:ext>
                  </a:extLst>
                </a:gridCol>
              </a:tblGrid>
              <a:tr h="1127102">
                <a:tc>
                  <a:txBody>
                    <a:bodyPr/>
                    <a:lstStyle/>
                    <a:p>
                      <a:pPr algn="ctr" rtl="0" fontAlgn="t"/>
                      <a:r>
                        <a:rPr lang="en-ZA" sz="1600" b="1" i="0" u="none" strike="noStrike">
                          <a:solidFill>
                            <a:srgbClr val="000000"/>
                          </a:solidFill>
                          <a:effectLst/>
                          <a:latin typeface="Arial" panose="020B0604020202020204" pitchFamily="34" charset="0"/>
                        </a:rPr>
                        <a:t>Instrument used</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Eastern Cape</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Free State</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Gauteng</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Kwazulu-Natal</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Limpopo</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Mpumalanga</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North West</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Northern Cape</a:t>
                      </a:r>
                    </a:p>
                  </a:txBody>
                  <a:tcPr marL="6350" marR="6350" marT="6350" marB="0"/>
                </a:tc>
                <a:tc>
                  <a:txBody>
                    <a:bodyPr/>
                    <a:lstStyle/>
                    <a:p>
                      <a:pPr algn="ctr" rtl="0" fontAlgn="t"/>
                      <a:r>
                        <a:rPr lang="en-ZA" sz="1600" b="1" i="0" u="none" strike="noStrike">
                          <a:solidFill>
                            <a:srgbClr val="000000"/>
                          </a:solidFill>
                          <a:effectLst/>
                          <a:latin typeface="Arial" panose="020B0604020202020204" pitchFamily="34" charset="0"/>
                        </a:rPr>
                        <a:t>Western Cape</a:t>
                      </a:r>
                    </a:p>
                  </a:txBody>
                  <a:tcPr marL="6350" marR="6350" marT="6350" marB="0"/>
                </a:tc>
                <a:tc>
                  <a:txBody>
                    <a:bodyPr/>
                    <a:lstStyle/>
                    <a:p>
                      <a:pPr algn="ctr" rtl="0" fontAlgn="t"/>
                      <a:r>
                        <a:rPr lang="en-ZA" sz="1800" b="1" i="0" u="none" strike="noStrike" dirty="0">
                          <a:solidFill>
                            <a:srgbClr val="000000"/>
                          </a:solidFill>
                          <a:effectLst/>
                          <a:latin typeface="Arial" panose="020B0604020202020204" pitchFamily="34" charset="0"/>
                        </a:rPr>
                        <a:t>Total</a:t>
                      </a:r>
                    </a:p>
                  </a:txBody>
                  <a:tcPr marL="6350" marR="6350" marT="6350" marB="0"/>
                </a:tc>
                <a:extLst>
                  <a:ext uri="{0D108BD9-81ED-4DB2-BD59-A6C34878D82A}">
                    <a16:rowId xmlns:a16="http://schemas.microsoft.com/office/drawing/2014/main" val="1785801775"/>
                  </a:ext>
                </a:extLst>
              </a:tr>
              <a:tr h="965142">
                <a:tc>
                  <a:txBody>
                    <a:bodyPr/>
                    <a:lstStyle/>
                    <a:p>
                      <a:pPr algn="r" rtl="0" fontAlgn="b"/>
                      <a:r>
                        <a:rPr lang="en-ZA" sz="1600" b="0" i="0" u="none" strike="noStrike" dirty="0">
                          <a:solidFill>
                            <a:srgbClr val="000000"/>
                          </a:solidFill>
                          <a:effectLst/>
                          <a:latin typeface="Arial" panose="020B0604020202020204" pitchFamily="34" charset="0"/>
                        </a:rPr>
                        <a:t>Firearm</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8</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2</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15</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32</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3</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12</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11</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0</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6</a:t>
                      </a:r>
                    </a:p>
                  </a:txBody>
                  <a:tcPr marL="6350" marR="6350" marT="6350" marB="0" anchor="ctr"/>
                </a:tc>
                <a:tc>
                  <a:txBody>
                    <a:bodyPr/>
                    <a:lstStyle/>
                    <a:p>
                      <a:pPr algn="ctr" rtl="0" fontAlgn="b"/>
                      <a:r>
                        <a:rPr lang="en-ZA" sz="1800" b="1" i="0" u="none" strike="noStrike" dirty="0">
                          <a:solidFill>
                            <a:srgbClr val="000000"/>
                          </a:solidFill>
                          <a:effectLst/>
                          <a:latin typeface="Arial" panose="020B0604020202020204" pitchFamily="34" charset="0"/>
                        </a:rPr>
                        <a:t>89</a:t>
                      </a:r>
                    </a:p>
                  </a:txBody>
                  <a:tcPr marL="6350" marR="6350" marT="6350" marB="0" anchor="ctr"/>
                </a:tc>
                <a:extLst>
                  <a:ext uri="{0D108BD9-81ED-4DB2-BD59-A6C34878D82A}">
                    <a16:rowId xmlns:a16="http://schemas.microsoft.com/office/drawing/2014/main" val="833255241"/>
                  </a:ext>
                </a:extLst>
              </a:tr>
              <a:tr h="965142">
                <a:tc>
                  <a:txBody>
                    <a:bodyPr/>
                    <a:lstStyle/>
                    <a:p>
                      <a:pPr algn="r" rtl="0" fontAlgn="b"/>
                      <a:r>
                        <a:rPr lang="en-ZA" sz="1600" b="0" i="0" u="none" strike="noStrike" dirty="0">
                          <a:solidFill>
                            <a:srgbClr val="000000"/>
                          </a:solidFill>
                          <a:effectLst/>
                          <a:latin typeface="Arial" panose="020B0604020202020204" pitchFamily="34" charset="0"/>
                        </a:rPr>
                        <a:t>Knives</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22</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7</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6</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13</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4</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4</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4</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0</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3</a:t>
                      </a:r>
                    </a:p>
                  </a:txBody>
                  <a:tcPr marL="6350" marR="6350" marT="6350" marB="0" anchor="ctr"/>
                </a:tc>
                <a:tc>
                  <a:txBody>
                    <a:bodyPr/>
                    <a:lstStyle/>
                    <a:p>
                      <a:pPr algn="ctr" rtl="0" fontAlgn="b"/>
                      <a:r>
                        <a:rPr lang="en-ZA" sz="1800" b="1" i="0" u="none" strike="noStrike" dirty="0">
                          <a:solidFill>
                            <a:srgbClr val="000000"/>
                          </a:solidFill>
                          <a:effectLst/>
                          <a:latin typeface="Arial" panose="020B0604020202020204" pitchFamily="34" charset="0"/>
                        </a:rPr>
                        <a:t>63</a:t>
                      </a:r>
                    </a:p>
                  </a:txBody>
                  <a:tcPr marL="6350" marR="6350" marT="6350" marB="0" anchor="ctr"/>
                </a:tc>
                <a:extLst>
                  <a:ext uri="{0D108BD9-81ED-4DB2-BD59-A6C34878D82A}">
                    <a16:rowId xmlns:a16="http://schemas.microsoft.com/office/drawing/2014/main" val="1147945406"/>
                  </a:ext>
                </a:extLst>
              </a:tr>
              <a:tr h="1127102">
                <a:tc>
                  <a:txBody>
                    <a:bodyPr/>
                    <a:lstStyle/>
                    <a:p>
                      <a:pPr algn="r" rtl="0" fontAlgn="b"/>
                      <a:r>
                        <a:rPr lang="en-ZA" sz="1600" b="0" i="0" u="none" strike="noStrike" dirty="0">
                          <a:solidFill>
                            <a:srgbClr val="000000"/>
                          </a:solidFill>
                          <a:effectLst/>
                          <a:latin typeface="Arial" panose="020B0604020202020204" pitchFamily="34" charset="0"/>
                        </a:rPr>
                        <a:t>Sharp Instrument</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6</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1</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0</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5</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0</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1</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2</a:t>
                      </a:r>
                    </a:p>
                  </a:txBody>
                  <a:tcPr marL="6350" marR="6350" marT="6350" marB="0" anchor="ctr"/>
                </a:tc>
                <a:tc>
                  <a:txBody>
                    <a:bodyPr/>
                    <a:lstStyle/>
                    <a:p>
                      <a:pPr algn="ctr" rtl="0" fontAlgn="b"/>
                      <a:r>
                        <a:rPr lang="en-ZA" sz="1800" b="0" i="0" u="none" strike="noStrike" dirty="0">
                          <a:solidFill>
                            <a:srgbClr val="000000"/>
                          </a:solidFill>
                          <a:effectLst/>
                          <a:latin typeface="Arial" panose="020B0604020202020204" pitchFamily="34" charset="0"/>
                        </a:rPr>
                        <a:t>0</a:t>
                      </a:r>
                    </a:p>
                  </a:txBody>
                  <a:tcPr marL="6350" marR="6350" marT="6350" marB="0" anchor="ctr"/>
                </a:tc>
                <a:tc>
                  <a:txBody>
                    <a:bodyPr/>
                    <a:lstStyle/>
                    <a:p>
                      <a:pPr algn="ctr" rtl="0" fontAlgn="b"/>
                      <a:r>
                        <a:rPr lang="en-ZA" sz="1800" b="0" i="0" u="none" strike="noStrike">
                          <a:solidFill>
                            <a:srgbClr val="000000"/>
                          </a:solidFill>
                          <a:effectLst/>
                          <a:latin typeface="Arial" panose="020B0604020202020204" pitchFamily="34" charset="0"/>
                        </a:rPr>
                        <a:t>3</a:t>
                      </a:r>
                    </a:p>
                  </a:txBody>
                  <a:tcPr marL="6350" marR="6350" marT="6350" marB="0" anchor="ctr"/>
                </a:tc>
                <a:tc>
                  <a:txBody>
                    <a:bodyPr/>
                    <a:lstStyle/>
                    <a:p>
                      <a:pPr algn="ctr" rtl="0" fontAlgn="b"/>
                      <a:r>
                        <a:rPr lang="en-ZA" sz="1800" b="1" i="0" u="none" strike="noStrike" dirty="0">
                          <a:solidFill>
                            <a:srgbClr val="000000"/>
                          </a:solidFill>
                          <a:effectLst/>
                          <a:latin typeface="Arial" panose="020B0604020202020204" pitchFamily="34" charset="0"/>
                        </a:rPr>
                        <a:t>18</a:t>
                      </a:r>
                    </a:p>
                  </a:txBody>
                  <a:tcPr marL="6350" marR="6350" marT="6350" marB="0" anchor="ctr"/>
                </a:tc>
                <a:extLst>
                  <a:ext uri="{0D108BD9-81ED-4DB2-BD59-A6C34878D82A}">
                    <a16:rowId xmlns:a16="http://schemas.microsoft.com/office/drawing/2014/main" val="88388254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A570-3596-44A9-950A-E638EE719369}" type="slidenum">
              <a:rPr kumimoji="0" lang="en-ZA" sz="1600" b="1"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600" b="1"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889859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28" y="260649"/>
            <a:ext cx="7200800" cy="806735"/>
          </a:xfrm>
        </p:spPr>
        <p:txBody>
          <a:bodyPr>
            <a:noAutofit/>
          </a:bodyPr>
          <a:lstStyle/>
          <a:p>
            <a:r>
              <a:rPr lang="en-ZA" sz="2000" dirty="0"/>
              <a:t>SELECTED DOMESTIC VIOLENCE-RELATED CRIMES</a:t>
            </a:r>
            <a:br>
              <a:rPr lang="en-ZA" sz="2000" dirty="0"/>
            </a:br>
            <a:r>
              <a:rPr lang="en-ZA" sz="2000" dirty="0" smtClean="0"/>
              <a:t>April to June 2022_2023</a:t>
            </a:r>
            <a:r>
              <a:rPr lang="en-ZA" sz="2000" dirty="0"/>
              <a:t/>
            </a:r>
            <a:br>
              <a:rPr lang="en-ZA" sz="2000" dirty="0"/>
            </a:br>
            <a:r>
              <a:rPr lang="en-ZA" sz="2000" dirty="0"/>
              <a:t>BY </a:t>
            </a:r>
            <a:r>
              <a:rPr lang="en-ZA" sz="2000" i="1" dirty="0"/>
              <a:t>PROVINCIAL BREAKDOWN AND SEX</a:t>
            </a:r>
          </a:p>
        </p:txBody>
      </p:sp>
      <p:sp>
        <p:nvSpPr>
          <p:cNvPr id="4" name="Slide Number Placeholder 3"/>
          <p:cNvSpPr>
            <a:spLocks noGrp="1"/>
          </p:cNvSpPr>
          <p:nvPr>
            <p:ph type="sldNum" sz="quarter" idx="12"/>
          </p:nvPr>
        </p:nvSpPr>
        <p:spPr>
          <a:xfrm>
            <a:off x="10885512" y="6492875"/>
            <a:ext cx="1306488" cy="365125"/>
          </a:xfrm>
        </p:spPr>
        <p:txBody>
          <a:bodyPr/>
          <a:lstStyle/>
          <a:p>
            <a:fld id="{8BCE3E3E-AAEA-2C4F-AAAF-D5D0D3B13C3A}" type="slidenum">
              <a:rPr lang="en-US" smtClean="0">
                <a:solidFill>
                  <a:prstClr val="black">
                    <a:tint val="75000"/>
                  </a:prstClr>
                </a:solidFill>
              </a:rPr>
              <a:pPr/>
              <a:t>25</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15685106"/>
              </p:ext>
            </p:extLst>
          </p:nvPr>
        </p:nvGraphicFramePr>
        <p:xfrm>
          <a:off x="824528" y="1196753"/>
          <a:ext cx="11052842" cy="5472609"/>
        </p:xfrm>
        <a:graphic>
          <a:graphicData uri="http://schemas.openxmlformats.org/drawingml/2006/table">
            <a:tbl>
              <a:tblPr/>
              <a:tblGrid>
                <a:gridCol w="1611411">
                  <a:extLst>
                    <a:ext uri="{9D8B030D-6E8A-4147-A177-3AD203B41FA5}">
                      <a16:colId xmlns:a16="http://schemas.microsoft.com/office/drawing/2014/main" val="20000"/>
                    </a:ext>
                  </a:extLst>
                </a:gridCol>
                <a:gridCol w="673021">
                  <a:extLst>
                    <a:ext uri="{9D8B030D-6E8A-4147-A177-3AD203B41FA5}">
                      <a16:colId xmlns:a16="http://schemas.microsoft.com/office/drawing/2014/main" val="20001"/>
                    </a:ext>
                  </a:extLst>
                </a:gridCol>
                <a:gridCol w="708747">
                  <a:extLst>
                    <a:ext uri="{9D8B030D-6E8A-4147-A177-3AD203B41FA5}">
                      <a16:colId xmlns:a16="http://schemas.microsoft.com/office/drawing/2014/main" val="20002"/>
                    </a:ext>
                  </a:extLst>
                </a:gridCol>
                <a:gridCol w="552708">
                  <a:extLst>
                    <a:ext uri="{9D8B030D-6E8A-4147-A177-3AD203B41FA5}">
                      <a16:colId xmlns:a16="http://schemas.microsoft.com/office/drawing/2014/main" val="20003"/>
                    </a:ext>
                  </a:extLst>
                </a:gridCol>
                <a:gridCol w="644825">
                  <a:extLst>
                    <a:ext uri="{9D8B030D-6E8A-4147-A177-3AD203B41FA5}">
                      <a16:colId xmlns:a16="http://schemas.microsoft.com/office/drawing/2014/main" val="20004"/>
                    </a:ext>
                  </a:extLst>
                </a:gridCol>
                <a:gridCol w="736943">
                  <a:extLst>
                    <a:ext uri="{9D8B030D-6E8A-4147-A177-3AD203B41FA5}">
                      <a16:colId xmlns:a16="http://schemas.microsoft.com/office/drawing/2014/main" val="20005"/>
                    </a:ext>
                  </a:extLst>
                </a:gridCol>
                <a:gridCol w="736943">
                  <a:extLst>
                    <a:ext uri="{9D8B030D-6E8A-4147-A177-3AD203B41FA5}">
                      <a16:colId xmlns:a16="http://schemas.microsoft.com/office/drawing/2014/main" val="20006"/>
                    </a:ext>
                  </a:extLst>
                </a:gridCol>
                <a:gridCol w="829060">
                  <a:extLst>
                    <a:ext uri="{9D8B030D-6E8A-4147-A177-3AD203B41FA5}">
                      <a16:colId xmlns:a16="http://schemas.microsoft.com/office/drawing/2014/main" val="20007"/>
                    </a:ext>
                  </a:extLst>
                </a:gridCol>
                <a:gridCol w="829060">
                  <a:extLst>
                    <a:ext uri="{9D8B030D-6E8A-4147-A177-3AD203B41FA5}">
                      <a16:colId xmlns:a16="http://schemas.microsoft.com/office/drawing/2014/main" val="20008"/>
                    </a:ext>
                  </a:extLst>
                </a:gridCol>
                <a:gridCol w="1197531">
                  <a:extLst>
                    <a:ext uri="{9D8B030D-6E8A-4147-A177-3AD203B41FA5}">
                      <a16:colId xmlns:a16="http://schemas.microsoft.com/office/drawing/2014/main" val="20010"/>
                    </a:ext>
                  </a:extLst>
                </a:gridCol>
                <a:gridCol w="552708">
                  <a:extLst>
                    <a:ext uri="{9D8B030D-6E8A-4147-A177-3AD203B41FA5}">
                      <a16:colId xmlns:a16="http://schemas.microsoft.com/office/drawing/2014/main" val="20011"/>
                    </a:ext>
                  </a:extLst>
                </a:gridCol>
                <a:gridCol w="1013296">
                  <a:extLst>
                    <a:ext uri="{9D8B030D-6E8A-4147-A177-3AD203B41FA5}">
                      <a16:colId xmlns:a16="http://schemas.microsoft.com/office/drawing/2014/main" val="20012"/>
                    </a:ext>
                  </a:extLst>
                </a:gridCol>
                <a:gridCol w="966589">
                  <a:extLst>
                    <a:ext uri="{9D8B030D-6E8A-4147-A177-3AD203B41FA5}">
                      <a16:colId xmlns:a16="http://schemas.microsoft.com/office/drawing/2014/main" val="20013"/>
                    </a:ext>
                  </a:extLst>
                </a:gridCol>
              </a:tblGrid>
              <a:tr h="1302666">
                <a:tc>
                  <a:txBody>
                    <a:bodyPr/>
                    <a:lstStyle/>
                    <a:p>
                      <a:pPr fontAlgn="b">
                        <a:spcAft>
                          <a:spcPts val="0"/>
                        </a:spcAft>
                      </a:pPr>
                      <a:r>
                        <a:rPr lang="en-ZA" sz="1200" b="1">
                          <a:solidFill>
                            <a:srgbClr val="000000"/>
                          </a:solidFill>
                          <a:effectLst/>
                          <a:latin typeface="Calibri" panose="020F0502020204030204" pitchFamily="34" charset="0"/>
                          <a:ea typeface="Calibri" panose="020F0502020204030204" pitchFamily="34" charset="0"/>
                        </a:rPr>
                        <a:t>Province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Murder</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Attempted murder</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Rape</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Sexual Assault</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Assault GBH</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Common assault</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Common robbery</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Robbery aggravating </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All theft not mentioned elsewhere</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Arson</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Malicious damage to property</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Burglary at residential premises</a:t>
                      </a:r>
                      <a:endParaRPr lang="en-ZA" sz="1100">
                        <a:effectLst/>
                        <a:latin typeface="Calibri" panose="020F0502020204030204" pitchFamily="34" charset="0"/>
                        <a:ea typeface="Calibri" panose="020F0502020204030204" pitchFamily="34" charset="0"/>
                      </a:endParaRPr>
                    </a:p>
                  </a:txBody>
                  <a:tcPr marL="6350" marR="6350" marT="635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1457">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Eastern Cape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78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692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854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125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447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5388">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Free State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378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1 078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179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400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8237">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Gauteng</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127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1 392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3 773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366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1 350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8038">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KwaZulu/Natal</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153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671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1 297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150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468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237">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Limpopo</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304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537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240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1108">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Mpumalanga</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269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434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182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5505">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North West</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313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451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84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225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3911">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Northern Cape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145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249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57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127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0794">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Western Cape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23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123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1 021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3 254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33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672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44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1 213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0"/>
                        </a:spcAft>
                      </a:pPr>
                      <a:r>
                        <a:rPr lang="en-ZA" sz="1400">
                          <a:solidFill>
                            <a:srgbClr val="000000"/>
                          </a:solidFill>
                          <a:effectLst/>
                          <a:latin typeface="Arial" panose="020B0604020202020204" pitchFamily="34" charset="0"/>
                          <a:ea typeface="Calibri" panose="020F0502020204030204" pitchFamily="34" charset="0"/>
                        </a:rPr>
                        <a:t>194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0794">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Female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106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128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641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120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3 686</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9 773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111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30</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1 148</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81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3 129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261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0"/>
                  </a:ext>
                </a:extLst>
              </a:tr>
              <a:tr h="318237">
                <a:tc>
                  <a:txBody>
                    <a:bodyPr/>
                    <a:lstStyle/>
                    <a:p>
                      <a:pPr fontAlgn="b">
                        <a:spcAft>
                          <a:spcPts val="0"/>
                        </a:spcAft>
                      </a:pPr>
                      <a:r>
                        <a:rPr lang="en-ZA" sz="1400" b="1">
                          <a:solidFill>
                            <a:srgbClr val="000000"/>
                          </a:solidFill>
                          <a:effectLst/>
                          <a:latin typeface="Calibri" panose="020F0502020204030204" pitchFamily="34" charset="0"/>
                          <a:ea typeface="Calibri" panose="020F0502020204030204" pitchFamily="34" charset="0"/>
                        </a:rPr>
                        <a:t>Male</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95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59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32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1 499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2 154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24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569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32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1 523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spcAft>
                          <a:spcPts val="0"/>
                        </a:spcAft>
                      </a:pPr>
                      <a:r>
                        <a:rPr lang="en-ZA" sz="1400" b="1">
                          <a:solidFill>
                            <a:srgbClr val="000000"/>
                          </a:solidFill>
                          <a:effectLst/>
                          <a:latin typeface="Calibri" panose="020F0502020204030204" pitchFamily="34" charset="0"/>
                          <a:ea typeface="Calibri" panose="020F0502020204030204" pitchFamily="34" charset="0"/>
                        </a:rPr>
                        <a:t>175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318237">
                <a:tc>
                  <a:txBody>
                    <a:bodyPr/>
                    <a:lstStyle/>
                    <a:p>
                      <a:pPr fontAlgn="b">
                        <a:spcAft>
                          <a:spcPts val="0"/>
                        </a:spcAft>
                      </a:pPr>
                      <a:r>
                        <a:rPr lang="en-ZA" sz="1400" b="1">
                          <a:solidFill>
                            <a:srgbClr val="FFFFFF"/>
                          </a:solidFill>
                          <a:effectLst/>
                          <a:latin typeface="Calibri" panose="020F0502020204030204" pitchFamily="34" charset="0"/>
                          <a:ea typeface="Calibri" panose="020F0502020204030204" pitchFamily="34" charset="0"/>
                        </a:rPr>
                        <a:t>RSA</a:t>
                      </a:r>
                      <a:endParaRPr lang="en-ZA" sz="1100">
                        <a:effectLst/>
                        <a:latin typeface="Calibri" panose="020F0502020204030204" pitchFamily="34" charset="0"/>
                        <a:ea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201</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187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673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124</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5 185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11 927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135</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49</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1 717</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113</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a:solidFill>
                            <a:srgbClr val="FFFFFF"/>
                          </a:solidFill>
                          <a:effectLst/>
                          <a:latin typeface="Calibri" panose="020F0502020204030204" pitchFamily="34" charset="0"/>
                          <a:ea typeface="Calibri" panose="020F0502020204030204" pitchFamily="34" charset="0"/>
                        </a:rPr>
                        <a:t>4 652</a:t>
                      </a:r>
                      <a:endParaRPr lang="en-ZA" sz="110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spcAft>
                          <a:spcPts val="0"/>
                        </a:spcAft>
                      </a:pPr>
                      <a:r>
                        <a:rPr lang="en-ZA" sz="1400" b="1" dirty="0">
                          <a:solidFill>
                            <a:srgbClr val="FFFFFF"/>
                          </a:solidFill>
                          <a:effectLst/>
                          <a:latin typeface="Calibri" panose="020F0502020204030204" pitchFamily="34" charset="0"/>
                          <a:ea typeface="Calibri" panose="020F0502020204030204" pitchFamily="34" charset="0"/>
                        </a:rPr>
                        <a:t>436</a:t>
                      </a:r>
                      <a:endParaRPr lang="en-ZA" sz="1100" dirty="0">
                        <a:effectLst/>
                        <a:latin typeface="Calibri" panose="020F0502020204030204" pitchFamily="34" charset="0"/>
                        <a:ea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7511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68" y="526532"/>
            <a:ext cx="10029952" cy="940556"/>
          </a:xfrm>
        </p:spPr>
        <p:txBody>
          <a:bodyPr>
            <a:normAutofit/>
          </a:bodyPr>
          <a:lstStyle/>
          <a:p>
            <a:r>
              <a:rPr lang="en-ZA" sz="2400" dirty="0"/>
              <a:t>SOME SUB-CATEGORIES OF </a:t>
            </a:r>
            <a:r>
              <a:rPr lang="en-US" sz="2400" dirty="0"/>
              <a:t>ROBBERY WITH AGGRAVATING CIRCUMSTANCES CRIMES</a:t>
            </a:r>
            <a:endParaRPr lang="en-ZA" sz="2400" dirty="0"/>
          </a:p>
        </p:txBody>
      </p:sp>
      <p:sp>
        <p:nvSpPr>
          <p:cNvPr id="4" name="Slide Number Placeholder 3"/>
          <p:cNvSpPr>
            <a:spLocks noGrp="1"/>
          </p:cNvSpPr>
          <p:nvPr>
            <p:ph type="sldNum" sz="quarter" idx="12"/>
          </p:nvPr>
        </p:nvSpPr>
        <p:spPr>
          <a:xfrm>
            <a:off x="9911511" y="6492875"/>
            <a:ext cx="2133600" cy="365125"/>
          </a:xfrm>
        </p:spPr>
        <p:txBody>
          <a:bodyPr/>
          <a:lstStyle/>
          <a:p>
            <a:fld id="{8BCE3E3E-AAEA-2C4F-AAAF-D5D0D3B13C3A}" type="slidenum">
              <a:rPr lang="en-US" smtClean="0">
                <a:solidFill>
                  <a:prstClr val="black">
                    <a:tint val="75000"/>
                  </a:prstClr>
                </a:solidFill>
              </a:rPr>
              <a:pPr/>
              <a:t>26</a:t>
            </a:fld>
            <a:endParaRPr lang="en-US" dirty="0">
              <a:solidFill>
                <a:prstClr val="black">
                  <a:tint val="75000"/>
                </a:prstClr>
              </a:solidFill>
            </a:endParaRPr>
          </a:p>
        </p:txBody>
      </p:sp>
      <p:sp>
        <p:nvSpPr>
          <p:cNvPr id="6" name="Title 2"/>
          <p:cNvSpPr txBox="1">
            <a:spLocks/>
          </p:cNvSpPr>
          <p:nvPr/>
        </p:nvSpPr>
        <p:spPr bwMode="auto">
          <a:xfrm>
            <a:off x="1359457" y="1714615"/>
            <a:ext cx="5928311" cy="4392488"/>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Carjacking </a:t>
            </a:r>
          </a:p>
          <a:p>
            <a:pPr marL="273050" lvl="1" indent="-273050" algn="l">
              <a:buFont typeface="Wingdings" panose="05000000000000000000" pitchFamily="2" charset="2"/>
              <a:buChar char="§"/>
            </a:pPr>
            <a:endParaRPr lang="en-ZA" sz="240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at residential premises</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at non-residential premises</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Robbery of cash in </a:t>
            </a:r>
            <a:r>
              <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transit</a:t>
            </a:r>
          </a:p>
          <a:p>
            <a:pPr marL="273050" lvl="1" indent="-273050" algn="l">
              <a:buFont typeface="Wingdings" panose="05000000000000000000" pitchFamily="2" charset="2"/>
              <a:buChar char="§"/>
            </a:pPr>
            <a:endPar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r>
              <a:rPr lang="en-ZA" sz="2400" kern="0" dirty="0" smtClean="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rPr>
              <a:t>Truck Hijacking</a:t>
            </a: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273050" lvl="1" indent="-273050" algn="l">
              <a:buFont typeface="Wingdings" panose="05000000000000000000" pitchFamily="2" charset="2"/>
              <a:buChar char="§"/>
            </a:pPr>
            <a:endParaRPr lang="en-ZA" sz="24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0" lvl="1" algn="l"/>
            <a:endParaRPr lang="en-ZA" sz="1800" kern="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ight Brace 2"/>
          <p:cNvSpPr/>
          <p:nvPr/>
        </p:nvSpPr>
        <p:spPr>
          <a:xfrm>
            <a:off x="7095744" y="1715431"/>
            <a:ext cx="1122631" cy="1944216"/>
          </a:xfrm>
          <a:prstGeom prst="rightBrace">
            <a:avLst>
              <a:gd name="adj1" fmla="val 15322"/>
              <a:gd name="adj2" fmla="val 465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5" name="TextBox 4"/>
          <p:cNvSpPr txBox="1"/>
          <p:nvPr/>
        </p:nvSpPr>
        <p:spPr>
          <a:xfrm>
            <a:off x="8218375" y="2210486"/>
            <a:ext cx="1811617" cy="954107"/>
          </a:xfrm>
          <a:prstGeom prst="rect">
            <a:avLst/>
          </a:prstGeom>
          <a:noFill/>
        </p:spPr>
        <p:txBody>
          <a:bodyPr wrap="square" rtlCol="0">
            <a:spAutoFit/>
          </a:bodyPr>
          <a:lstStyle/>
          <a:p>
            <a:r>
              <a:rPr lang="en-ZA" sz="2800" b="1" dirty="0">
                <a:solidFill>
                  <a:schemeClr val="tx2">
                    <a:lumMod val="60000"/>
                    <a:lumOff val="40000"/>
                  </a:schemeClr>
                </a:solidFill>
              </a:rPr>
              <a:t>TRIO CRIMES</a:t>
            </a:r>
          </a:p>
        </p:txBody>
      </p:sp>
    </p:spTree>
    <p:extLst>
      <p:ext uri="{BB962C8B-B14F-4D97-AF65-F5344CB8AC3E}">
        <p14:creationId xmlns:p14="http://schemas.microsoft.com/office/powerpoint/2010/main" val="244755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
            <a:ext cx="5774485" cy="940556"/>
          </a:xfrm>
        </p:spPr>
        <p:txBody>
          <a:bodyPr>
            <a:normAutofit/>
          </a:bodyPr>
          <a:lstStyle/>
          <a:p>
            <a:r>
              <a:rPr lang="en-ZA" sz="2400" dirty="0"/>
              <a:t>TRIO CRIMES</a:t>
            </a:r>
            <a:br>
              <a:rPr lang="en-ZA" sz="2400" dirty="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10042459" y="6426769"/>
            <a:ext cx="2133600" cy="365125"/>
          </a:xfrm>
        </p:spPr>
        <p:txBody>
          <a:bodyPr/>
          <a:lstStyle/>
          <a:p>
            <a:fld id="{8BCE3E3E-AAEA-2C4F-AAAF-D5D0D3B13C3A}" type="slidenum">
              <a:rPr lang="en-US" smtClean="0">
                <a:solidFill>
                  <a:prstClr val="black">
                    <a:tint val="75000"/>
                  </a:prstClr>
                </a:solidFill>
              </a:rPr>
              <a:pPr/>
              <a:t>27</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82598" y="1190373"/>
            <a:ext cx="11084937" cy="5456234"/>
          </a:xfrm>
          <a:prstGeom prst="rect">
            <a:avLst/>
          </a:prstGeom>
        </p:spPr>
      </p:pic>
    </p:spTree>
    <p:extLst>
      <p:ext uri="{BB962C8B-B14F-4D97-AF65-F5344CB8AC3E}">
        <p14:creationId xmlns:p14="http://schemas.microsoft.com/office/powerpoint/2010/main" val="303828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85"/>
            <a:ext cx="6551047" cy="892733"/>
          </a:xfrm>
        </p:spPr>
        <p:txBody>
          <a:bodyPr>
            <a:noAutofit/>
          </a:bodyPr>
          <a:lstStyle/>
          <a:p>
            <a:r>
              <a:rPr lang="en-ZA" sz="2400" dirty="0"/>
              <a:t/>
            </a:r>
            <a:br>
              <a:rPr lang="en-ZA" sz="2400" dirty="0"/>
            </a:br>
            <a:r>
              <a:rPr lang="en-ZA" sz="2400" dirty="0"/>
              <a:t>TRIO CRIMES</a:t>
            </a:r>
            <a:br>
              <a:rPr lang="en-ZA" sz="2400" dirty="0"/>
            </a:br>
            <a:r>
              <a:rPr lang="en-ZA" sz="2400" dirty="0"/>
              <a:t>TOP 30 STATIONS</a:t>
            </a:r>
            <a:br>
              <a:rPr lang="en-ZA" sz="2400" dirty="0"/>
            </a:br>
            <a:endParaRPr lang="en-ZA" sz="2400" dirty="0"/>
          </a:p>
        </p:txBody>
      </p:sp>
      <p:sp>
        <p:nvSpPr>
          <p:cNvPr id="4" name="Slide Number Placeholder 3"/>
          <p:cNvSpPr>
            <a:spLocks noGrp="1"/>
          </p:cNvSpPr>
          <p:nvPr>
            <p:ph type="sldNum" sz="quarter" idx="12"/>
          </p:nvPr>
        </p:nvSpPr>
        <p:spPr>
          <a:xfrm>
            <a:off x="10058400" y="6570728"/>
            <a:ext cx="2133600" cy="365125"/>
          </a:xfrm>
        </p:spPr>
        <p:txBody>
          <a:bodyPr/>
          <a:lstStyle/>
          <a:p>
            <a:fld id="{8BCE3E3E-AAEA-2C4F-AAAF-D5D0D3B13C3A}"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15709878"/>
              </p:ext>
            </p:extLst>
          </p:nvPr>
        </p:nvGraphicFramePr>
        <p:xfrm>
          <a:off x="838200" y="1194319"/>
          <a:ext cx="11137490" cy="5511266"/>
        </p:xfrm>
        <a:graphic>
          <a:graphicData uri="http://schemas.openxmlformats.org/drawingml/2006/table">
            <a:tbl>
              <a:tblPr/>
              <a:tblGrid>
                <a:gridCol w="719970">
                  <a:extLst>
                    <a:ext uri="{9D8B030D-6E8A-4147-A177-3AD203B41FA5}">
                      <a16:colId xmlns:a16="http://schemas.microsoft.com/office/drawing/2014/main" val="1851434105"/>
                    </a:ext>
                  </a:extLst>
                </a:gridCol>
                <a:gridCol w="2012976">
                  <a:extLst>
                    <a:ext uri="{9D8B030D-6E8A-4147-A177-3AD203B41FA5}">
                      <a16:colId xmlns:a16="http://schemas.microsoft.com/office/drawing/2014/main" val="1312245078"/>
                    </a:ext>
                  </a:extLst>
                </a:gridCol>
                <a:gridCol w="1454632">
                  <a:extLst>
                    <a:ext uri="{9D8B030D-6E8A-4147-A177-3AD203B41FA5}">
                      <a16:colId xmlns:a16="http://schemas.microsoft.com/office/drawing/2014/main" val="3242691536"/>
                    </a:ext>
                  </a:extLst>
                </a:gridCol>
                <a:gridCol w="1013835">
                  <a:extLst>
                    <a:ext uri="{9D8B030D-6E8A-4147-A177-3AD203B41FA5}">
                      <a16:colId xmlns:a16="http://schemas.microsoft.com/office/drawing/2014/main" val="923980287"/>
                    </a:ext>
                  </a:extLst>
                </a:gridCol>
                <a:gridCol w="955061">
                  <a:extLst>
                    <a:ext uri="{9D8B030D-6E8A-4147-A177-3AD203B41FA5}">
                      <a16:colId xmlns:a16="http://schemas.microsoft.com/office/drawing/2014/main" val="434567140"/>
                    </a:ext>
                  </a:extLst>
                </a:gridCol>
                <a:gridCol w="940369">
                  <a:extLst>
                    <a:ext uri="{9D8B030D-6E8A-4147-A177-3AD203B41FA5}">
                      <a16:colId xmlns:a16="http://schemas.microsoft.com/office/drawing/2014/main" val="2055677842"/>
                    </a:ext>
                  </a:extLst>
                </a:gridCol>
                <a:gridCol w="925676">
                  <a:extLst>
                    <a:ext uri="{9D8B030D-6E8A-4147-A177-3AD203B41FA5}">
                      <a16:colId xmlns:a16="http://schemas.microsoft.com/office/drawing/2014/main" val="2365369754"/>
                    </a:ext>
                  </a:extLst>
                </a:gridCol>
                <a:gridCol w="1013835">
                  <a:extLst>
                    <a:ext uri="{9D8B030D-6E8A-4147-A177-3AD203B41FA5}">
                      <a16:colId xmlns:a16="http://schemas.microsoft.com/office/drawing/2014/main" val="3714209370"/>
                    </a:ext>
                  </a:extLst>
                </a:gridCol>
                <a:gridCol w="808129">
                  <a:extLst>
                    <a:ext uri="{9D8B030D-6E8A-4147-A177-3AD203B41FA5}">
                      <a16:colId xmlns:a16="http://schemas.microsoft.com/office/drawing/2014/main" val="2088521100"/>
                    </a:ext>
                  </a:extLst>
                </a:gridCol>
                <a:gridCol w="1293007">
                  <a:extLst>
                    <a:ext uri="{9D8B030D-6E8A-4147-A177-3AD203B41FA5}">
                      <a16:colId xmlns:a16="http://schemas.microsoft.com/office/drawing/2014/main" val="1675781806"/>
                    </a:ext>
                  </a:extLst>
                </a:gridCol>
              </a:tblGrid>
              <a:tr h="344456">
                <a:tc>
                  <a:txBody>
                    <a:bodyPr/>
                    <a:lstStyle/>
                    <a:p>
                      <a:pPr algn="ctr" fontAlgn="ctr"/>
                      <a:r>
                        <a:rPr lang="en-ZA" sz="9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dirty="0">
                          <a:solidFill>
                            <a:srgbClr val="000000"/>
                          </a:solidFill>
                          <a:effectLst/>
                          <a:latin typeface="Calibri" panose="020F0502020204030204" pitchFamily="34" charset="0"/>
                        </a:rPr>
                        <a:t>April to June </a:t>
                      </a:r>
                      <a:endParaRPr lang="en-ZA" sz="900" b="1" i="0" u="none" strike="noStrike" dirty="0" smtClean="0">
                        <a:solidFill>
                          <a:srgbClr val="000000"/>
                        </a:solidFill>
                        <a:effectLst/>
                        <a:latin typeface="Calibri" panose="020F0502020204030204" pitchFamily="34" charset="0"/>
                      </a:endParaRPr>
                    </a:p>
                    <a:p>
                      <a:pPr algn="ctr" fontAlgn="ctr"/>
                      <a:r>
                        <a:rPr lang="en-ZA" sz="900" b="1" i="0" u="none" strike="noStrike" dirty="0" smtClean="0">
                          <a:solidFill>
                            <a:srgbClr val="000000"/>
                          </a:solidFill>
                          <a:effectLst/>
                          <a:latin typeface="Calibri" panose="020F0502020204030204" pitchFamily="34" charset="0"/>
                        </a:rPr>
                        <a:t>2018</a:t>
                      </a:r>
                      <a:endParaRPr lang="en-ZA"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dirty="0">
                          <a:solidFill>
                            <a:srgbClr val="000000"/>
                          </a:solidFill>
                          <a:effectLst/>
                          <a:latin typeface="Calibri" panose="020F0502020204030204" pitchFamily="34" charset="0"/>
                        </a:rPr>
                        <a:t>April to June </a:t>
                      </a:r>
                      <a:endParaRPr lang="en-ZA" sz="900" b="1" i="0" u="none" strike="noStrike" dirty="0" smtClean="0">
                        <a:solidFill>
                          <a:srgbClr val="000000"/>
                        </a:solidFill>
                        <a:effectLst/>
                        <a:latin typeface="Calibri" panose="020F0502020204030204" pitchFamily="34" charset="0"/>
                      </a:endParaRPr>
                    </a:p>
                    <a:p>
                      <a:pPr algn="ctr" fontAlgn="ctr"/>
                      <a:r>
                        <a:rPr lang="en-ZA" sz="900" b="1" i="0" u="none" strike="noStrike" dirty="0" smtClean="0">
                          <a:solidFill>
                            <a:srgbClr val="000000"/>
                          </a:solidFill>
                          <a:effectLst/>
                          <a:latin typeface="Calibri" panose="020F0502020204030204" pitchFamily="34" charset="0"/>
                        </a:rPr>
                        <a:t>2019</a:t>
                      </a:r>
                      <a:endParaRPr lang="en-ZA"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dirty="0">
                          <a:solidFill>
                            <a:srgbClr val="000000"/>
                          </a:solidFill>
                          <a:effectLst/>
                          <a:latin typeface="Calibri" panose="020F0502020204030204" pitchFamily="34" charset="0"/>
                        </a:rPr>
                        <a:t>April to </a:t>
                      </a:r>
                      <a:r>
                        <a:rPr lang="en-ZA" sz="900" b="1" i="0" u="none" strike="noStrike" dirty="0" smtClean="0">
                          <a:solidFill>
                            <a:srgbClr val="000000"/>
                          </a:solidFill>
                          <a:effectLst/>
                          <a:latin typeface="Calibri" panose="020F0502020204030204" pitchFamily="34" charset="0"/>
                        </a:rPr>
                        <a:t>June</a:t>
                      </a:r>
                    </a:p>
                    <a:p>
                      <a:pPr algn="ctr" fontAlgn="ctr"/>
                      <a:r>
                        <a:rPr lang="en-ZA" sz="900" b="1" i="0" u="none" strike="noStrike" dirty="0" smtClean="0">
                          <a:solidFill>
                            <a:srgbClr val="000000"/>
                          </a:solidFill>
                          <a:effectLst/>
                          <a:latin typeface="Calibri" panose="020F0502020204030204" pitchFamily="34" charset="0"/>
                        </a:rPr>
                        <a:t>2020</a:t>
                      </a:r>
                      <a:endParaRPr lang="en-ZA"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dirty="0">
                          <a:solidFill>
                            <a:srgbClr val="000000"/>
                          </a:solidFill>
                          <a:effectLst/>
                          <a:latin typeface="Calibri" panose="020F0502020204030204" pitchFamily="34" charset="0"/>
                        </a:rPr>
                        <a:t>April to June </a:t>
                      </a:r>
                      <a:endParaRPr lang="en-ZA" sz="900" b="1" i="0" u="none" strike="noStrike" dirty="0" smtClean="0">
                        <a:solidFill>
                          <a:srgbClr val="000000"/>
                        </a:solidFill>
                        <a:effectLst/>
                        <a:latin typeface="Calibri" panose="020F0502020204030204" pitchFamily="34" charset="0"/>
                      </a:endParaRPr>
                    </a:p>
                    <a:p>
                      <a:pPr algn="ctr" fontAlgn="ctr"/>
                      <a:r>
                        <a:rPr lang="en-ZA" sz="900" b="1" i="0" u="none" strike="noStrike" dirty="0" smtClean="0">
                          <a:solidFill>
                            <a:srgbClr val="000000"/>
                          </a:solidFill>
                          <a:effectLst/>
                          <a:latin typeface="Calibri" panose="020F0502020204030204" pitchFamily="34" charset="0"/>
                        </a:rPr>
                        <a:t>2021</a:t>
                      </a:r>
                      <a:endParaRPr lang="en-ZA"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dirty="0">
                          <a:solidFill>
                            <a:srgbClr val="000000"/>
                          </a:solidFill>
                          <a:effectLst/>
                          <a:latin typeface="Calibri" panose="020F0502020204030204" pitchFamily="34" charset="0"/>
                        </a:rPr>
                        <a:t>April to June </a:t>
                      </a:r>
                      <a:endParaRPr lang="en-ZA" sz="900" b="1" i="0" u="none" strike="noStrike" dirty="0" smtClean="0">
                        <a:solidFill>
                          <a:srgbClr val="000000"/>
                        </a:solidFill>
                        <a:effectLst/>
                        <a:latin typeface="Calibri" panose="020F0502020204030204" pitchFamily="34" charset="0"/>
                      </a:endParaRPr>
                    </a:p>
                    <a:p>
                      <a:pPr algn="ctr" fontAlgn="ctr"/>
                      <a:r>
                        <a:rPr lang="en-ZA" sz="900" b="1" i="0" u="none" strike="noStrike" dirty="0" smtClean="0">
                          <a:solidFill>
                            <a:srgbClr val="000000"/>
                          </a:solidFill>
                          <a:effectLst/>
                          <a:latin typeface="Calibri" panose="020F0502020204030204" pitchFamily="34" charset="0"/>
                        </a:rPr>
                        <a:t>2022</a:t>
                      </a:r>
                      <a:endParaRPr lang="en-ZA" sz="9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9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19315480"/>
                  </a:ext>
                </a:extLst>
              </a:tr>
              <a:tr h="172227">
                <a:tc>
                  <a:txBody>
                    <a:bodyPr/>
                    <a:lstStyle/>
                    <a:p>
                      <a:pPr algn="ctr" fontAlgn="b"/>
                      <a:r>
                        <a:rPr lang="en-ZA" sz="80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53469817"/>
                  </a:ext>
                </a:extLst>
              </a:tr>
              <a:tr h="172227">
                <a:tc>
                  <a:txBody>
                    <a:bodyPr/>
                    <a:lstStyle/>
                    <a:p>
                      <a:pPr algn="ctr" fontAlgn="b"/>
                      <a:r>
                        <a:rPr lang="en-ZA" sz="80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8931514"/>
                  </a:ext>
                </a:extLst>
              </a:tr>
              <a:tr h="172227">
                <a:tc>
                  <a:txBody>
                    <a:bodyPr/>
                    <a:lstStyle/>
                    <a:p>
                      <a:pPr algn="ctr" fontAlgn="b"/>
                      <a:r>
                        <a:rPr lang="en-ZA" sz="80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54885634"/>
                  </a:ext>
                </a:extLst>
              </a:tr>
              <a:tr h="172227">
                <a:tc>
                  <a:txBody>
                    <a:bodyPr/>
                    <a:lstStyle/>
                    <a:p>
                      <a:pPr algn="ctr" fontAlgn="b"/>
                      <a:r>
                        <a:rPr lang="en-ZA" sz="80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74922398"/>
                  </a:ext>
                </a:extLst>
              </a:tr>
              <a:tr h="172227">
                <a:tc>
                  <a:txBody>
                    <a:bodyPr/>
                    <a:lstStyle/>
                    <a:p>
                      <a:pPr algn="ctr" fontAlgn="b"/>
                      <a:r>
                        <a:rPr lang="en-ZA" sz="80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47363434"/>
                  </a:ext>
                </a:extLst>
              </a:tr>
              <a:tr h="172227">
                <a:tc>
                  <a:txBody>
                    <a:bodyPr/>
                    <a:lstStyle/>
                    <a:p>
                      <a:pPr algn="ctr" fontAlgn="b"/>
                      <a:r>
                        <a:rPr lang="en-ZA" sz="80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62879933"/>
                  </a:ext>
                </a:extLst>
              </a:tr>
              <a:tr h="172227">
                <a:tc>
                  <a:txBody>
                    <a:bodyPr/>
                    <a:lstStyle/>
                    <a:p>
                      <a:pPr algn="ctr" fontAlgn="b"/>
                      <a:r>
                        <a:rPr lang="en-ZA" sz="80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630853959"/>
                  </a:ext>
                </a:extLst>
              </a:tr>
              <a:tr h="172227">
                <a:tc>
                  <a:txBody>
                    <a:bodyPr/>
                    <a:lstStyle/>
                    <a:p>
                      <a:pPr algn="ctr" fontAlgn="b"/>
                      <a:r>
                        <a:rPr lang="en-ZA" sz="80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34208087"/>
                  </a:ext>
                </a:extLst>
              </a:tr>
              <a:tr h="172227">
                <a:tc>
                  <a:txBody>
                    <a:bodyPr/>
                    <a:lstStyle/>
                    <a:p>
                      <a:pPr algn="ctr" fontAlgn="b"/>
                      <a:r>
                        <a:rPr lang="en-ZA" sz="80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809598969"/>
                  </a:ext>
                </a:extLst>
              </a:tr>
              <a:tr h="172227">
                <a:tc>
                  <a:txBody>
                    <a:bodyPr/>
                    <a:lstStyle/>
                    <a:p>
                      <a:pPr algn="ctr" fontAlgn="b"/>
                      <a:r>
                        <a:rPr lang="en-ZA" sz="80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02782912"/>
                  </a:ext>
                </a:extLst>
              </a:tr>
              <a:tr h="172227">
                <a:tc>
                  <a:txBody>
                    <a:bodyPr/>
                    <a:lstStyle/>
                    <a:p>
                      <a:pPr algn="ctr" fontAlgn="b"/>
                      <a:r>
                        <a:rPr lang="en-ZA" sz="80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B05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082548326"/>
                  </a:ext>
                </a:extLst>
              </a:tr>
              <a:tr h="172227">
                <a:tc>
                  <a:txBody>
                    <a:bodyPr/>
                    <a:lstStyle/>
                    <a:p>
                      <a:pPr algn="ctr" fontAlgn="b"/>
                      <a:r>
                        <a:rPr lang="en-ZA" sz="80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47335233"/>
                  </a:ext>
                </a:extLst>
              </a:tr>
              <a:tr h="172227">
                <a:tc>
                  <a:txBody>
                    <a:bodyPr/>
                    <a:lstStyle/>
                    <a:p>
                      <a:pPr algn="ctr" fontAlgn="b"/>
                      <a:r>
                        <a:rPr lang="en-ZA" sz="80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KWAMASHU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767016064"/>
                  </a:ext>
                </a:extLst>
              </a:tr>
              <a:tr h="172227">
                <a:tc>
                  <a:txBody>
                    <a:bodyPr/>
                    <a:lstStyle/>
                    <a:p>
                      <a:pPr algn="ctr" fontAlgn="b"/>
                      <a:r>
                        <a:rPr lang="en-ZA" sz="80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63162125"/>
                  </a:ext>
                </a:extLst>
              </a:tr>
              <a:tr h="172227">
                <a:tc>
                  <a:txBody>
                    <a:bodyPr/>
                    <a:lstStyle/>
                    <a:p>
                      <a:pPr algn="ctr" fontAlgn="b"/>
                      <a:r>
                        <a:rPr lang="en-ZA" sz="80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89937589"/>
                  </a:ext>
                </a:extLst>
              </a:tr>
              <a:tr h="172227">
                <a:tc>
                  <a:txBody>
                    <a:bodyPr/>
                    <a:lstStyle/>
                    <a:p>
                      <a:pPr algn="ctr" fontAlgn="b"/>
                      <a:r>
                        <a:rPr lang="en-ZA" sz="80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17907179"/>
                  </a:ext>
                </a:extLst>
              </a:tr>
              <a:tr h="172227">
                <a:tc>
                  <a:txBody>
                    <a:bodyPr/>
                    <a:lstStyle/>
                    <a:p>
                      <a:pPr algn="ctr" fontAlgn="b"/>
                      <a:r>
                        <a:rPr lang="en-ZA" sz="80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72572076"/>
                  </a:ext>
                </a:extLst>
              </a:tr>
              <a:tr h="172227">
                <a:tc>
                  <a:txBody>
                    <a:bodyPr/>
                    <a:lstStyle/>
                    <a:p>
                      <a:pPr algn="ctr" fontAlgn="b"/>
                      <a:r>
                        <a:rPr lang="en-ZA" sz="80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62870905"/>
                  </a:ext>
                </a:extLst>
              </a:tr>
              <a:tr h="172227">
                <a:tc>
                  <a:txBody>
                    <a:bodyPr/>
                    <a:lstStyle/>
                    <a:p>
                      <a:pPr algn="ctr" fontAlgn="b"/>
                      <a:r>
                        <a:rPr lang="en-ZA" sz="80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BOOYSENS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50516915"/>
                  </a:ext>
                </a:extLst>
              </a:tr>
              <a:tr h="172227">
                <a:tc>
                  <a:txBody>
                    <a:bodyPr/>
                    <a:lstStyle/>
                    <a:p>
                      <a:pPr algn="ctr" fontAlgn="b"/>
                      <a:r>
                        <a:rPr lang="en-ZA" sz="80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MOFFATVIEW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B05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082197463"/>
                  </a:ext>
                </a:extLst>
              </a:tr>
              <a:tr h="172227">
                <a:tc>
                  <a:txBody>
                    <a:bodyPr/>
                    <a:lstStyle/>
                    <a:p>
                      <a:pPr algn="ctr" fontAlgn="b"/>
                      <a:r>
                        <a:rPr lang="en-ZA" sz="80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209995958"/>
                  </a:ext>
                </a:extLst>
              </a:tr>
              <a:tr h="172227">
                <a:tc>
                  <a:txBody>
                    <a:bodyPr/>
                    <a:lstStyle/>
                    <a:p>
                      <a:pPr algn="ctr" fontAlgn="b"/>
                      <a:r>
                        <a:rPr lang="en-ZA" sz="80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838919073"/>
                  </a:ext>
                </a:extLst>
              </a:tr>
              <a:tr h="172227">
                <a:tc>
                  <a:txBody>
                    <a:bodyPr/>
                    <a:lstStyle/>
                    <a:p>
                      <a:pPr algn="ctr" fontAlgn="b"/>
                      <a:r>
                        <a:rPr lang="en-ZA" sz="80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023966982"/>
                  </a:ext>
                </a:extLst>
              </a:tr>
              <a:tr h="172227">
                <a:tc>
                  <a:txBody>
                    <a:bodyPr/>
                    <a:lstStyle/>
                    <a:p>
                      <a:pPr algn="ctr" fontAlgn="b"/>
                      <a:r>
                        <a:rPr lang="en-ZA" sz="80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SOSHANGUVE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694240444"/>
                  </a:ext>
                </a:extLst>
              </a:tr>
              <a:tr h="172227">
                <a:tc>
                  <a:txBody>
                    <a:bodyPr/>
                    <a:lstStyle/>
                    <a:p>
                      <a:pPr algn="ctr" fontAlgn="b"/>
                      <a:r>
                        <a:rPr lang="en-ZA" sz="80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OLIEVENHOUTBOSCH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B05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229178916"/>
                  </a:ext>
                </a:extLst>
              </a:tr>
              <a:tr h="172227">
                <a:tc>
                  <a:txBody>
                    <a:bodyPr/>
                    <a:lstStyle/>
                    <a:p>
                      <a:pPr algn="ctr" fontAlgn="b"/>
                      <a:r>
                        <a:rPr lang="en-ZA" sz="80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00B05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100633435"/>
                  </a:ext>
                </a:extLst>
              </a:tr>
              <a:tr h="172227">
                <a:tc>
                  <a:txBody>
                    <a:bodyPr/>
                    <a:lstStyle/>
                    <a:p>
                      <a:pPr algn="ctr" fontAlgn="b"/>
                      <a:r>
                        <a:rPr lang="en-ZA" sz="80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14071597"/>
                  </a:ext>
                </a:extLst>
              </a:tr>
              <a:tr h="172227">
                <a:tc>
                  <a:txBody>
                    <a:bodyPr/>
                    <a:lstStyle/>
                    <a:p>
                      <a:pPr algn="ctr" fontAlgn="b"/>
                      <a:r>
                        <a:rPr lang="en-ZA" sz="80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VOSLOORUS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610445"/>
                  </a:ext>
                </a:extLst>
              </a:tr>
              <a:tr h="172227">
                <a:tc>
                  <a:txBody>
                    <a:bodyPr/>
                    <a:lstStyle/>
                    <a:p>
                      <a:pPr algn="ctr" fontAlgn="b"/>
                      <a:r>
                        <a:rPr lang="en-ZA" sz="80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a:solidFill>
                            <a:srgbClr val="000000"/>
                          </a:solidFill>
                          <a:effectLst/>
                          <a:latin typeface="Calibri" panose="020F0502020204030204" pitchFamily="34" charset="0"/>
                        </a:rPr>
                        <a:t>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86815781"/>
                  </a:ext>
                </a:extLst>
              </a:tr>
              <a:tr h="172227">
                <a:tc>
                  <a:txBody>
                    <a:bodyPr/>
                    <a:lstStyle/>
                    <a:p>
                      <a:pPr algn="ctr" fontAlgn="b"/>
                      <a:r>
                        <a:rPr lang="en-ZA" sz="80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0" i="0" u="none" strike="noStrike" dirty="0">
                          <a:solidFill>
                            <a:srgbClr val="000000"/>
                          </a:solidFill>
                          <a:effectLst/>
                          <a:latin typeface="Calibri" panose="020F0502020204030204" pitchFamily="34" charset="0"/>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00845567"/>
                  </a:ext>
                </a:extLst>
              </a:tr>
            </a:tbl>
          </a:graphicData>
        </a:graphic>
      </p:graphicFrame>
    </p:spTree>
    <p:extLst>
      <p:ext uri="{BB962C8B-B14F-4D97-AF65-F5344CB8AC3E}">
        <p14:creationId xmlns:p14="http://schemas.microsoft.com/office/powerpoint/2010/main" val="63509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77" y="274639"/>
            <a:ext cx="6263015" cy="950751"/>
          </a:xfrm>
        </p:spPr>
        <p:txBody>
          <a:bodyPr>
            <a:normAutofit/>
          </a:bodyPr>
          <a:lstStyle/>
          <a:p>
            <a:r>
              <a:rPr lang="en-ZA" sz="2400" dirty="0">
                <a:solidFill>
                  <a:prstClr val="black"/>
                </a:solidFill>
              </a:rPr>
              <a:t>CARJACKING </a:t>
            </a:r>
            <a:br>
              <a:rPr lang="en-ZA" sz="2400" dirty="0">
                <a:solidFill>
                  <a:prstClr val="black"/>
                </a:solidFill>
              </a:rPr>
            </a:br>
            <a:r>
              <a:rPr lang="en-ZA" sz="2400" dirty="0" smtClean="0">
                <a:solidFill>
                  <a:prstClr val="black"/>
                </a:solidFill>
              </a:rPr>
              <a:t>TRENDS OVER THREE-MONTH PERIOD</a:t>
            </a:r>
            <a:endParaRPr lang="en-ZA" sz="2400" dirty="0"/>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29</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858989" y="1225390"/>
            <a:ext cx="11077907" cy="5443331"/>
          </a:xfrm>
          <a:prstGeom prst="rect">
            <a:avLst/>
          </a:prstGeom>
        </p:spPr>
      </p:pic>
    </p:spTree>
    <p:extLst>
      <p:ext uri="{BB962C8B-B14F-4D97-AF65-F5344CB8AC3E}">
        <p14:creationId xmlns:p14="http://schemas.microsoft.com/office/powerpoint/2010/main" val="320890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17373"/>
            <a:ext cx="10786872" cy="940556"/>
          </a:xfrm>
        </p:spPr>
        <p:txBody>
          <a:bodyPr>
            <a:normAutofit/>
          </a:bodyPr>
          <a:lstStyle/>
          <a:p>
            <a:r>
              <a:rPr lang="en-ZA" sz="2400" dirty="0"/>
              <a:t>REPUBLIC OF SOUTH AFRICA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29361558"/>
              </p:ext>
            </p:extLst>
          </p:nvPr>
        </p:nvGraphicFramePr>
        <p:xfrm>
          <a:off x="777240" y="1302468"/>
          <a:ext cx="11129625" cy="5173602"/>
        </p:xfrm>
        <a:graphic>
          <a:graphicData uri="http://schemas.openxmlformats.org/drawingml/2006/table">
            <a:tbl>
              <a:tblPr/>
              <a:tblGrid>
                <a:gridCol w="4290494">
                  <a:extLst>
                    <a:ext uri="{9D8B030D-6E8A-4147-A177-3AD203B41FA5}">
                      <a16:colId xmlns:a16="http://schemas.microsoft.com/office/drawing/2014/main" val="6928485"/>
                    </a:ext>
                  </a:extLst>
                </a:gridCol>
                <a:gridCol w="944590">
                  <a:extLst>
                    <a:ext uri="{9D8B030D-6E8A-4147-A177-3AD203B41FA5}">
                      <a16:colId xmlns:a16="http://schemas.microsoft.com/office/drawing/2014/main" val="328299399"/>
                    </a:ext>
                  </a:extLst>
                </a:gridCol>
                <a:gridCol w="944590">
                  <a:extLst>
                    <a:ext uri="{9D8B030D-6E8A-4147-A177-3AD203B41FA5}">
                      <a16:colId xmlns:a16="http://schemas.microsoft.com/office/drawing/2014/main" val="244949588"/>
                    </a:ext>
                  </a:extLst>
                </a:gridCol>
                <a:gridCol w="933211">
                  <a:extLst>
                    <a:ext uri="{9D8B030D-6E8A-4147-A177-3AD203B41FA5}">
                      <a16:colId xmlns:a16="http://schemas.microsoft.com/office/drawing/2014/main" val="3210888849"/>
                    </a:ext>
                  </a:extLst>
                </a:gridCol>
                <a:gridCol w="967354">
                  <a:extLst>
                    <a:ext uri="{9D8B030D-6E8A-4147-A177-3AD203B41FA5}">
                      <a16:colId xmlns:a16="http://schemas.microsoft.com/office/drawing/2014/main" val="2816082767"/>
                    </a:ext>
                  </a:extLst>
                </a:gridCol>
                <a:gridCol w="978733">
                  <a:extLst>
                    <a:ext uri="{9D8B030D-6E8A-4147-A177-3AD203B41FA5}">
                      <a16:colId xmlns:a16="http://schemas.microsoft.com/office/drawing/2014/main" val="423724441"/>
                    </a:ext>
                  </a:extLst>
                </a:gridCol>
                <a:gridCol w="1001494">
                  <a:extLst>
                    <a:ext uri="{9D8B030D-6E8A-4147-A177-3AD203B41FA5}">
                      <a16:colId xmlns:a16="http://schemas.microsoft.com/office/drawing/2014/main" val="197093894"/>
                    </a:ext>
                  </a:extLst>
                </a:gridCol>
                <a:gridCol w="1069159">
                  <a:extLst>
                    <a:ext uri="{9D8B030D-6E8A-4147-A177-3AD203B41FA5}">
                      <a16:colId xmlns:a16="http://schemas.microsoft.com/office/drawing/2014/main" val="2613561692"/>
                    </a:ext>
                  </a:extLst>
                </a:gridCol>
              </a:tblGrid>
              <a:tr h="187857">
                <a:tc>
                  <a:txBody>
                    <a:bodyPr/>
                    <a:lstStyle/>
                    <a:p>
                      <a:pPr algn="ctr" fontAlgn="ctr"/>
                      <a:r>
                        <a:rPr lang="en-ZA" sz="1400" b="1" i="0" u="none" strike="noStrike" dirty="0">
                          <a:solidFill>
                            <a:srgbClr val="000000"/>
                          </a:solidFill>
                          <a:effectLst/>
                          <a:latin typeface="Calibri" panose="020F0502020204030204" pitchFamily="34" charset="0"/>
                        </a:rPr>
                        <a:t>            CRIME CATEGORY</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rgbClr val="000000"/>
                          </a:solidFill>
                          <a:effectLst/>
                          <a:latin typeface="Calibri" panose="020F0502020204030204" pitchFamily="34" charset="0"/>
                        </a:rPr>
                        <a:t>April to June 2018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chemeClr val="tx1"/>
                          </a:solidFill>
                          <a:effectLst/>
                          <a:latin typeface="Calibri" panose="020F0502020204030204" pitchFamily="34" charset="0"/>
                        </a:rPr>
                        <a:t>April to June 2019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ZA" sz="1400" b="1" i="0" u="none" strike="noStrike" dirty="0">
                          <a:solidFill>
                            <a:schemeClr val="bg1"/>
                          </a:solidFill>
                          <a:effectLst/>
                          <a:latin typeface="Calibri" panose="020F0502020204030204" pitchFamily="34" charset="0"/>
                        </a:rPr>
                        <a:t>April to June 2020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April to June 2021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April to June 2022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Count Diff</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400" b="1" i="0" u="none" strike="noStrike" dirty="0">
                          <a:solidFill>
                            <a:srgbClr val="000000"/>
                          </a:solidFill>
                          <a:effectLst/>
                          <a:latin typeface="Calibri" panose="020F0502020204030204" pitchFamily="34" charset="0"/>
                        </a:rPr>
                        <a:t>% Change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05383187"/>
                  </a:ext>
                </a:extLst>
              </a:tr>
              <a:tr h="205595">
                <a:tc gridSpan="8">
                  <a:txBody>
                    <a:bodyPr/>
                    <a:lstStyle/>
                    <a:p>
                      <a:pPr algn="ctr" fontAlgn="b"/>
                      <a:r>
                        <a:rPr lang="en-ZA" sz="1400" b="1" i="0" u="none" strike="noStrike" dirty="0">
                          <a:solidFill>
                            <a:srgbClr val="000000"/>
                          </a:solidFill>
                          <a:effectLst/>
                          <a:latin typeface="Calibri" panose="020F0502020204030204" pitchFamily="34" charset="0"/>
                        </a:rPr>
                        <a:t>CONTACT CRIMES ( CRIMES AGAINST THE  PERSON)</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74269396"/>
                  </a:ext>
                </a:extLst>
              </a:tr>
              <a:tr h="98218">
                <a:tc>
                  <a:txBody>
                    <a:bodyPr/>
                    <a:lstStyle/>
                    <a:p>
                      <a:pPr algn="l" fontAlgn="ctr"/>
                      <a:r>
                        <a:rPr lang="en-ZA" sz="1400" b="0" i="0" u="none" strike="noStrike" dirty="0">
                          <a:solidFill>
                            <a:srgbClr val="000000"/>
                          </a:solidFill>
                          <a:effectLst/>
                          <a:latin typeface="Calibri" panose="020F0502020204030204" pitchFamily="34" charset="0"/>
                        </a:rPr>
                        <a:t>Murder</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4 668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5 398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3 466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5 760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6 424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66460934"/>
                  </a:ext>
                </a:extLst>
              </a:tr>
              <a:tr h="94037">
                <a:tc>
                  <a:txBody>
                    <a:bodyPr/>
                    <a:lstStyle/>
                    <a:p>
                      <a:pPr algn="l" fontAlgn="ctr"/>
                      <a:r>
                        <a:rPr lang="en-ZA" sz="1400" b="0" i="0" u="none" strike="noStrike" dirty="0">
                          <a:solidFill>
                            <a:srgbClr val="000000"/>
                          </a:solidFill>
                          <a:effectLst/>
                          <a:latin typeface="Calibri" panose="020F0502020204030204" pitchFamily="34" charset="0"/>
                        </a:rPr>
                        <a:t>Sexual Offences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11 387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12 094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7 296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12 702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11 855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-847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168792654"/>
                  </a:ext>
                </a:extLst>
              </a:tr>
              <a:tr h="94037">
                <a:tc>
                  <a:txBody>
                    <a:bodyPr/>
                    <a:lstStyle/>
                    <a:p>
                      <a:pPr algn="l" fontAlgn="ctr"/>
                      <a:r>
                        <a:rPr lang="en-ZA" sz="1400" b="0" i="0" u="none" strike="noStrike" dirty="0">
                          <a:solidFill>
                            <a:srgbClr val="000000"/>
                          </a:solidFill>
                          <a:effectLst/>
                          <a:latin typeface="Calibri" panose="020F0502020204030204" pitchFamily="34" charset="0"/>
                        </a:rPr>
                        <a:t>Attempted murder</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4 429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4 575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3 487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5 145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5 576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431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41223934"/>
                  </a:ext>
                </a:extLst>
              </a:tr>
              <a:tr h="218538">
                <a:tc>
                  <a:txBody>
                    <a:bodyPr/>
                    <a:lstStyle/>
                    <a:p>
                      <a:pPr algn="l" fontAlgn="ctr"/>
                      <a:r>
                        <a:rPr lang="en-ZA" sz="1400" b="0" i="0" u="none" strike="noStrike" dirty="0">
                          <a:solidFill>
                            <a:srgbClr val="000000"/>
                          </a:solidFill>
                          <a:effectLst/>
                          <a:latin typeface="Calibri" panose="020F0502020204030204" pitchFamily="34" charset="0"/>
                        </a:rPr>
                        <a:t>Assault with the intent to inflict grievous bodily harm</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37 564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37 425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22 064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37 530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34 635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-2 895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313644915"/>
                  </a:ext>
                </a:extLst>
              </a:tr>
              <a:tr h="150490">
                <a:tc>
                  <a:txBody>
                    <a:bodyPr/>
                    <a:lstStyle/>
                    <a:p>
                      <a:pPr algn="l" fontAlgn="ctr"/>
                      <a:r>
                        <a:rPr lang="en-ZA" sz="1400" b="0" i="0" u="none" strike="noStrike" dirty="0">
                          <a:solidFill>
                            <a:srgbClr val="000000"/>
                          </a:solidFill>
                          <a:effectLst/>
                          <a:latin typeface="Calibri" panose="020F0502020204030204" pitchFamily="34" charset="0"/>
                        </a:rPr>
                        <a:t>Common assault</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36 024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36 185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25 995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39 406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38 627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-779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75823129"/>
                  </a:ext>
                </a:extLst>
              </a:tr>
              <a:tr h="94037">
                <a:tc>
                  <a:txBody>
                    <a:bodyPr/>
                    <a:lstStyle/>
                    <a:p>
                      <a:pPr algn="l" fontAlgn="ctr"/>
                      <a:r>
                        <a:rPr lang="en-ZA" sz="1400" b="0" i="0" u="none" strike="noStrike" dirty="0">
                          <a:solidFill>
                            <a:srgbClr val="000000"/>
                          </a:solidFill>
                          <a:effectLst/>
                          <a:latin typeface="Calibri" panose="020F0502020204030204" pitchFamily="34" charset="0"/>
                        </a:rPr>
                        <a:t>Common robbery</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12 711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12 885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6 469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10 701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10 565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-136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24658142"/>
                  </a:ext>
                </a:extLst>
              </a:tr>
              <a:tr h="94037">
                <a:tc>
                  <a:txBody>
                    <a:bodyPr/>
                    <a:lstStyle/>
                    <a:p>
                      <a:pPr algn="l" fontAlgn="ctr"/>
                      <a:r>
                        <a:rPr lang="en-ZA" sz="1400" b="0" i="0" u="none" strike="noStrike" dirty="0">
                          <a:solidFill>
                            <a:srgbClr val="000000"/>
                          </a:solidFill>
                          <a:effectLst/>
                          <a:latin typeface="Calibri" panose="020F0502020204030204" pitchFamily="34" charset="0"/>
                        </a:rPr>
                        <a:t>Robbery with aggravating circumstances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34 332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35 705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21 599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33 876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35 233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1 357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66400980"/>
                  </a:ext>
                </a:extLst>
              </a:tr>
              <a:tr h="94037">
                <a:tc>
                  <a:txBody>
                    <a:bodyPr/>
                    <a:lstStyle/>
                    <a:p>
                      <a:pPr algn="l" fontAlgn="ctr"/>
                      <a:r>
                        <a:rPr lang="en-ZA" sz="1400" b="1" i="0" u="none" strike="noStrike" dirty="0">
                          <a:solidFill>
                            <a:srgbClr val="000000"/>
                          </a:solidFill>
                          <a:effectLst/>
                          <a:latin typeface="Calibri" panose="020F0502020204030204" pitchFamily="34" charset="0"/>
                        </a:rPr>
                        <a:t>Total Contact Crimes ( Crimes Against The  Person)</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141 115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144 267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90 376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145 120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142 915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-2 205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886819761"/>
                  </a:ext>
                </a:extLst>
              </a:tr>
              <a:tr h="94037">
                <a:tc gridSpan="8">
                  <a:txBody>
                    <a:bodyPr/>
                    <a:lstStyle/>
                    <a:p>
                      <a:pPr algn="ctr" fontAlgn="b"/>
                      <a:r>
                        <a:rPr lang="en-ZA" sz="1400" b="1" i="0" u="none" strike="noStrike" dirty="0">
                          <a:solidFill>
                            <a:srgbClr val="000000"/>
                          </a:solidFill>
                          <a:effectLst/>
                          <a:latin typeface="Calibri" panose="020F0502020204030204" pitchFamily="34" charset="0"/>
                        </a:rPr>
                        <a:t>Total Sexual Offences</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26782970"/>
                  </a:ext>
                </a:extLst>
              </a:tr>
              <a:tr h="94037">
                <a:tc>
                  <a:txBody>
                    <a:bodyPr/>
                    <a:lstStyle/>
                    <a:p>
                      <a:pPr algn="l" fontAlgn="ctr"/>
                      <a:r>
                        <a:rPr lang="en-ZA" sz="1400" b="0" i="0" u="none" strike="noStrike" dirty="0">
                          <a:solidFill>
                            <a:srgbClr val="000000"/>
                          </a:solidFill>
                          <a:effectLst/>
                          <a:latin typeface="Calibri" panose="020F0502020204030204" pitchFamily="34" charset="0"/>
                        </a:rPr>
                        <a:t>Rape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9 018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9 737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5 805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10 006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9 516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-490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-4,9%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823329080"/>
                  </a:ext>
                </a:extLst>
              </a:tr>
              <a:tr h="94037">
                <a:tc>
                  <a:txBody>
                    <a:bodyPr/>
                    <a:lstStyle/>
                    <a:p>
                      <a:pPr algn="l" fontAlgn="ctr"/>
                      <a:r>
                        <a:rPr lang="en-ZA" sz="1400" b="0" i="0" u="none" strike="noStrike" dirty="0">
                          <a:solidFill>
                            <a:srgbClr val="000000"/>
                          </a:solidFill>
                          <a:effectLst/>
                          <a:latin typeface="Calibri" panose="020F0502020204030204" pitchFamily="34" charset="0"/>
                        </a:rPr>
                        <a:t>Sexual Assault</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1 625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1 668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1 070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1 900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1 707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985149558"/>
                  </a:ext>
                </a:extLst>
              </a:tr>
              <a:tr h="94037">
                <a:tc>
                  <a:txBody>
                    <a:bodyPr/>
                    <a:lstStyle/>
                    <a:p>
                      <a:pPr algn="l" fontAlgn="ctr"/>
                      <a:r>
                        <a:rPr lang="en-ZA" sz="1400" b="0" i="0" u="none" strike="noStrike">
                          <a:solidFill>
                            <a:srgbClr val="000000"/>
                          </a:solidFill>
                          <a:effectLst/>
                          <a:latin typeface="Calibri" panose="020F0502020204030204" pitchFamily="34" charset="0"/>
                        </a:rPr>
                        <a:t>Attempted Sexual Offences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451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454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271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514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-98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-19,1%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783098694"/>
                  </a:ext>
                </a:extLst>
              </a:tr>
              <a:tr h="94037">
                <a:tc>
                  <a:txBody>
                    <a:bodyPr/>
                    <a:lstStyle/>
                    <a:p>
                      <a:pPr algn="l" fontAlgn="ctr"/>
                      <a:r>
                        <a:rPr lang="en-ZA" sz="1400" b="0" i="0" u="none" strike="noStrike">
                          <a:solidFill>
                            <a:srgbClr val="000000"/>
                          </a:solidFill>
                          <a:effectLst/>
                          <a:latin typeface="Calibri" panose="020F0502020204030204" pitchFamily="34" charset="0"/>
                        </a:rPr>
                        <a:t>Contact Sexual Offences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293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235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150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282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216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-23,4%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09060300"/>
                  </a:ext>
                </a:extLst>
              </a:tr>
              <a:tr h="94037">
                <a:tc>
                  <a:txBody>
                    <a:bodyPr/>
                    <a:lstStyle/>
                    <a:p>
                      <a:pPr algn="l" fontAlgn="ctr"/>
                      <a:r>
                        <a:rPr lang="en-ZA" sz="1400" b="1" i="0" u="none" strike="noStrike">
                          <a:solidFill>
                            <a:srgbClr val="000000"/>
                          </a:solidFill>
                          <a:effectLst/>
                          <a:latin typeface="Calibri" panose="020F0502020204030204" pitchFamily="34" charset="0"/>
                        </a:rPr>
                        <a:t>Total Sexual Offences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11 387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12 094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7 296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12 702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11 855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-847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10511106"/>
                  </a:ext>
                </a:extLst>
              </a:tr>
              <a:tr h="94037">
                <a:tc gridSpan="8">
                  <a:txBody>
                    <a:bodyPr/>
                    <a:lstStyle/>
                    <a:p>
                      <a:pPr algn="ctr" fontAlgn="b"/>
                      <a:r>
                        <a:rPr lang="en-ZA" sz="1400" b="1" i="0" u="none" strike="noStrike">
                          <a:solidFill>
                            <a:srgbClr val="000000"/>
                          </a:solidFill>
                          <a:effectLst/>
                          <a:latin typeface="Calibri" panose="020F0502020204030204" pitchFamily="34" charset="0"/>
                        </a:rPr>
                        <a:t>SOME SUBCATEGORIES OF AGGRAVATED ROBBERY </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34626588"/>
                  </a:ext>
                </a:extLst>
              </a:tr>
              <a:tr h="94037">
                <a:tc>
                  <a:txBody>
                    <a:bodyPr/>
                    <a:lstStyle/>
                    <a:p>
                      <a:pPr algn="l" fontAlgn="ctr"/>
                      <a:r>
                        <a:rPr lang="en-ZA" sz="1400" b="0" i="0" u="none" strike="noStrike">
                          <a:solidFill>
                            <a:srgbClr val="000000"/>
                          </a:solidFill>
                          <a:effectLst/>
                          <a:latin typeface="Calibri" panose="020F0502020204030204" pitchFamily="34" charset="0"/>
                        </a:rPr>
                        <a:t>Carjacking</a:t>
                      </a:r>
                    </a:p>
                  </a:txBody>
                  <a:tcPr marL="2172" marR="2172" marT="217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4 002</a:t>
                      </a:r>
                    </a:p>
                  </a:txBody>
                  <a:tcPr marL="2172" marR="2172" marT="217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4 550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2 677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5 146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5 866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720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14,0%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432637534"/>
                  </a:ext>
                </a:extLst>
              </a:tr>
              <a:tr h="94037">
                <a:tc>
                  <a:txBody>
                    <a:bodyPr/>
                    <a:lstStyle/>
                    <a:p>
                      <a:pPr algn="l" fontAlgn="ctr"/>
                      <a:r>
                        <a:rPr lang="en-ZA" sz="1400" b="0" i="0" u="none" strike="noStrike">
                          <a:solidFill>
                            <a:srgbClr val="000000"/>
                          </a:solidFill>
                          <a:effectLst/>
                          <a:latin typeface="Calibri" panose="020F0502020204030204" pitchFamily="34" charset="0"/>
                        </a:rPr>
                        <a:t>Robbery at residential premises</a:t>
                      </a:r>
                    </a:p>
                  </a:txBody>
                  <a:tcPr marL="2172" marR="2172" marT="217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5 535</a:t>
                      </a:r>
                    </a:p>
                  </a:txBody>
                  <a:tcPr marL="2172" marR="2172" marT="217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5 214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4 006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5 346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5 370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06454876"/>
                  </a:ext>
                </a:extLst>
              </a:tr>
              <a:tr h="94037">
                <a:tc>
                  <a:txBody>
                    <a:bodyPr/>
                    <a:lstStyle/>
                    <a:p>
                      <a:pPr algn="l" fontAlgn="ctr"/>
                      <a:r>
                        <a:rPr lang="en-ZA" sz="1400" b="0" i="0" u="none" strike="noStrike">
                          <a:solidFill>
                            <a:srgbClr val="000000"/>
                          </a:solidFill>
                          <a:effectLst/>
                          <a:latin typeface="Calibri" panose="020F0502020204030204" pitchFamily="34" charset="0"/>
                        </a:rPr>
                        <a:t>Robbery at non-residential premises</a:t>
                      </a:r>
                    </a:p>
                  </a:txBody>
                  <a:tcPr marL="2172" marR="2172" marT="217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4 779</a:t>
                      </a:r>
                    </a:p>
                  </a:txBody>
                  <a:tcPr marL="2172" marR="2172" marT="217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5 100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3 341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5 255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5 281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26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0,5%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137337862"/>
                  </a:ext>
                </a:extLst>
              </a:tr>
              <a:tr h="88608">
                <a:tc>
                  <a:txBody>
                    <a:bodyPr/>
                    <a:lstStyle/>
                    <a:p>
                      <a:pPr algn="l" fontAlgn="ctr"/>
                      <a:r>
                        <a:rPr lang="en-ZA" sz="1400" b="0" i="0" u="none" strike="noStrike">
                          <a:solidFill>
                            <a:srgbClr val="000000"/>
                          </a:solidFill>
                          <a:effectLst/>
                          <a:latin typeface="Calibri" panose="020F0502020204030204" pitchFamily="34" charset="0"/>
                        </a:rPr>
                        <a:t>Robbery of cash in transit</a:t>
                      </a:r>
                    </a:p>
                  </a:txBody>
                  <a:tcPr marL="2172" marR="2172" marT="217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62</a:t>
                      </a:r>
                    </a:p>
                  </a:txBody>
                  <a:tcPr marL="2172" marR="2172" marT="217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60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30,4%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113729415"/>
                  </a:ext>
                </a:extLst>
              </a:tr>
              <a:tr h="94037">
                <a:tc>
                  <a:txBody>
                    <a:bodyPr/>
                    <a:lstStyle/>
                    <a:p>
                      <a:pPr algn="l" fontAlgn="ctr"/>
                      <a:r>
                        <a:rPr lang="en-ZA" sz="1400" b="0" i="0" u="none" strike="noStrike">
                          <a:solidFill>
                            <a:srgbClr val="000000"/>
                          </a:solidFill>
                          <a:effectLst/>
                          <a:latin typeface="Calibri" panose="020F0502020204030204" pitchFamily="34" charset="0"/>
                        </a:rPr>
                        <a:t>Bank robbery</a:t>
                      </a:r>
                    </a:p>
                  </a:txBody>
                  <a:tcPr marL="2172" marR="2172" marT="217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2172" marR="2172" marT="217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1</a:t>
                      </a:r>
                      <a:r>
                        <a:rPr lang="en-ZA" sz="1400" b="1" i="0" u="none" strike="noStrike" baseline="0" dirty="0" smtClean="0">
                          <a:solidFill>
                            <a:srgbClr val="000000"/>
                          </a:solidFill>
                          <a:effectLst/>
                          <a:latin typeface="Calibri" panose="020F0502020204030204" pitchFamily="34" charset="0"/>
                        </a:rPr>
                        <a:t> count less</a:t>
                      </a:r>
                      <a:endParaRPr lang="en-ZA" sz="1400" b="1" i="0" u="none" strike="noStrike" dirty="0">
                        <a:solidFill>
                          <a:srgbClr val="000000"/>
                        </a:solidFill>
                        <a:effectLst/>
                        <a:latin typeface="Calibri" panose="020F0502020204030204" pitchFamily="34" charset="0"/>
                      </a:endParaRP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21602270"/>
                  </a:ext>
                </a:extLst>
              </a:tr>
              <a:tr h="94037">
                <a:tc>
                  <a:txBody>
                    <a:bodyPr/>
                    <a:lstStyle/>
                    <a:p>
                      <a:pPr algn="l" fontAlgn="ctr"/>
                      <a:r>
                        <a:rPr lang="en-ZA" sz="1400" b="0" i="0" u="none" strike="noStrike" dirty="0">
                          <a:solidFill>
                            <a:srgbClr val="000000"/>
                          </a:solidFill>
                          <a:effectLst/>
                          <a:latin typeface="Calibri" panose="020F0502020204030204" pitchFamily="34" charset="0"/>
                        </a:rPr>
                        <a:t>Truck hijacking</a:t>
                      </a:r>
                    </a:p>
                  </a:txBody>
                  <a:tcPr marL="2172" marR="2172" marT="2172"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334</a:t>
                      </a:r>
                    </a:p>
                  </a:txBody>
                  <a:tcPr marL="2172" marR="2172" marT="217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283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198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411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508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Calibri" panose="020F0502020204030204" pitchFamily="34" charset="0"/>
                        </a:rPr>
                        <a:t>97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23,6%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6492282"/>
                  </a:ext>
                </a:extLst>
              </a:tr>
            </a:tbl>
          </a:graphicData>
        </a:graphic>
      </p:graphicFrame>
      <p:sp>
        <p:nvSpPr>
          <p:cNvPr id="9" name="TextBox 8"/>
          <p:cNvSpPr txBox="1"/>
          <p:nvPr/>
        </p:nvSpPr>
        <p:spPr>
          <a:xfrm>
            <a:off x="5987845" y="587649"/>
            <a:ext cx="963562" cy="646331"/>
          </a:xfrm>
          <a:prstGeom prst="rect">
            <a:avLst/>
          </a:prstGeom>
          <a:solidFill>
            <a:schemeClr val="accent3">
              <a:lumMod val="60000"/>
              <a:lumOff val="40000"/>
            </a:schemeClr>
          </a:solidFill>
        </p:spPr>
        <p:txBody>
          <a:bodyPr wrap="square" rtlCol="0">
            <a:spAutoFit/>
          </a:bodyPr>
          <a:lstStyle/>
          <a:p>
            <a:r>
              <a:rPr lang="en-ZA" sz="1750" b="1" dirty="0" smtClean="0"/>
              <a:t>Pre-COVID</a:t>
            </a:r>
            <a:endParaRPr lang="en-ZA" sz="1750" b="1" dirty="0"/>
          </a:p>
        </p:txBody>
      </p:sp>
      <p:sp>
        <p:nvSpPr>
          <p:cNvPr id="10" name="TextBox 9"/>
          <p:cNvSpPr txBox="1"/>
          <p:nvPr/>
        </p:nvSpPr>
        <p:spPr>
          <a:xfrm>
            <a:off x="6961239" y="587651"/>
            <a:ext cx="963562" cy="646331"/>
          </a:xfrm>
          <a:prstGeom prst="rect">
            <a:avLst/>
          </a:prstGeom>
          <a:solidFill>
            <a:schemeClr val="accent1">
              <a:lumMod val="75000"/>
            </a:schemeClr>
          </a:solidFill>
        </p:spPr>
        <p:txBody>
          <a:bodyPr wrap="square" rtlCol="0">
            <a:spAutoFit/>
          </a:bodyPr>
          <a:lstStyle/>
          <a:p>
            <a:r>
              <a:rPr lang="en-ZA" sz="1750" b="1" dirty="0" smtClean="0">
                <a:solidFill>
                  <a:schemeClr val="bg1"/>
                </a:solidFill>
              </a:rPr>
              <a:t>Level 5,4,3</a:t>
            </a:r>
            <a:endParaRPr lang="en-ZA" sz="1750" b="1" dirty="0">
              <a:solidFill>
                <a:schemeClr val="bg1"/>
              </a:solidFill>
            </a:endParaRPr>
          </a:p>
        </p:txBody>
      </p:sp>
      <p:sp>
        <p:nvSpPr>
          <p:cNvPr id="11" name="TextBox 10"/>
          <p:cNvSpPr txBox="1"/>
          <p:nvPr/>
        </p:nvSpPr>
        <p:spPr>
          <a:xfrm>
            <a:off x="7934633" y="587651"/>
            <a:ext cx="891315" cy="646331"/>
          </a:xfrm>
          <a:prstGeom prst="rect">
            <a:avLst/>
          </a:prstGeom>
          <a:solidFill>
            <a:schemeClr val="accent1">
              <a:lumMod val="40000"/>
              <a:lumOff val="60000"/>
            </a:schemeClr>
          </a:solidFill>
        </p:spPr>
        <p:txBody>
          <a:bodyPr wrap="square" rtlCol="0">
            <a:spAutoFit/>
          </a:bodyPr>
          <a:lstStyle/>
          <a:p>
            <a:r>
              <a:rPr lang="en-ZA" sz="1750" b="1" dirty="0" smtClean="0"/>
              <a:t>Level 1,2</a:t>
            </a:r>
            <a:endParaRPr lang="en-ZA" sz="1750" b="1" dirty="0"/>
          </a:p>
        </p:txBody>
      </p:sp>
      <p:sp>
        <p:nvSpPr>
          <p:cNvPr id="12" name="TextBox 11"/>
          <p:cNvSpPr txBox="1"/>
          <p:nvPr/>
        </p:nvSpPr>
        <p:spPr>
          <a:xfrm>
            <a:off x="8835780" y="597482"/>
            <a:ext cx="1103350" cy="584775"/>
          </a:xfrm>
          <a:prstGeom prst="rect">
            <a:avLst/>
          </a:prstGeom>
          <a:solidFill>
            <a:schemeClr val="bg2">
              <a:lumMod val="90000"/>
            </a:schemeClr>
          </a:solidFill>
        </p:spPr>
        <p:txBody>
          <a:bodyPr wrap="square" rtlCol="0">
            <a:spAutoFit/>
          </a:bodyPr>
          <a:lstStyle/>
          <a:p>
            <a:r>
              <a:rPr lang="en-ZA" sz="1600" b="1" dirty="0" smtClean="0"/>
              <a:t>No restriction</a:t>
            </a:r>
            <a:endParaRPr lang="en-ZA" sz="1600" b="1" dirty="0"/>
          </a:p>
        </p:txBody>
      </p:sp>
    </p:spTree>
    <p:extLst>
      <p:ext uri="{BB962C8B-B14F-4D97-AF65-F5344CB8AC3E}">
        <p14:creationId xmlns:p14="http://schemas.microsoft.com/office/powerpoint/2010/main" val="152348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16" y="290842"/>
            <a:ext cx="6983095" cy="792088"/>
          </a:xfrm>
        </p:spPr>
        <p:txBody>
          <a:bodyPr>
            <a:noAutofit/>
          </a:bodyPr>
          <a:lstStyle/>
          <a:p>
            <a:r>
              <a:rPr lang="en-ZA" sz="2400" dirty="0"/>
              <a:t>CARJACKING </a:t>
            </a:r>
            <a:br>
              <a:rPr lang="en-ZA" sz="2400" dirty="0"/>
            </a:br>
            <a:r>
              <a:rPr lang="en-ZA" sz="2400" dirty="0"/>
              <a:t>TOP 30 STATION</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30</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50117696"/>
              </p:ext>
            </p:extLst>
          </p:nvPr>
        </p:nvGraphicFramePr>
        <p:xfrm>
          <a:off x="861879" y="1240246"/>
          <a:ext cx="11025321" cy="5364480"/>
        </p:xfrm>
        <a:graphic>
          <a:graphicData uri="http://schemas.openxmlformats.org/drawingml/2006/table">
            <a:tbl>
              <a:tblPr/>
              <a:tblGrid>
                <a:gridCol w="712719">
                  <a:extLst>
                    <a:ext uri="{9D8B030D-6E8A-4147-A177-3AD203B41FA5}">
                      <a16:colId xmlns:a16="http://schemas.microsoft.com/office/drawing/2014/main" val="3197631313"/>
                    </a:ext>
                  </a:extLst>
                </a:gridCol>
                <a:gridCol w="1992703">
                  <a:extLst>
                    <a:ext uri="{9D8B030D-6E8A-4147-A177-3AD203B41FA5}">
                      <a16:colId xmlns:a16="http://schemas.microsoft.com/office/drawing/2014/main" val="2761760051"/>
                    </a:ext>
                  </a:extLst>
                </a:gridCol>
                <a:gridCol w="1439982">
                  <a:extLst>
                    <a:ext uri="{9D8B030D-6E8A-4147-A177-3AD203B41FA5}">
                      <a16:colId xmlns:a16="http://schemas.microsoft.com/office/drawing/2014/main" val="2652374924"/>
                    </a:ext>
                  </a:extLst>
                </a:gridCol>
                <a:gridCol w="1003624">
                  <a:extLst>
                    <a:ext uri="{9D8B030D-6E8A-4147-A177-3AD203B41FA5}">
                      <a16:colId xmlns:a16="http://schemas.microsoft.com/office/drawing/2014/main" val="1070914214"/>
                    </a:ext>
                  </a:extLst>
                </a:gridCol>
                <a:gridCol w="945442">
                  <a:extLst>
                    <a:ext uri="{9D8B030D-6E8A-4147-A177-3AD203B41FA5}">
                      <a16:colId xmlns:a16="http://schemas.microsoft.com/office/drawing/2014/main" val="3808772107"/>
                    </a:ext>
                  </a:extLst>
                </a:gridCol>
                <a:gridCol w="930899">
                  <a:extLst>
                    <a:ext uri="{9D8B030D-6E8A-4147-A177-3AD203B41FA5}">
                      <a16:colId xmlns:a16="http://schemas.microsoft.com/office/drawing/2014/main" val="1327985036"/>
                    </a:ext>
                  </a:extLst>
                </a:gridCol>
                <a:gridCol w="916353">
                  <a:extLst>
                    <a:ext uri="{9D8B030D-6E8A-4147-A177-3AD203B41FA5}">
                      <a16:colId xmlns:a16="http://schemas.microsoft.com/office/drawing/2014/main" val="3353801001"/>
                    </a:ext>
                  </a:extLst>
                </a:gridCol>
                <a:gridCol w="1003624">
                  <a:extLst>
                    <a:ext uri="{9D8B030D-6E8A-4147-A177-3AD203B41FA5}">
                      <a16:colId xmlns:a16="http://schemas.microsoft.com/office/drawing/2014/main" val="2036092453"/>
                    </a:ext>
                  </a:extLst>
                </a:gridCol>
                <a:gridCol w="799990">
                  <a:extLst>
                    <a:ext uri="{9D8B030D-6E8A-4147-A177-3AD203B41FA5}">
                      <a16:colId xmlns:a16="http://schemas.microsoft.com/office/drawing/2014/main" val="997665853"/>
                    </a:ext>
                  </a:extLst>
                </a:gridCol>
                <a:gridCol w="1279985">
                  <a:extLst>
                    <a:ext uri="{9D8B030D-6E8A-4147-A177-3AD203B41FA5}">
                      <a16:colId xmlns:a16="http://schemas.microsoft.com/office/drawing/2014/main" val="760582316"/>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54998042"/>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558961161"/>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853816336"/>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76429466"/>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22564285"/>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SANDRINGHAM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47167324"/>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2546858"/>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VOSLOORUS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32051195"/>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39878054"/>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76065700"/>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266355170"/>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OLIEVENHOUTBOSCH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208627444"/>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KWAMASHU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88326722"/>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MABOPANE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63417954"/>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BRAMLEY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38297333"/>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BOOYSENS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25138737"/>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430361031"/>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88067348"/>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34,2%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061920531"/>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843118107"/>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EVATON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18202712"/>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172793791"/>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357022605"/>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280738419"/>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ALBERTON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84441974"/>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ELDORADO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782822824"/>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984034642"/>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SOSHANGUVE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36655463"/>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91958676"/>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RABIE RIDGE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943430398"/>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TSAKANE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818278306"/>
                  </a:ext>
                </a:extLst>
              </a:tr>
            </a:tbl>
          </a:graphicData>
        </a:graphic>
      </p:graphicFrame>
    </p:spTree>
    <p:extLst>
      <p:ext uri="{BB962C8B-B14F-4D97-AF65-F5344CB8AC3E}">
        <p14:creationId xmlns:p14="http://schemas.microsoft.com/office/powerpoint/2010/main" val="186736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92" y="382787"/>
            <a:ext cx="10786872" cy="940556"/>
          </a:xfrm>
        </p:spPr>
        <p:txBody>
          <a:bodyPr>
            <a:normAutofit/>
          </a:bodyPr>
          <a:lstStyle/>
          <a:p>
            <a:r>
              <a:rPr lang="en-ZA" sz="2400" dirty="0"/>
              <a:t>ROBBERY AT NON-RESIDENTIAL PREMISES </a:t>
            </a:r>
            <a:r>
              <a:rPr lang="en-ZA" sz="2400" dirty="0" smtClean="0"/>
              <a:t/>
            </a:r>
            <a:br>
              <a:rPr lang="en-ZA" sz="2400" dirty="0" smtClean="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31</a:t>
            </a:fld>
            <a:endParaRPr lang="en-US" dirty="0">
              <a:solidFill>
                <a:prstClr val="black">
                  <a:tint val="75000"/>
                </a:prstClr>
              </a:solidFill>
            </a:endParaRPr>
          </a:p>
        </p:txBody>
      </p:sp>
      <p:pic>
        <p:nvPicPr>
          <p:cNvPr id="2050"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 y="1396999"/>
            <a:ext cx="10786872"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84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274639"/>
            <a:ext cx="6767071" cy="950751"/>
          </a:xfrm>
        </p:spPr>
        <p:txBody>
          <a:bodyPr>
            <a:normAutofit/>
          </a:bodyPr>
          <a:lstStyle/>
          <a:p>
            <a:r>
              <a:rPr lang="en-ZA" sz="2400" dirty="0"/>
              <a:t>ROBBERY AT NON-RESIDENTIAL PREMISES </a:t>
            </a:r>
            <a:br>
              <a:rPr lang="en-ZA" sz="2400" dirty="0"/>
            </a:br>
            <a:r>
              <a:rPr lang="en-ZA" sz="2400" dirty="0"/>
              <a:t>TOP 30 STATIONS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9963911" y="6492875"/>
            <a:ext cx="2133600" cy="365125"/>
          </a:xfrm>
        </p:spPr>
        <p:txBody>
          <a:bodyPr/>
          <a:lstStyle/>
          <a:p>
            <a:fld id="{8BCE3E3E-AAEA-2C4F-AAAF-D5D0D3B13C3A}"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65554032"/>
              </p:ext>
            </p:extLst>
          </p:nvPr>
        </p:nvGraphicFramePr>
        <p:xfrm>
          <a:off x="819912" y="1225390"/>
          <a:ext cx="10864087" cy="5373530"/>
        </p:xfrm>
        <a:graphic>
          <a:graphicData uri="http://schemas.openxmlformats.org/drawingml/2006/table">
            <a:tbl>
              <a:tblPr/>
              <a:tblGrid>
                <a:gridCol w="794539">
                  <a:extLst>
                    <a:ext uri="{9D8B030D-6E8A-4147-A177-3AD203B41FA5}">
                      <a16:colId xmlns:a16="http://schemas.microsoft.com/office/drawing/2014/main" val="2487008833"/>
                    </a:ext>
                  </a:extLst>
                </a:gridCol>
                <a:gridCol w="2221462">
                  <a:extLst>
                    <a:ext uri="{9D8B030D-6E8A-4147-A177-3AD203B41FA5}">
                      <a16:colId xmlns:a16="http://schemas.microsoft.com/office/drawing/2014/main" val="2240511115"/>
                    </a:ext>
                  </a:extLst>
                </a:gridCol>
                <a:gridCol w="1605290">
                  <a:extLst>
                    <a:ext uri="{9D8B030D-6E8A-4147-A177-3AD203B41FA5}">
                      <a16:colId xmlns:a16="http://schemas.microsoft.com/office/drawing/2014/main" val="2830499467"/>
                    </a:ext>
                  </a:extLst>
                </a:gridCol>
                <a:gridCol w="1118838">
                  <a:extLst>
                    <a:ext uri="{9D8B030D-6E8A-4147-A177-3AD203B41FA5}">
                      <a16:colId xmlns:a16="http://schemas.microsoft.com/office/drawing/2014/main" val="2147908379"/>
                    </a:ext>
                  </a:extLst>
                </a:gridCol>
                <a:gridCol w="1053978">
                  <a:extLst>
                    <a:ext uri="{9D8B030D-6E8A-4147-A177-3AD203B41FA5}">
                      <a16:colId xmlns:a16="http://schemas.microsoft.com/office/drawing/2014/main" val="2564488349"/>
                    </a:ext>
                  </a:extLst>
                </a:gridCol>
                <a:gridCol w="1037765">
                  <a:extLst>
                    <a:ext uri="{9D8B030D-6E8A-4147-A177-3AD203B41FA5}">
                      <a16:colId xmlns:a16="http://schemas.microsoft.com/office/drawing/2014/main" val="1254757997"/>
                    </a:ext>
                  </a:extLst>
                </a:gridCol>
                <a:gridCol w="1021549">
                  <a:extLst>
                    <a:ext uri="{9D8B030D-6E8A-4147-A177-3AD203B41FA5}">
                      <a16:colId xmlns:a16="http://schemas.microsoft.com/office/drawing/2014/main" val="65369967"/>
                    </a:ext>
                  </a:extLst>
                </a:gridCol>
                <a:gridCol w="1118838">
                  <a:extLst>
                    <a:ext uri="{9D8B030D-6E8A-4147-A177-3AD203B41FA5}">
                      <a16:colId xmlns:a16="http://schemas.microsoft.com/office/drawing/2014/main" val="1113009030"/>
                    </a:ext>
                  </a:extLst>
                </a:gridCol>
                <a:gridCol w="891828">
                  <a:extLst>
                    <a:ext uri="{9D8B030D-6E8A-4147-A177-3AD203B41FA5}">
                      <a16:colId xmlns:a16="http://schemas.microsoft.com/office/drawing/2014/main" val="1612623693"/>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2018</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2022</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85863149"/>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273194"/>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PIETERMARITZBURG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702385"/>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 LONDON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209277"/>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164352"/>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880609"/>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790842"/>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55310"/>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WITBANK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375640"/>
                  </a:ext>
                </a:extLst>
              </a:tr>
              <a:tr h="176690">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037077"/>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30646"/>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138840"/>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581021"/>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VOSMAN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607204"/>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PARK ROAD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98433"/>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943"/>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RUSTENBURG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213890"/>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MADEIRA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861721"/>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SPRINGS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232942"/>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CALCUTTA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77215"/>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816834"/>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KLERKSDORP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790982"/>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SESHEGO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207780"/>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SOSHANGUVE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27811"/>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374602"/>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MANKWENG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284669"/>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LEBOWAKGOMO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129831"/>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BENONI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631222"/>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741756"/>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MALAMULELE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505799"/>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KING WILLIAM'S 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197954"/>
                  </a:ext>
                </a:extLst>
              </a:tr>
            </a:tbl>
          </a:graphicData>
        </a:graphic>
      </p:graphicFrame>
    </p:spTree>
    <p:extLst>
      <p:ext uri="{BB962C8B-B14F-4D97-AF65-F5344CB8AC3E}">
        <p14:creationId xmlns:p14="http://schemas.microsoft.com/office/powerpoint/2010/main" val="378500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64" y="219456"/>
            <a:ext cx="10786872" cy="940556"/>
          </a:xfrm>
        </p:spPr>
        <p:txBody>
          <a:bodyPr>
            <a:normAutofit/>
          </a:bodyPr>
          <a:lstStyle/>
          <a:p>
            <a:r>
              <a:rPr lang="en-ZA" sz="2400" dirty="0"/>
              <a:t>ROBBERY AT RESIDENTIAL PREMISES </a:t>
            </a:r>
            <a:r>
              <a:rPr lang="en-ZA" sz="2400" dirty="0" smtClean="0"/>
              <a:t/>
            </a:r>
            <a:br>
              <a:rPr lang="en-ZA" sz="2400" dirty="0" smtClean="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33</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808498" y="1302026"/>
            <a:ext cx="11078702" cy="5235178"/>
          </a:xfrm>
          <a:prstGeom prst="rect">
            <a:avLst/>
          </a:prstGeom>
        </p:spPr>
      </p:pic>
    </p:spTree>
    <p:extLst>
      <p:ext uri="{BB962C8B-B14F-4D97-AF65-F5344CB8AC3E}">
        <p14:creationId xmlns:p14="http://schemas.microsoft.com/office/powerpoint/2010/main" val="345090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94" y="219775"/>
            <a:ext cx="6767071" cy="950751"/>
          </a:xfrm>
        </p:spPr>
        <p:txBody>
          <a:bodyPr>
            <a:normAutofit/>
          </a:bodyPr>
          <a:lstStyle/>
          <a:p>
            <a:r>
              <a:rPr lang="en-ZA" sz="2400" dirty="0"/>
              <a:t>ROBBERY AT RESIDENTIAL PREMISES </a:t>
            </a:r>
            <a:br>
              <a:rPr lang="en-ZA" sz="2400" dirty="0"/>
            </a:br>
            <a:r>
              <a:rPr lang="en-ZA" sz="2400" dirty="0"/>
              <a:t>TOP 30 STATIONS </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9988295" y="6492875"/>
            <a:ext cx="2133600" cy="365125"/>
          </a:xfrm>
        </p:spPr>
        <p:txBody>
          <a:bodyPr/>
          <a:lstStyle/>
          <a:p>
            <a:fld id="{8BCE3E3E-AAEA-2C4F-AAAF-D5D0D3B13C3A}"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01717699"/>
              </p:ext>
            </p:extLst>
          </p:nvPr>
        </p:nvGraphicFramePr>
        <p:xfrm>
          <a:off x="780694" y="1272977"/>
          <a:ext cx="11214660" cy="5364480"/>
        </p:xfrm>
        <a:graphic>
          <a:graphicData uri="http://schemas.openxmlformats.org/drawingml/2006/table">
            <a:tbl>
              <a:tblPr/>
              <a:tblGrid>
                <a:gridCol w="820178">
                  <a:extLst>
                    <a:ext uri="{9D8B030D-6E8A-4147-A177-3AD203B41FA5}">
                      <a16:colId xmlns:a16="http://schemas.microsoft.com/office/drawing/2014/main" val="891266578"/>
                    </a:ext>
                  </a:extLst>
                </a:gridCol>
                <a:gridCol w="2293146">
                  <a:extLst>
                    <a:ext uri="{9D8B030D-6E8A-4147-A177-3AD203B41FA5}">
                      <a16:colId xmlns:a16="http://schemas.microsoft.com/office/drawing/2014/main" val="3673817081"/>
                    </a:ext>
                  </a:extLst>
                </a:gridCol>
                <a:gridCol w="1657091">
                  <a:extLst>
                    <a:ext uri="{9D8B030D-6E8A-4147-A177-3AD203B41FA5}">
                      <a16:colId xmlns:a16="http://schemas.microsoft.com/office/drawing/2014/main" val="1929130039"/>
                    </a:ext>
                  </a:extLst>
                </a:gridCol>
                <a:gridCol w="1154942">
                  <a:extLst>
                    <a:ext uri="{9D8B030D-6E8A-4147-A177-3AD203B41FA5}">
                      <a16:colId xmlns:a16="http://schemas.microsoft.com/office/drawing/2014/main" val="243090465"/>
                    </a:ext>
                  </a:extLst>
                </a:gridCol>
                <a:gridCol w="1087989">
                  <a:extLst>
                    <a:ext uri="{9D8B030D-6E8A-4147-A177-3AD203B41FA5}">
                      <a16:colId xmlns:a16="http://schemas.microsoft.com/office/drawing/2014/main" val="291072966"/>
                    </a:ext>
                  </a:extLst>
                </a:gridCol>
                <a:gridCol w="1071252">
                  <a:extLst>
                    <a:ext uri="{9D8B030D-6E8A-4147-A177-3AD203B41FA5}">
                      <a16:colId xmlns:a16="http://schemas.microsoft.com/office/drawing/2014/main" val="52756250"/>
                    </a:ext>
                  </a:extLst>
                </a:gridCol>
                <a:gridCol w="1054514">
                  <a:extLst>
                    <a:ext uri="{9D8B030D-6E8A-4147-A177-3AD203B41FA5}">
                      <a16:colId xmlns:a16="http://schemas.microsoft.com/office/drawing/2014/main" val="3259348675"/>
                    </a:ext>
                  </a:extLst>
                </a:gridCol>
                <a:gridCol w="1154942">
                  <a:extLst>
                    <a:ext uri="{9D8B030D-6E8A-4147-A177-3AD203B41FA5}">
                      <a16:colId xmlns:a16="http://schemas.microsoft.com/office/drawing/2014/main" val="1341817583"/>
                    </a:ext>
                  </a:extLst>
                </a:gridCol>
                <a:gridCol w="920606">
                  <a:extLst>
                    <a:ext uri="{9D8B030D-6E8A-4147-A177-3AD203B41FA5}">
                      <a16:colId xmlns:a16="http://schemas.microsoft.com/office/drawing/2014/main" val="552223703"/>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2018</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2022</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08047084"/>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904783"/>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593591"/>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223033"/>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97467"/>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KWADUKUZA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556695"/>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576558"/>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269110"/>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688485"/>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ESIKHALENI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654801"/>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33768"/>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MOFFATVIEW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497490"/>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744977"/>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353178"/>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SPRINGS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235033"/>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965538"/>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878384"/>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073787"/>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 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938566"/>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927533"/>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KHAYELITSHA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228442"/>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KRUGERSDORP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229605"/>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MTUNZINI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491649"/>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KWAZAKELE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342519"/>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KWAMASHU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770351"/>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738016"/>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BRIXTON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290559"/>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EDENPARK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075029"/>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247103"/>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126585"/>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LENASIA SOUTH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456975"/>
                  </a:ext>
                </a:extLst>
              </a:tr>
            </a:tbl>
          </a:graphicData>
        </a:graphic>
      </p:graphicFrame>
    </p:spTree>
    <p:extLst>
      <p:ext uri="{BB962C8B-B14F-4D97-AF65-F5344CB8AC3E}">
        <p14:creationId xmlns:p14="http://schemas.microsoft.com/office/powerpoint/2010/main" val="10941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36" y="338647"/>
            <a:ext cx="7272808" cy="950751"/>
          </a:xfrm>
        </p:spPr>
        <p:txBody>
          <a:bodyPr>
            <a:normAutofit/>
          </a:bodyPr>
          <a:lstStyle/>
          <a:p>
            <a:r>
              <a:rPr lang="en-ZA" sz="2400" dirty="0"/>
              <a:t>ROBBERY OF CASH IN TRANSIT </a:t>
            </a:r>
            <a:br>
              <a:rPr lang="en-ZA" sz="2400" dirty="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9993807" y="6492875"/>
            <a:ext cx="2133600" cy="365125"/>
          </a:xfrm>
        </p:spPr>
        <p:txBody>
          <a:bodyPr/>
          <a:lstStyle/>
          <a:p>
            <a:fld id="{8BCE3E3E-AAEA-2C4F-AAAF-D5D0D3B13C3A}" type="slidenum">
              <a:rPr lang="en-US" smtClean="0">
                <a:solidFill>
                  <a:prstClr val="black">
                    <a:tint val="75000"/>
                  </a:prstClr>
                </a:solidFill>
              </a:rPr>
              <a:pPr/>
              <a:t>35</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848536" y="1172817"/>
            <a:ext cx="10959151" cy="5446644"/>
          </a:xfrm>
          <a:prstGeom prst="rect">
            <a:avLst/>
          </a:prstGeom>
        </p:spPr>
      </p:pic>
    </p:spTree>
    <p:extLst>
      <p:ext uri="{BB962C8B-B14F-4D97-AF65-F5344CB8AC3E}">
        <p14:creationId xmlns:p14="http://schemas.microsoft.com/office/powerpoint/2010/main" val="40440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100584"/>
            <a:ext cx="10786872" cy="940556"/>
          </a:xfrm>
        </p:spPr>
        <p:txBody>
          <a:bodyPr>
            <a:normAutofit/>
          </a:bodyPr>
          <a:lstStyle/>
          <a:p>
            <a:r>
              <a:rPr lang="en-ZA" sz="2400" dirty="0" smtClean="0"/>
              <a:t>TRUCK HIJACKING</a:t>
            </a:r>
            <a:r>
              <a:rPr lang="en-ZA" sz="2400" dirty="0"/>
              <a:t/>
            </a:r>
            <a:br>
              <a:rPr lang="en-ZA" sz="2400" dirty="0"/>
            </a:br>
            <a:r>
              <a:rPr lang="en-ZA" sz="2400" dirty="0"/>
              <a:t>TRENDS OVER </a:t>
            </a:r>
            <a:r>
              <a:rPr lang="en-ZA" sz="2400" dirty="0" smtClean="0"/>
              <a:t>Three-Month </a:t>
            </a:r>
            <a:r>
              <a:rPr lang="en-ZA" sz="2400" dirty="0"/>
              <a:t>PERIOD</a:t>
            </a:r>
          </a:p>
        </p:txBody>
      </p:sp>
      <p:sp>
        <p:nvSpPr>
          <p:cNvPr id="4" name="Slide Number Placeholder 3"/>
          <p:cNvSpPr>
            <a:spLocks noGrp="1"/>
          </p:cNvSpPr>
          <p:nvPr>
            <p:ph type="sldNum" sz="quarter" idx="12"/>
          </p:nvPr>
        </p:nvSpPr>
        <p:spPr>
          <a:xfrm>
            <a:off x="10058400" y="6511800"/>
            <a:ext cx="2133600" cy="365125"/>
          </a:xfrm>
        </p:spPr>
        <p:txBody>
          <a:bodyPr/>
          <a:lstStyle/>
          <a:p>
            <a:fld id="{8BCE3E3E-AAEA-2C4F-AAAF-D5D0D3B13C3A}" type="slidenum">
              <a:rPr lang="en-US" smtClean="0">
                <a:solidFill>
                  <a:prstClr val="black">
                    <a:tint val="75000"/>
                  </a:prstClr>
                </a:solidFill>
              </a:rPr>
              <a:pPr/>
              <a:t>36</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804672" y="1227450"/>
            <a:ext cx="10963258" cy="5560976"/>
          </a:xfrm>
          <a:prstGeom prst="rect">
            <a:avLst/>
          </a:prstGeom>
        </p:spPr>
      </p:pic>
    </p:spTree>
    <p:extLst>
      <p:ext uri="{BB962C8B-B14F-4D97-AF65-F5344CB8AC3E}">
        <p14:creationId xmlns:p14="http://schemas.microsoft.com/office/powerpoint/2010/main" val="423466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55767"/>
            <a:ext cx="6263015" cy="870673"/>
          </a:xfrm>
        </p:spPr>
        <p:txBody>
          <a:bodyPr>
            <a:normAutofit/>
          </a:bodyPr>
          <a:lstStyle/>
          <a:p>
            <a:r>
              <a:rPr lang="en-ZA" sz="2400" dirty="0"/>
              <a:t>TRUCK HIJACKING</a:t>
            </a:r>
            <a:br>
              <a:rPr lang="en-ZA" sz="2400" dirty="0"/>
            </a:br>
            <a:r>
              <a:rPr lang="en-ZA" sz="2400" dirty="0"/>
              <a:t>TOP 30 STATIONS</a:t>
            </a:r>
            <a:endParaRPr lang="en-ZA" sz="2400" dirty="0">
              <a:solidFill>
                <a:schemeClr val="accent6">
                  <a:lumMod val="75000"/>
                </a:schemeClr>
              </a:solidFill>
            </a:endParaRPr>
          </a:p>
        </p:txBody>
      </p:sp>
      <p:sp>
        <p:nvSpPr>
          <p:cNvPr id="4" name="Slide Number Placeholder 3"/>
          <p:cNvSpPr>
            <a:spLocks noGrp="1"/>
          </p:cNvSpPr>
          <p:nvPr>
            <p:ph type="sldNum" sz="quarter" idx="12"/>
          </p:nvPr>
        </p:nvSpPr>
        <p:spPr>
          <a:xfrm>
            <a:off x="10058400" y="6515692"/>
            <a:ext cx="2133600" cy="365125"/>
          </a:xfrm>
        </p:spPr>
        <p:txBody>
          <a:bodyPr/>
          <a:lstStyle/>
          <a:p>
            <a:fld id="{8BCE3E3E-AAEA-2C4F-AAAF-D5D0D3B13C3A}" type="slidenum">
              <a:rPr lang="en-US" smtClean="0">
                <a:solidFill>
                  <a:prstClr val="black">
                    <a:tint val="75000"/>
                  </a:prstClr>
                </a:solidFill>
              </a:rPr>
              <a:pPr/>
              <a:t>37</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64708331"/>
              </p:ext>
            </p:extLst>
          </p:nvPr>
        </p:nvGraphicFramePr>
        <p:xfrm>
          <a:off x="847964" y="1308162"/>
          <a:ext cx="10754101" cy="5364480"/>
        </p:xfrm>
        <a:graphic>
          <a:graphicData uri="http://schemas.openxmlformats.org/drawingml/2006/table">
            <a:tbl>
              <a:tblPr/>
              <a:tblGrid>
                <a:gridCol w="786495">
                  <a:extLst>
                    <a:ext uri="{9D8B030D-6E8A-4147-A177-3AD203B41FA5}">
                      <a16:colId xmlns:a16="http://schemas.microsoft.com/office/drawing/2014/main" val="794959235"/>
                    </a:ext>
                  </a:extLst>
                </a:gridCol>
                <a:gridCol w="2198972">
                  <a:extLst>
                    <a:ext uri="{9D8B030D-6E8A-4147-A177-3AD203B41FA5}">
                      <a16:colId xmlns:a16="http://schemas.microsoft.com/office/drawing/2014/main" val="1101209037"/>
                    </a:ext>
                  </a:extLst>
                </a:gridCol>
                <a:gridCol w="1589039">
                  <a:extLst>
                    <a:ext uri="{9D8B030D-6E8A-4147-A177-3AD203B41FA5}">
                      <a16:colId xmlns:a16="http://schemas.microsoft.com/office/drawing/2014/main" val="3021671144"/>
                    </a:ext>
                  </a:extLst>
                </a:gridCol>
                <a:gridCol w="1107512">
                  <a:extLst>
                    <a:ext uri="{9D8B030D-6E8A-4147-A177-3AD203B41FA5}">
                      <a16:colId xmlns:a16="http://schemas.microsoft.com/office/drawing/2014/main" val="2086527005"/>
                    </a:ext>
                  </a:extLst>
                </a:gridCol>
                <a:gridCol w="1043307">
                  <a:extLst>
                    <a:ext uri="{9D8B030D-6E8A-4147-A177-3AD203B41FA5}">
                      <a16:colId xmlns:a16="http://schemas.microsoft.com/office/drawing/2014/main" val="603815219"/>
                    </a:ext>
                  </a:extLst>
                </a:gridCol>
                <a:gridCol w="1027258">
                  <a:extLst>
                    <a:ext uri="{9D8B030D-6E8A-4147-A177-3AD203B41FA5}">
                      <a16:colId xmlns:a16="http://schemas.microsoft.com/office/drawing/2014/main" val="2301030544"/>
                    </a:ext>
                  </a:extLst>
                </a:gridCol>
                <a:gridCol w="1011207">
                  <a:extLst>
                    <a:ext uri="{9D8B030D-6E8A-4147-A177-3AD203B41FA5}">
                      <a16:colId xmlns:a16="http://schemas.microsoft.com/office/drawing/2014/main" val="130518105"/>
                    </a:ext>
                  </a:extLst>
                </a:gridCol>
                <a:gridCol w="1107512">
                  <a:extLst>
                    <a:ext uri="{9D8B030D-6E8A-4147-A177-3AD203B41FA5}">
                      <a16:colId xmlns:a16="http://schemas.microsoft.com/office/drawing/2014/main" val="1851716527"/>
                    </a:ext>
                  </a:extLst>
                </a:gridCol>
                <a:gridCol w="882799">
                  <a:extLst>
                    <a:ext uri="{9D8B030D-6E8A-4147-A177-3AD203B41FA5}">
                      <a16:colId xmlns:a16="http://schemas.microsoft.com/office/drawing/2014/main" val="2428890031"/>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9514667"/>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356517"/>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266440"/>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950386"/>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DELMAS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916392"/>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BRONKHORSTSPRUIT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424063"/>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BEDFORDVIEW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449539"/>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 NORTH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258373"/>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MONDEOR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685508"/>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OLIFANTSFONTEIN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755264"/>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WESTONARIA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379668"/>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LYTTELTON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957715"/>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KWADWESI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051187"/>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ALBERTON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072766"/>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THE BARRAGE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923791"/>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87837"/>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BEKKERSDAL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37944"/>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126429"/>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PAARL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019473"/>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BRACKENDOWNS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808560"/>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VANDERBIJLPARK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88875"/>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BRITS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568887"/>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SWARTKOPS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631329"/>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LANGLAAGTE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322368"/>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HEIDELBERG (GP)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447568"/>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PARYS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283776"/>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KLIPRIVIER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700634"/>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288910"/>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BUSHBUCKRIDGE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477694"/>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FOCHVILLE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311957"/>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SPRINGS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07547"/>
                  </a:ext>
                </a:extLst>
              </a:tr>
            </a:tbl>
          </a:graphicData>
        </a:graphic>
      </p:graphicFrame>
    </p:spTree>
    <p:extLst>
      <p:ext uri="{BB962C8B-B14F-4D97-AF65-F5344CB8AC3E}">
        <p14:creationId xmlns:p14="http://schemas.microsoft.com/office/powerpoint/2010/main" val="188448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03" y="99441"/>
            <a:ext cx="5748147" cy="940556"/>
          </a:xfrm>
        </p:spPr>
        <p:txBody>
          <a:bodyPr>
            <a:normAutofit/>
          </a:bodyPr>
          <a:lstStyle/>
          <a:p>
            <a:r>
              <a:rPr lang="en-ZA" sz="2400" dirty="0"/>
              <a:t>KIDNAPPING</a:t>
            </a:r>
            <a:br>
              <a:rPr lang="en-ZA" sz="2400" dirty="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38</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786003" y="1311964"/>
            <a:ext cx="11140954" cy="5387010"/>
          </a:xfrm>
          <a:prstGeom prst="rect">
            <a:avLst/>
          </a:prstGeom>
        </p:spPr>
      </p:pic>
    </p:spTree>
    <p:extLst>
      <p:ext uri="{BB962C8B-B14F-4D97-AF65-F5344CB8AC3E}">
        <p14:creationId xmlns:p14="http://schemas.microsoft.com/office/powerpoint/2010/main" val="215411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215656"/>
            <a:ext cx="10786872" cy="940556"/>
          </a:xfrm>
        </p:spPr>
        <p:txBody>
          <a:bodyPr>
            <a:normAutofit/>
          </a:bodyPr>
          <a:lstStyle/>
          <a:p>
            <a:r>
              <a:rPr lang="en-ZA" sz="2400" dirty="0"/>
              <a:t>KIDNAPPING </a:t>
            </a:r>
            <a:br>
              <a:rPr lang="en-ZA" sz="2400" dirty="0"/>
            </a:br>
            <a:r>
              <a:rPr lang="en-ZA" sz="2400" dirty="0"/>
              <a:t>TOP 30 STATIONS</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39</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87139511"/>
              </p:ext>
            </p:extLst>
          </p:nvPr>
        </p:nvGraphicFramePr>
        <p:xfrm>
          <a:off x="828299" y="1156212"/>
          <a:ext cx="10950746" cy="5364480"/>
        </p:xfrm>
        <a:graphic>
          <a:graphicData uri="http://schemas.openxmlformats.org/drawingml/2006/table">
            <a:tbl>
              <a:tblPr/>
              <a:tblGrid>
                <a:gridCol w="800876">
                  <a:extLst>
                    <a:ext uri="{9D8B030D-6E8A-4147-A177-3AD203B41FA5}">
                      <a16:colId xmlns:a16="http://schemas.microsoft.com/office/drawing/2014/main" val="2647052355"/>
                    </a:ext>
                  </a:extLst>
                </a:gridCol>
                <a:gridCol w="2239182">
                  <a:extLst>
                    <a:ext uri="{9D8B030D-6E8A-4147-A177-3AD203B41FA5}">
                      <a16:colId xmlns:a16="http://schemas.microsoft.com/office/drawing/2014/main" val="1129303551"/>
                    </a:ext>
                  </a:extLst>
                </a:gridCol>
                <a:gridCol w="1618095">
                  <a:extLst>
                    <a:ext uri="{9D8B030D-6E8A-4147-A177-3AD203B41FA5}">
                      <a16:colId xmlns:a16="http://schemas.microsoft.com/office/drawing/2014/main" val="772987622"/>
                    </a:ext>
                  </a:extLst>
                </a:gridCol>
                <a:gridCol w="1127763">
                  <a:extLst>
                    <a:ext uri="{9D8B030D-6E8A-4147-A177-3AD203B41FA5}">
                      <a16:colId xmlns:a16="http://schemas.microsoft.com/office/drawing/2014/main" val="3154075522"/>
                    </a:ext>
                  </a:extLst>
                </a:gridCol>
                <a:gridCol w="1062385">
                  <a:extLst>
                    <a:ext uri="{9D8B030D-6E8A-4147-A177-3AD203B41FA5}">
                      <a16:colId xmlns:a16="http://schemas.microsoft.com/office/drawing/2014/main" val="1178629229"/>
                    </a:ext>
                  </a:extLst>
                </a:gridCol>
                <a:gridCol w="1046042">
                  <a:extLst>
                    <a:ext uri="{9D8B030D-6E8A-4147-A177-3AD203B41FA5}">
                      <a16:colId xmlns:a16="http://schemas.microsoft.com/office/drawing/2014/main" val="419622337"/>
                    </a:ext>
                  </a:extLst>
                </a:gridCol>
                <a:gridCol w="1029698">
                  <a:extLst>
                    <a:ext uri="{9D8B030D-6E8A-4147-A177-3AD203B41FA5}">
                      <a16:colId xmlns:a16="http://schemas.microsoft.com/office/drawing/2014/main" val="2410271847"/>
                    </a:ext>
                  </a:extLst>
                </a:gridCol>
                <a:gridCol w="1127763">
                  <a:extLst>
                    <a:ext uri="{9D8B030D-6E8A-4147-A177-3AD203B41FA5}">
                      <a16:colId xmlns:a16="http://schemas.microsoft.com/office/drawing/2014/main" val="2454014348"/>
                    </a:ext>
                  </a:extLst>
                </a:gridCol>
                <a:gridCol w="898942">
                  <a:extLst>
                    <a:ext uri="{9D8B030D-6E8A-4147-A177-3AD203B41FA5}">
                      <a16:colId xmlns:a16="http://schemas.microsoft.com/office/drawing/2014/main" val="3447060855"/>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26368897"/>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VOSLOORUS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222800"/>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KEMPTON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644568"/>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957127"/>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RIETGAT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331393"/>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BOOYSENS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84563"/>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MONDEOR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789133"/>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EVATON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650556"/>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913111"/>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DELMAS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344731"/>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MIDRAND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322052"/>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872041"/>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MOFFATVIEW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738392"/>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VANDERBIJLPARK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489537"/>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MOROKA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074478"/>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GERMISTON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945362"/>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200810"/>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ORANGE FARMS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445034"/>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314911"/>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WESTONARIA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216865"/>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BOKSBURG NORTH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292611"/>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ALBERTON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38205"/>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586162"/>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SOSHANGUVE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75388"/>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LENASIA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031094"/>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SUNNYSIDE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190077"/>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MABOPANE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665714"/>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069293"/>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VERULAM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259777"/>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PINETOWN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610206"/>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PRETORIA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525693"/>
                  </a:ext>
                </a:extLst>
              </a:tr>
            </a:tbl>
          </a:graphicData>
        </a:graphic>
      </p:graphicFrame>
    </p:spTree>
    <p:extLst>
      <p:ext uri="{BB962C8B-B14F-4D97-AF65-F5344CB8AC3E}">
        <p14:creationId xmlns:p14="http://schemas.microsoft.com/office/powerpoint/2010/main" val="390806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049" y="291506"/>
            <a:ext cx="4776904" cy="940556"/>
          </a:xfrm>
        </p:spPr>
        <p:txBody>
          <a:bodyPr>
            <a:normAutofit/>
          </a:bodyPr>
          <a:lstStyle/>
          <a:p>
            <a:r>
              <a:rPr lang="en-ZA" sz="2400" dirty="0"/>
              <a:t>SELECTED CONTACT CRIMES</a:t>
            </a:r>
            <a:br>
              <a:rPr lang="en-ZA" sz="2400" dirty="0"/>
            </a:br>
            <a:r>
              <a:rPr lang="en-ZA" sz="2400" dirty="0"/>
              <a:t>PER </a:t>
            </a:r>
            <a:r>
              <a:rPr lang="en-ZA" sz="2400" dirty="0" smtClean="0"/>
              <a:t>RATIO:RSA</a:t>
            </a:r>
            <a:endParaRPr lang="en-ZA" sz="2400" dirty="0"/>
          </a:p>
        </p:txBody>
      </p:sp>
      <p:sp>
        <p:nvSpPr>
          <p:cNvPr id="4" name="Slide Number Placeholder 3"/>
          <p:cNvSpPr>
            <a:spLocks noGrp="1"/>
          </p:cNvSpPr>
          <p:nvPr>
            <p:ph type="sldNum" sz="quarter" idx="12"/>
          </p:nvPr>
        </p:nvSpPr>
        <p:spPr>
          <a:xfrm>
            <a:off x="11552903" y="6525496"/>
            <a:ext cx="471460" cy="248131"/>
          </a:xfrm>
        </p:spPr>
        <p:txBody>
          <a:bodyPr/>
          <a:lstStyle/>
          <a:p>
            <a:fld id="{8BCE3E3E-AAEA-2C4F-AAAF-D5D0D3B13C3A}" type="slidenum">
              <a:rPr lang="en-US">
                <a:solidFill>
                  <a:prstClr val="black">
                    <a:tint val="75000"/>
                  </a:prstClr>
                </a:solidFill>
                <a:latin typeface="Calibri"/>
              </a:rPr>
              <a:pPr/>
              <a:t>4</a:t>
            </a:fld>
            <a:endParaRPr lang="en-US" dirty="0">
              <a:solidFill>
                <a:prstClr val="black">
                  <a:tint val="75000"/>
                </a:prstClr>
              </a:solidFill>
              <a:latin typeface="Calibri"/>
            </a:endParaRPr>
          </a:p>
        </p:txBody>
      </p:sp>
      <p:sp>
        <p:nvSpPr>
          <p:cNvPr id="6" name="Title 1"/>
          <p:cNvSpPr txBox="1">
            <a:spLocks/>
          </p:cNvSpPr>
          <p:nvPr/>
        </p:nvSpPr>
        <p:spPr>
          <a:xfrm>
            <a:off x="887049" y="6285037"/>
            <a:ext cx="7920880" cy="364524"/>
          </a:xfrm>
          <a:prstGeom prst="rect">
            <a:avLst/>
          </a:prstGeom>
        </p:spPr>
        <p:txBody>
          <a:bodyPr vert="horz" lIns="51435" tIns="25718" rIns="51435" bIns="25718" rtlCol="0" anchor="ct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ZA" sz="1200" b="1" dirty="0">
                <a:solidFill>
                  <a:srgbClr val="F79646">
                    <a:lumMod val="75000"/>
                  </a:srgbClr>
                </a:solidFill>
                <a:latin typeface="Calibri"/>
              </a:rPr>
              <a:t>PER CAPITA (*RATIO PER 100 000 OF THE POPULATION). MID-YEAR POPULATION ESTIMATES, </a:t>
            </a:r>
            <a:r>
              <a:rPr lang="en-ZA" sz="1200" b="1" dirty="0" smtClean="0">
                <a:solidFill>
                  <a:srgbClr val="F79646">
                    <a:lumMod val="75000"/>
                  </a:srgbClr>
                </a:solidFill>
                <a:latin typeface="Calibri"/>
              </a:rPr>
              <a:t>2021 </a:t>
            </a:r>
            <a:r>
              <a:rPr lang="en-ZA" sz="1200" b="1" dirty="0">
                <a:solidFill>
                  <a:srgbClr val="F79646">
                    <a:lumMod val="75000"/>
                  </a:srgbClr>
                </a:solidFill>
                <a:latin typeface="Calibri"/>
              </a:rPr>
              <a:t>SERIES </a:t>
            </a:r>
          </a:p>
        </p:txBody>
      </p:sp>
      <p:graphicFrame>
        <p:nvGraphicFramePr>
          <p:cNvPr id="3" name="Table 2"/>
          <p:cNvGraphicFramePr>
            <a:graphicFrameLocks noGrp="1"/>
          </p:cNvGraphicFramePr>
          <p:nvPr>
            <p:extLst>
              <p:ext uri="{D42A27DB-BD31-4B8C-83A1-F6EECF244321}">
                <p14:modId xmlns:p14="http://schemas.microsoft.com/office/powerpoint/2010/main" val="3137826878"/>
              </p:ext>
            </p:extLst>
          </p:nvPr>
        </p:nvGraphicFramePr>
        <p:xfrm>
          <a:off x="887049" y="1917290"/>
          <a:ext cx="10962479" cy="4425907"/>
        </p:xfrm>
        <a:graphic>
          <a:graphicData uri="http://schemas.openxmlformats.org/drawingml/2006/table">
            <a:tbl>
              <a:tblPr/>
              <a:tblGrid>
                <a:gridCol w="5535560">
                  <a:extLst>
                    <a:ext uri="{9D8B030D-6E8A-4147-A177-3AD203B41FA5}">
                      <a16:colId xmlns:a16="http://schemas.microsoft.com/office/drawing/2014/main" val="20000"/>
                    </a:ext>
                  </a:extLst>
                </a:gridCol>
                <a:gridCol w="1022555">
                  <a:extLst>
                    <a:ext uri="{9D8B030D-6E8A-4147-A177-3AD203B41FA5}">
                      <a16:colId xmlns:a16="http://schemas.microsoft.com/office/drawing/2014/main" val="3916706872"/>
                    </a:ext>
                  </a:extLst>
                </a:gridCol>
                <a:gridCol w="1032387">
                  <a:extLst>
                    <a:ext uri="{9D8B030D-6E8A-4147-A177-3AD203B41FA5}">
                      <a16:colId xmlns:a16="http://schemas.microsoft.com/office/drawing/2014/main" val="4110303170"/>
                    </a:ext>
                  </a:extLst>
                </a:gridCol>
                <a:gridCol w="1032387">
                  <a:extLst>
                    <a:ext uri="{9D8B030D-6E8A-4147-A177-3AD203B41FA5}">
                      <a16:colId xmlns:a16="http://schemas.microsoft.com/office/drawing/2014/main" val="2761679837"/>
                    </a:ext>
                  </a:extLst>
                </a:gridCol>
                <a:gridCol w="1032387">
                  <a:extLst>
                    <a:ext uri="{9D8B030D-6E8A-4147-A177-3AD203B41FA5}">
                      <a16:colId xmlns:a16="http://schemas.microsoft.com/office/drawing/2014/main" val="1141798652"/>
                    </a:ext>
                  </a:extLst>
                </a:gridCol>
                <a:gridCol w="1307203">
                  <a:extLst>
                    <a:ext uri="{9D8B030D-6E8A-4147-A177-3AD203B41FA5}">
                      <a16:colId xmlns:a16="http://schemas.microsoft.com/office/drawing/2014/main" val="3198107080"/>
                    </a:ext>
                  </a:extLst>
                </a:gridCol>
              </a:tblGrid>
              <a:tr h="712881">
                <a:tc>
                  <a:txBody>
                    <a:bodyPr/>
                    <a:lstStyle/>
                    <a:p>
                      <a:pPr algn="l" rtl="0" fontAlgn="b"/>
                      <a:r>
                        <a:rPr lang="en-ZA" sz="2000" b="1" i="0" u="none" strike="noStrike" dirty="0">
                          <a:solidFill>
                            <a:srgbClr val="000000"/>
                          </a:solidFill>
                          <a:effectLst/>
                          <a:latin typeface="Calibri" panose="020F0502020204030204" pitchFamily="34" charset="0"/>
                        </a:rPr>
                        <a:t>CRIME CATEGORY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n-ZA" sz="2000" b="1" i="0" u="none" strike="noStrike">
                          <a:solidFill>
                            <a:srgbClr val="000000"/>
                          </a:solidFill>
                          <a:effectLst/>
                          <a:latin typeface="Calibri" panose="020F0502020204030204" pitchFamily="34" charset="0"/>
                        </a:rPr>
                        <a:t>April to June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b"/>
                      <a:r>
                        <a:rPr lang="en-ZA" sz="2000" b="1" i="0" u="none" strike="noStrike" dirty="0">
                          <a:solidFill>
                            <a:srgbClr val="000000"/>
                          </a:solidFill>
                          <a:effectLst/>
                          <a:latin typeface="Calibri" panose="020F0502020204030204" pitchFamily="34" charset="0"/>
                        </a:rPr>
                        <a:t>April to June 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b"/>
                      <a:r>
                        <a:rPr lang="en-ZA" sz="2000" b="1" i="0" u="none" strike="noStrike">
                          <a:solidFill>
                            <a:srgbClr val="FFFFFF"/>
                          </a:solidFill>
                          <a:effectLst/>
                          <a:latin typeface="Calibri" panose="020F0502020204030204" pitchFamily="34" charset="0"/>
                        </a:rPr>
                        <a:t>April to June 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b"/>
                      <a:r>
                        <a:rPr lang="en-ZA" sz="2000" b="1" i="0" u="none" strike="noStrike" dirty="0">
                          <a:solidFill>
                            <a:srgbClr val="000000"/>
                          </a:solidFill>
                          <a:effectLst/>
                          <a:latin typeface="Calibri" panose="020F0502020204030204" pitchFamily="34" charset="0"/>
                        </a:rPr>
                        <a:t>April to June 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2000" b="1" i="0" u="none" strike="noStrike">
                          <a:solidFill>
                            <a:srgbClr val="000000"/>
                          </a:solidFill>
                          <a:effectLst/>
                          <a:latin typeface="Calibri" panose="020F0502020204030204" pitchFamily="34" charset="0"/>
                        </a:rPr>
                        <a:t>April to June 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528221">
                <a:tc gridSpan="6">
                  <a:txBody>
                    <a:bodyPr/>
                    <a:lstStyle/>
                    <a:p>
                      <a:pPr algn="ctr" rtl="0" fontAlgn="b"/>
                      <a:r>
                        <a:rPr lang="en-ZA" sz="2000" b="1" i="0" u="none" strike="noStrike">
                          <a:solidFill>
                            <a:srgbClr val="000000"/>
                          </a:solidFill>
                          <a:effectLst/>
                          <a:latin typeface="Calibri" panose="020F0502020204030204" pitchFamily="34" charset="0"/>
                        </a:rPr>
                        <a:t>CONTACT CRIMES ( CRIMES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516256">
                <a:tc>
                  <a:txBody>
                    <a:bodyPr/>
                    <a:lstStyle/>
                    <a:p>
                      <a:pPr algn="l" rtl="0" fontAlgn="b"/>
                      <a:r>
                        <a:rPr lang="en-ZA" sz="2000" b="0" i="0" u="none" strike="noStrike">
                          <a:solidFill>
                            <a:srgbClr val="000000"/>
                          </a:solidFill>
                          <a:effectLst/>
                          <a:latin typeface="Calibri" panose="020F0502020204030204" pitchFamily="34" charset="0"/>
                        </a:rPr>
                        <a:t>Murder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20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8983">
                <a:tc>
                  <a:txBody>
                    <a:bodyPr/>
                    <a:lstStyle/>
                    <a:p>
                      <a:pPr algn="l" rtl="0" fontAlgn="b"/>
                      <a:r>
                        <a:rPr lang="en-ZA" sz="2000" b="0" i="0" u="none" strike="noStrike">
                          <a:solidFill>
                            <a:srgbClr val="000000"/>
                          </a:solidFill>
                          <a:effectLst/>
                          <a:latin typeface="Calibri" panose="020F0502020204030204" pitchFamily="34" charset="0"/>
                        </a:rPr>
                        <a:t>Rape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20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8672">
                <a:tc>
                  <a:txBody>
                    <a:bodyPr/>
                    <a:lstStyle/>
                    <a:p>
                      <a:pPr algn="l" rtl="0" fontAlgn="b"/>
                      <a:r>
                        <a:rPr lang="en-ZA" sz="2000" b="0" i="0" u="none" strike="noStrike">
                          <a:solidFill>
                            <a:srgbClr val="000000"/>
                          </a:solidFill>
                          <a:effectLst/>
                          <a:latin typeface="Calibri" panose="020F0502020204030204" pitchFamily="34" charset="0"/>
                        </a:rPr>
                        <a:t>Attempted murder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20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6611">
                <a:tc>
                  <a:txBody>
                    <a:bodyPr/>
                    <a:lstStyle/>
                    <a:p>
                      <a:pPr algn="l" rtl="0" fontAlgn="b"/>
                      <a:r>
                        <a:rPr lang="en-ZA" sz="2000" b="0" i="0" u="none" strike="noStrike">
                          <a:solidFill>
                            <a:srgbClr val="000000"/>
                          </a:solidFill>
                          <a:effectLst/>
                          <a:latin typeface="Calibri" panose="020F0502020204030204" pitchFamily="34" charset="0"/>
                        </a:rPr>
                        <a:t>Assault with the intent to inflict grievous bodily harm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2000" b="0" i="0" u="none" strike="noStrike">
                          <a:solidFill>
                            <a:srgbClr val="000000"/>
                          </a:solidFill>
                          <a:effectLst/>
                          <a:latin typeface="Calibri" panose="020F0502020204030204" pitchFamily="34" charset="0"/>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0424">
                <a:tc>
                  <a:txBody>
                    <a:bodyPr/>
                    <a:lstStyle/>
                    <a:p>
                      <a:pPr algn="l" rtl="0" fontAlgn="b"/>
                      <a:r>
                        <a:rPr lang="en-ZA" sz="2000" b="0" i="0" u="none" strike="noStrike">
                          <a:solidFill>
                            <a:srgbClr val="000000"/>
                          </a:solidFill>
                          <a:effectLst/>
                          <a:latin typeface="Calibri" panose="020F0502020204030204" pitchFamily="34" charset="0"/>
                        </a:rPr>
                        <a:t>Common assault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2000" b="0" i="0" u="none" strike="noStrike">
                          <a:solidFill>
                            <a:srgbClr val="000000"/>
                          </a:solidFill>
                          <a:effectLst/>
                          <a:latin typeface="Calibri" panose="020F0502020204030204" pitchFamily="34" charset="0"/>
                        </a:rPr>
                        <a:t>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5990">
                <a:tc>
                  <a:txBody>
                    <a:bodyPr/>
                    <a:lstStyle/>
                    <a:p>
                      <a:pPr algn="l" rtl="0" fontAlgn="b"/>
                      <a:r>
                        <a:rPr lang="en-ZA" sz="2000" b="0" i="0" u="none" strike="noStrike" dirty="0">
                          <a:solidFill>
                            <a:srgbClr val="000000"/>
                          </a:solidFill>
                          <a:effectLst/>
                          <a:latin typeface="Calibri" panose="020F0502020204030204" pitchFamily="34" charset="0"/>
                        </a:rPr>
                        <a:t>Common 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20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2000" b="0"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5" name="Picture 4"/>
          <p:cNvPicPr>
            <a:picLocks noChangeAspect="1"/>
          </p:cNvPicPr>
          <p:nvPr/>
        </p:nvPicPr>
        <p:blipFill>
          <a:blip r:embed="rId2"/>
          <a:stretch>
            <a:fillRect/>
          </a:stretch>
        </p:blipFill>
        <p:spPr>
          <a:xfrm>
            <a:off x="7419456" y="1213430"/>
            <a:ext cx="4430071" cy="743776"/>
          </a:xfrm>
          <a:prstGeom prst="rect">
            <a:avLst/>
          </a:prstGeom>
        </p:spPr>
      </p:pic>
    </p:spTree>
    <p:extLst>
      <p:ext uri="{BB962C8B-B14F-4D97-AF65-F5344CB8AC3E}">
        <p14:creationId xmlns:p14="http://schemas.microsoft.com/office/powerpoint/2010/main" val="3223489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70" y="409012"/>
            <a:ext cx="7507320" cy="564381"/>
          </a:xfrm>
        </p:spPr>
        <p:txBody>
          <a:bodyPr>
            <a:normAutofit/>
          </a:bodyPr>
          <a:lstStyle/>
          <a:p>
            <a:r>
              <a:rPr lang="en-ZA" sz="2000" dirty="0">
                <a:latin typeface="Arial" panose="020B0604020202020204" pitchFamily="34" charset="0"/>
                <a:cs typeface="Arial" panose="020B0604020202020204" pitchFamily="34" charset="0"/>
              </a:rPr>
              <a:t>KIDNAPPING: CIRCUMSTANCES/CAUSATIVE FACTORS</a:t>
            </a:r>
          </a:p>
        </p:txBody>
      </p:sp>
      <p:sp>
        <p:nvSpPr>
          <p:cNvPr id="4" name="Slide Number Placeholder 3"/>
          <p:cNvSpPr>
            <a:spLocks noGrp="1"/>
          </p:cNvSpPr>
          <p:nvPr>
            <p:ph type="sldNum" sz="quarter" idx="12"/>
          </p:nvPr>
        </p:nvSpPr>
        <p:spPr>
          <a:xfrm>
            <a:off x="11749548" y="6492875"/>
            <a:ext cx="442452" cy="365125"/>
          </a:xfrm>
        </p:spPr>
        <p:txBody>
          <a:bodyPr/>
          <a:lstStyle/>
          <a:p>
            <a:pPr>
              <a:defRPr/>
            </a:pPr>
            <a:fld id="{8BCE3E3E-AAEA-2C4F-AAAF-D5D0D3B13C3A}" type="slidenum">
              <a:rPr lang="en-US">
                <a:solidFill>
                  <a:prstClr val="black">
                    <a:tint val="75000"/>
                  </a:prstClr>
                </a:solidFill>
                <a:latin typeface="Calibri"/>
              </a:rPr>
              <a:pPr>
                <a:defRPr/>
              </a:pPr>
              <a:t>40</a:t>
            </a:fld>
            <a:endParaRPr lang="en-US" dirty="0">
              <a:solidFill>
                <a:prstClr val="black">
                  <a:tint val="75000"/>
                </a:prstClr>
              </a:solidFill>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0948049"/>
              </p:ext>
            </p:extLst>
          </p:nvPr>
        </p:nvGraphicFramePr>
        <p:xfrm>
          <a:off x="810770" y="1340100"/>
          <a:ext cx="11035791" cy="5185724"/>
        </p:xfrm>
        <a:graphic>
          <a:graphicData uri="http://schemas.openxmlformats.org/drawingml/2006/table">
            <a:tbl>
              <a:tblPr firstRow="1" firstCol="1" bandRow="1"/>
              <a:tblGrid>
                <a:gridCol w="3323908">
                  <a:extLst>
                    <a:ext uri="{9D8B030D-6E8A-4147-A177-3AD203B41FA5}">
                      <a16:colId xmlns:a16="http://schemas.microsoft.com/office/drawing/2014/main" val="1131301144"/>
                    </a:ext>
                  </a:extLst>
                </a:gridCol>
                <a:gridCol w="1087381">
                  <a:extLst>
                    <a:ext uri="{9D8B030D-6E8A-4147-A177-3AD203B41FA5}">
                      <a16:colId xmlns:a16="http://schemas.microsoft.com/office/drawing/2014/main" val="3435926614"/>
                    </a:ext>
                  </a:extLst>
                </a:gridCol>
                <a:gridCol w="918569">
                  <a:extLst>
                    <a:ext uri="{9D8B030D-6E8A-4147-A177-3AD203B41FA5}">
                      <a16:colId xmlns:a16="http://schemas.microsoft.com/office/drawing/2014/main" val="2828824655"/>
                    </a:ext>
                  </a:extLst>
                </a:gridCol>
                <a:gridCol w="691628">
                  <a:extLst>
                    <a:ext uri="{9D8B030D-6E8A-4147-A177-3AD203B41FA5}">
                      <a16:colId xmlns:a16="http://schemas.microsoft.com/office/drawing/2014/main" val="2680349839"/>
                    </a:ext>
                  </a:extLst>
                </a:gridCol>
                <a:gridCol w="864535">
                  <a:extLst>
                    <a:ext uri="{9D8B030D-6E8A-4147-A177-3AD203B41FA5}">
                      <a16:colId xmlns:a16="http://schemas.microsoft.com/office/drawing/2014/main" val="1423058522"/>
                    </a:ext>
                  </a:extLst>
                </a:gridCol>
                <a:gridCol w="605175">
                  <a:extLst>
                    <a:ext uri="{9D8B030D-6E8A-4147-A177-3AD203B41FA5}">
                      <a16:colId xmlns:a16="http://schemas.microsoft.com/office/drawing/2014/main" val="1956132775"/>
                    </a:ext>
                  </a:extLst>
                </a:gridCol>
                <a:gridCol w="659208">
                  <a:extLst>
                    <a:ext uri="{9D8B030D-6E8A-4147-A177-3AD203B41FA5}">
                      <a16:colId xmlns:a16="http://schemas.microsoft.com/office/drawing/2014/main" val="1096044256"/>
                    </a:ext>
                  </a:extLst>
                </a:gridCol>
                <a:gridCol w="561948">
                  <a:extLst>
                    <a:ext uri="{9D8B030D-6E8A-4147-A177-3AD203B41FA5}">
                      <a16:colId xmlns:a16="http://schemas.microsoft.com/office/drawing/2014/main" val="423666482"/>
                    </a:ext>
                  </a:extLst>
                </a:gridCol>
                <a:gridCol w="659208">
                  <a:extLst>
                    <a:ext uri="{9D8B030D-6E8A-4147-A177-3AD203B41FA5}">
                      <a16:colId xmlns:a16="http://schemas.microsoft.com/office/drawing/2014/main" val="3360161613"/>
                    </a:ext>
                  </a:extLst>
                </a:gridCol>
                <a:gridCol w="670015">
                  <a:extLst>
                    <a:ext uri="{9D8B030D-6E8A-4147-A177-3AD203B41FA5}">
                      <a16:colId xmlns:a16="http://schemas.microsoft.com/office/drawing/2014/main" val="2309904265"/>
                    </a:ext>
                  </a:extLst>
                </a:gridCol>
                <a:gridCol w="994216">
                  <a:extLst>
                    <a:ext uri="{9D8B030D-6E8A-4147-A177-3AD203B41FA5}">
                      <a16:colId xmlns:a16="http://schemas.microsoft.com/office/drawing/2014/main" val="2207161935"/>
                    </a:ext>
                  </a:extLst>
                </a:gridCol>
              </a:tblGrid>
              <a:tr h="241126">
                <a:tc>
                  <a:txBody>
                    <a:bodyPr/>
                    <a:lstStyle/>
                    <a:p>
                      <a:pPr algn="r" rtl="0" fontAlgn="ctr"/>
                      <a:r>
                        <a:rPr lang="en-ZA" sz="1400" b="1" i="1" u="none" strike="noStrike" dirty="0">
                          <a:solidFill>
                            <a:srgbClr val="000000"/>
                          </a:solidFill>
                          <a:effectLst/>
                          <a:latin typeface="Arial" panose="020B0604020202020204" pitchFamily="34" charset="0"/>
                          <a:cs typeface="Arial" panose="020B0604020202020204" pitchFamily="34" charset="0"/>
                        </a:rPr>
                        <a:t> </a:t>
                      </a:r>
                    </a:p>
                  </a:txBody>
                  <a:tcPr marL="4319" marR="4319" marT="4319"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cs typeface="Arial" panose="020B0604020202020204" pitchFamily="34" charset="0"/>
                        </a:rPr>
                        <a:t>EC</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cs typeface="Arial" panose="020B0604020202020204" pitchFamily="34" charset="0"/>
                        </a:rPr>
                        <a:t>FS</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GP</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KZN</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LP</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MP</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NW</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NC</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cs typeface="Arial" panose="020B0604020202020204" pitchFamily="34" charset="0"/>
                        </a:rPr>
                        <a:t>WC</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FFFFFF"/>
                          </a:solidFill>
                          <a:effectLst/>
                          <a:latin typeface="Arial" panose="020B0604020202020204" pitchFamily="34" charset="0"/>
                          <a:cs typeface="Arial" panose="020B0604020202020204" pitchFamily="34" charset="0"/>
                        </a:rPr>
                        <a:t>Total</a:t>
                      </a:r>
                    </a:p>
                  </a:txBody>
                  <a:tcPr marL="4319" marR="4319" marT="4319"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03355511"/>
                  </a:ext>
                </a:extLst>
              </a:tr>
              <a:tr h="300442">
                <a:tc>
                  <a:txBody>
                    <a:bodyPr/>
                    <a:lstStyle/>
                    <a:p>
                      <a:pPr algn="r" rtl="0" fontAlgn="ctr"/>
                      <a:r>
                        <a:rPr lang="en-ZA" sz="1800" b="1" i="1" u="none" strike="noStrike" dirty="0">
                          <a:solidFill>
                            <a:srgbClr val="FFFFFF"/>
                          </a:solidFill>
                          <a:effectLst/>
                          <a:latin typeface="Arial" panose="020B0604020202020204" pitchFamily="34" charset="0"/>
                          <a:cs typeface="Arial" panose="020B0604020202020204" pitchFamily="34" charset="0"/>
                        </a:rPr>
                        <a:t>Sample size</a:t>
                      </a:r>
                    </a:p>
                  </a:txBody>
                  <a:tcPr marL="4319" marR="4319" marT="4319" marB="0" anchor="ctr">
                    <a:lnL>
                      <a:noFill/>
                    </a:lnL>
                    <a:lnR w="635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7F7F7F"/>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162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117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1 902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569</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95</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223</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131</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15</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000000"/>
                          </a:solidFill>
                          <a:effectLst/>
                          <a:latin typeface="Arial" panose="020B0604020202020204" pitchFamily="34" charset="0"/>
                          <a:cs typeface="Arial" panose="020B0604020202020204" pitchFamily="34" charset="0"/>
                        </a:rPr>
                        <a:t>212</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3 426</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82434682"/>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Hijacking-related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1 113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134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79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51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1 443</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5366394"/>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Robbery-related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242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49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FFFFFF"/>
                          </a:solidFill>
                          <a:effectLst/>
                          <a:latin typeface="Arial" panose="020B0604020202020204" pitchFamily="34" charset="0"/>
                          <a:cs typeface="Arial" panose="020B0604020202020204" pitchFamily="34" charset="0"/>
                        </a:rPr>
                        <a:t>436</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4319" marR="4319" marT="4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85392297"/>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Rape-related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23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chemeClr val="bg1"/>
                          </a:solidFill>
                          <a:effectLst/>
                          <a:latin typeface="Arial" panose="020B0604020202020204" pitchFamily="34" charset="0"/>
                          <a:cs typeface="Arial" panose="020B0604020202020204" pitchFamily="34" charset="0"/>
                        </a:rPr>
                        <a:t>296</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39340819"/>
                  </a:ext>
                </a:extLst>
              </a:tr>
              <a:tr h="306972">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Retaliation/revenge</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57421024"/>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Taxi-related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chemeClr val="bg1"/>
                          </a:solidFill>
                          <a:effectLst/>
                          <a:latin typeface="Arial" panose="020B0604020202020204" pitchFamily="34" charset="0"/>
                          <a:cs typeface="Arial" panose="020B0604020202020204" pitchFamily="34" charset="0"/>
                        </a:rPr>
                        <a:t>164</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421921087"/>
                  </a:ext>
                </a:extLst>
              </a:tr>
              <a:tr h="310803">
                <a:tc>
                  <a:txBody>
                    <a:bodyPr/>
                    <a:lstStyle/>
                    <a:p>
                      <a:pPr algn="r" rtl="0" fontAlgn="ctr"/>
                      <a:r>
                        <a:rPr lang="en-ZA" sz="1800" b="0" i="1" u="none" strike="noStrike" dirty="0">
                          <a:solidFill>
                            <a:schemeClr val="tx1"/>
                          </a:solidFill>
                          <a:effectLst/>
                          <a:latin typeface="Arial" panose="020B0604020202020204" pitchFamily="34" charset="0"/>
                          <a:cs typeface="Arial" panose="020B0604020202020204" pitchFamily="34" charset="0"/>
                        </a:rPr>
                        <a:t>Domestic-related</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chemeClr val="bg1"/>
                          </a:solidFill>
                          <a:effectLst/>
                          <a:latin typeface="Arial" panose="020B0604020202020204" pitchFamily="34" charset="0"/>
                          <a:cs typeface="Arial" panose="020B0604020202020204" pitchFamily="34" charset="0"/>
                        </a:rPr>
                        <a:t>121</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588267365"/>
                  </a:ext>
                </a:extLst>
              </a:tr>
              <a:tr h="27200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Ransom</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323545447"/>
                  </a:ext>
                </a:extLst>
              </a:tr>
              <a:tr h="807594">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Children Removed From Guardian/Parent Without Permission</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71879958"/>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Intimidation</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82786271"/>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Mob Justice</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45412874"/>
                  </a:ext>
                </a:extLst>
              </a:tr>
              <a:tr h="272009">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Extortion</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901221595"/>
                  </a:ext>
                </a:extLst>
              </a:tr>
              <a:tr h="3108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Sexual Assault</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1</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chemeClr val="bg1"/>
                          </a:solidFill>
                          <a:effectLst/>
                          <a:latin typeface="Arial" panose="020B0604020202020204" pitchFamily="34" charset="0"/>
                          <a:cs typeface="Arial" panose="020B0604020202020204" pitchFamily="34" charset="0"/>
                        </a:rPr>
                        <a:t>2</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09598475"/>
                  </a:ext>
                </a:extLst>
              </a:tr>
              <a:tr h="466203">
                <a:tc>
                  <a:txBody>
                    <a:bodyPr/>
                    <a:lstStyle/>
                    <a:p>
                      <a:pPr algn="r" rtl="0" fontAlgn="ctr"/>
                      <a:r>
                        <a:rPr lang="en-ZA" sz="1800" b="0" i="1" u="none" strike="noStrike" dirty="0">
                          <a:solidFill>
                            <a:srgbClr val="000000"/>
                          </a:solidFill>
                          <a:effectLst/>
                          <a:latin typeface="Arial" panose="020B0604020202020204" pitchFamily="34" charset="0"/>
                          <a:cs typeface="Arial" panose="020B0604020202020204" pitchFamily="34" charset="0"/>
                        </a:rPr>
                        <a:t>Human Trafficking</a:t>
                      </a:r>
                    </a:p>
                  </a:txBody>
                  <a:tcPr marL="4319" marR="4319" marT="43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Arial" panose="020B0604020202020204" pitchFamily="34" charset="0"/>
                          <a:cs typeface="Arial" panose="020B0604020202020204" pitchFamily="34" charset="0"/>
                        </a:rPr>
                        <a:t>0</a:t>
                      </a:r>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bg1"/>
                          </a:solidFill>
                          <a:effectLst/>
                          <a:latin typeface="Arial" panose="020B0604020202020204" pitchFamily="34" charset="0"/>
                          <a:cs typeface="Arial" panose="020B060402020202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574746329"/>
                  </a:ext>
                </a:extLst>
              </a:tr>
            </a:tbl>
          </a:graphicData>
        </a:graphic>
      </p:graphicFrame>
    </p:spTree>
    <p:extLst>
      <p:ext uri="{BB962C8B-B14F-4D97-AF65-F5344CB8AC3E}">
        <p14:creationId xmlns:p14="http://schemas.microsoft.com/office/powerpoint/2010/main" val="258090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321" y="215900"/>
            <a:ext cx="5691305" cy="940556"/>
          </a:xfrm>
        </p:spPr>
        <p:txBody>
          <a:bodyPr/>
          <a:lstStyle/>
          <a:p>
            <a:r>
              <a:rPr lang="en-ZA" sz="2000" dirty="0" smtClean="0">
                <a:latin typeface="Arial" panose="020B0604020202020204" pitchFamily="34" charset="0"/>
                <a:cs typeface="Arial" panose="020B0604020202020204" pitchFamily="34" charset="0"/>
              </a:rPr>
              <a:t>Stock-Theft</a:t>
            </a:r>
            <a:br>
              <a:rPr lang="en-ZA" sz="2000" dirty="0" smtClean="0">
                <a:latin typeface="Arial" panose="020B0604020202020204" pitchFamily="34" charset="0"/>
                <a:cs typeface="Arial" panose="020B0604020202020204" pitchFamily="34" charset="0"/>
              </a:rPr>
            </a:br>
            <a:r>
              <a:rPr lang="en-ZA" sz="2000" dirty="0" smtClean="0">
                <a:latin typeface="Arial" panose="020B0604020202020204" pitchFamily="34" charset="0"/>
                <a:cs typeface="Arial" panose="020B0604020202020204" pitchFamily="34" charset="0"/>
              </a:rPr>
              <a:t>TRENDS </a:t>
            </a:r>
            <a:r>
              <a:rPr lang="en-ZA" sz="2000" dirty="0">
                <a:latin typeface="Arial" panose="020B0604020202020204" pitchFamily="34" charset="0"/>
                <a:cs typeface="Arial" panose="020B0604020202020204" pitchFamily="34" charset="0"/>
              </a:rPr>
              <a:t>OVER THREE-MONTH PERIOD</a:t>
            </a:r>
          </a:p>
        </p:txBody>
      </p:sp>
      <p:sp>
        <p:nvSpPr>
          <p:cNvPr id="4" name="Slide Number Placeholder 3"/>
          <p:cNvSpPr>
            <a:spLocks noGrp="1"/>
          </p:cNvSpPr>
          <p:nvPr>
            <p:ph type="sldNum" sz="quarter" idx="12"/>
          </p:nvPr>
        </p:nvSpPr>
        <p:spPr>
          <a:xfrm>
            <a:off x="11218333" y="6525949"/>
            <a:ext cx="973667" cy="274320"/>
          </a:xfrm>
        </p:spPr>
        <p:txBody>
          <a:bodyPr/>
          <a:lstStyle/>
          <a:p>
            <a:fld id="{70AAA570-3596-44A9-950A-E638EE719369}" type="slidenum">
              <a:rPr lang="en-ZA" smtClean="0"/>
              <a:pPr/>
              <a:t>41</a:t>
            </a:fld>
            <a:endParaRPr lang="en-ZA" dirty="0"/>
          </a:p>
        </p:txBody>
      </p:sp>
      <p:pic>
        <p:nvPicPr>
          <p:cNvPr id="3" name="Picture 2"/>
          <p:cNvPicPr>
            <a:picLocks noChangeAspect="1"/>
          </p:cNvPicPr>
          <p:nvPr/>
        </p:nvPicPr>
        <p:blipFill>
          <a:blip r:embed="rId2"/>
          <a:stretch>
            <a:fillRect/>
          </a:stretch>
        </p:blipFill>
        <p:spPr>
          <a:xfrm>
            <a:off x="864705" y="1156456"/>
            <a:ext cx="10853530" cy="5492822"/>
          </a:xfrm>
          <a:prstGeom prst="rect">
            <a:avLst/>
          </a:prstGeom>
        </p:spPr>
      </p:pic>
    </p:spTree>
    <p:extLst>
      <p:ext uri="{BB962C8B-B14F-4D97-AF65-F5344CB8AC3E}">
        <p14:creationId xmlns:p14="http://schemas.microsoft.com/office/powerpoint/2010/main" val="2188793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215656"/>
            <a:ext cx="10786872" cy="940556"/>
          </a:xfrm>
        </p:spPr>
        <p:txBody>
          <a:bodyPr>
            <a:normAutofit/>
          </a:bodyPr>
          <a:lstStyle/>
          <a:p>
            <a:r>
              <a:rPr lang="en-ZA" sz="2400" dirty="0" smtClean="0"/>
              <a:t>Stock-theft</a:t>
            </a:r>
            <a:br>
              <a:rPr lang="en-ZA" sz="2400" dirty="0" smtClean="0"/>
            </a:br>
            <a:r>
              <a:rPr lang="en-ZA" sz="2400" dirty="0" smtClean="0"/>
              <a:t>TOP </a:t>
            </a:r>
            <a:r>
              <a:rPr lang="en-ZA" sz="2400" dirty="0"/>
              <a:t>30 STATIONS</a:t>
            </a:r>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42</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25394714"/>
              </p:ext>
            </p:extLst>
          </p:nvPr>
        </p:nvGraphicFramePr>
        <p:xfrm>
          <a:off x="755904" y="1156212"/>
          <a:ext cx="11042805" cy="5364480"/>
        </p:xfrm>
        <a:graphic>
          <a:graphicData uri="http://schemas.openxmlformats.org/drawingml/2006/table">
            <a:tbl>
              <a:tblPr/>
              <a:tblGrid>
                <a:gridCol w="807609">
                  <a:extLst>
                    <a:ext uri="{9D8B030D-6E8A-4147-A177-3AD203B41FA5}">
                      <a16:colId xmlns:a16="http://schemas.microsoft.com/office/drawing/2014/main" val="2265837685"/>
                    </a:ext>
                  </a:extLst>
                </a:gridCol>
                <a:gridCol w="2258006">
                  <a:extLst>
                    <a:ext uri="{9D8B030D-6E8A-4147-A177-3AD203B41FA5}">
                      <a16:colId xmlns:a16="http://schemas.microsoft.com/office/drawing/2014/main" val="1243031114"/>
                    </a:ext>
                  </a:extLst>
                </a:gridCol>
                <a:gridCol w="1631698">
                  <a:extLst>
                    <a:ext uri="{9D8B030D-6E8A-4147-A177-3AD203B41FA5}">
                      <a16:colId xmlns:a16="http://schemas.microsoft.com/office/drawing/2014/main" val="3295686196"/>
                    </a:ext>
                  </a:extLst>
                </a:gridCol>
                <a:gridCol w="1137244">
                  <a:extLst>
                    <a:ext uri="{9D8B030D-6E8A-4147-A177-3AD203B41FA5}">
                      <a16:colId xmlns:a16="http://schemas.microsoft.com/office/drawing/2014/main" val="1514408763"/>
                    </a:ext>
                  </a:extLst>
                </a:gridCol>
                <a:gridCol w="1071316">
                  <a:extLst>
                    <a:ext uri="{9D8B030D-6E8A-4147-A177-3AD203B41FA5}">
                      <a16:colId xmlns:a16="http://schemas.microsoft.com/office/drawing/2014/main" val="266784868"/>
                    </a:ext>
                  </a:extLst>
                </a:gridCol>
                <a:gridCol w="1054836">
                  <a:extLst>
                    <a:ext uri="{9D8B030D-6E8A-4147-A177-3AD203B41FA5}">
                      <a16:colId xmlns:a16="http://schemas.microsoft.com/office/drawing/2014/main" val="1172010674"/>
                    </a:ext>
                  </a:extLst>
                </a:gridCol>
                <a:gridCol w="1038354">
                  <a:extLst>
                    <a:ext uri="{9D8B030D-6E8A-4147-A177-3AD203B41FA5}">
                      <a16:colId xmlns:a16="http://schemas.microsoft.com/office/drawing/2014/main" val="3316927016"/>
                    </a:ext>
                  </a:extLst>
                </a:gridCol>
                <a:gridCol w="1137244">
                  <a:extLst>
                    <a:ext uri="{9D8B030D-6E8A-4147-A177-3AD203B41FA5}">
                      <a16:colId xmlns:a16="http://schemas.microsoft.com/office/drawing/2014/main" val="4115233102"/>
                    </a:ext>
                  </a:extLst>
                </a:gridCol>
                <a:gridCol w="906498">
                  <a:extLst>
                    <a:ext uri="{9D8B030D-6E8A-4147-A177-3AD203B41FA5}">
                      <a16:colId xmlns:a16="http://schemas.microsoft.com/office/drawing/2014/main" val="2099352609"/>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2018</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dirty="0">
                          <a:solidFill>
                            <a:srgbClr val="000000"/>
                          </a:solidFill>
                          <a:effectLst/>
                          <a:latin typeface="Calibri" panose="020F0502020204030204" pitchFamily="34" charset="0"/>
                        </a:rPr>
                        <a:t>April to June </a:t>
                      </a:r>
                      <a:endParaRPr lang="en-ZA" sz="1100" b="1" i="0" u="none" strike="noStrike" dirty="0" smtClean="0">
                        <a:solidFill>
                          <a:srgbClr val="000000"/>
                        </a:solidFill>
                        <a:effectLst/>
                        <a:latin typeface="Calibri" panose="020F0502020204030204" pitchFamily="34" charset="0"/>
                      </a:endParaRPr>
                    </a:p>
                    <a:p>
                      <a:pPr algn="ctr" fontAlgn="ctr"/>
                      <a:r>
                        <a:rPr lang="en-ZA" sz="1100" b="1" i="0" u="none" strike="noStrike" dirty="0" smtClean="0">
                          <a:solidFill>
                            <a:srgbClr val="000000"/>
                          </a:solidFill>
                          <a:effectLst/>
                          <a:latin typeface="Calibri" panose="020F0502020204030204" pitchFamily="34" charset="0"/>
                        </a:rPr>
                        <a:t>2022</a:t>
                      </a:r>
                      <a:endParaRPr lang="en-ZA"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37885433"/>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TSOLO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565147"/>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AMANGWE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942923"/>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QUMBU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111938"/>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MTHATHA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275014"/>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UTRECHT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06528"/>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BITYI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180504"/>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SIYABUSWA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158360"/>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TAUNG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70C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206178"/>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ESTCOURT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127884"/>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SULENKAMA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27105"/>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IMPENDLE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491"/>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HARRISMITH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FREE STATE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130838"/>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INTSIKENI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524978"/>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MMABATHO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300800"/>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MOUNT FRERE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728881"/>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BULWER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31671"/>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TAYLORS HALT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820220"/>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MADIKWE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177752"/>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LEBOWAKGOMO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691031"/>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DANNHAUSER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122283"/>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MQANDULI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370656"/>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MACLEAR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EASTERN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757113"/>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VENTERSDORP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NORTH WEST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773744"/>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KWAMHLANGA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550288"/>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HLOBANE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78114"/>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DAGGAKRAAL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06531"/>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CAROLINA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MPUMALANGA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412836"/>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VRYHEID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49040"/>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DENNILTON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440824"/>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NTABAMHLOPHE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B05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947243"/>
                  </a:ext>
                </a:extLst>
              </a:tr>
            </a:tbl>
          </a:graphicData>
        </a:graphic>
      </p:graphicFrame>
    </p:spTree>
    <p:extLst>
      <p:ext uri="{BB962C8B-B14F-4D97-AF65-F5344CB8AC3E}">
        <p14:creationId xmlns:p14="http://schemas.microsoft.com/office/powerpoint/2010/main" val="184784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215656"/>
            <a:ext cx="10786872" cy="940556"/>
          </a:xfrm>
        </p:spPr>
        <p:txBody>
          <a:bodyPr>
            <a:normAutofit/>
          </a:bodyPr>
          <a:lstStyle/>
          <a:p>
            <a:r>
              <a:rPr lang="en-ZA" sz="2400" dirty="0" smtClean="0"/>
              <a:t>Core diversion</a:t>
            </a:r>
            <a:endParaRPr lang="en-ZA" sz="2400" dirty="0"/>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43</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895482" y="1273767"/>
            <a:ext cx="10981779" cy="5455024"/>
          </a:xfrm>
          <a:prstGeom prst="rect">
            <a:avLst/>
          </a:prstGeom>
        </p:spPr>
      </p:pic>
    </p:spTree>
    <p:extLst>
      <p:ext uri="{BB962C8B-B14F-4D97-AF65-F5344CB8AC3E}">
        <p14:creationId xmlns:p14="http://schemas.microsoft.com/office/powerpoint/2010/main" val="361887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AAA570-3596-44A9-950A-E638EE719369}" type="slidenum">
              <a:rPr lang="en-ZA" smtClean="0"/>
              <a:pPr/>
              <a:t>44</a:t>
            </a:fld>
            <a:endParaRPr lang="en-ZA" dirty="0"/>
          </a:p>
        </p:txBody>
      </p:sp>
      <p:pic>
        <p:nvPicPr>
          <p:cNvPr id="9" name="Content Placeholder 8"/>
          <p:cNvPicPr>
            <a:picLocks noGrp="1" noChangeAspect="1"/>
          </p:cNvPicPr>
          <p:nvPr>
            <p:ph idx="1"/>
          </p:nvPr>
        </p:nvPicPr>
        <p:blipFill rotWithShape="1">
          <a:blip r:embed="rId2"/>
          <a:srcRect l="10855" t="5301" r="10942" b="5811"/>
          <a:stretch/>
        </p:blipFill>
        <p:spPr>
          <a:xfrm>
            <a:off x="4363278" y="0"/>
            <a:ext cx="6231835" cy="6858000"/>
          </a:xfrm>
          <a:prstGeom prst="rect">
            <a:avLst/>
          </a:prstGeom>
        </p:spPr>
      </p:pic>
      <p:sp>
        <p:nvSpPr>
          <p:cNvPr id="10" name="Title 1"/>
          <p:cNvSpPr>
            <a:spLocks noGrp="1"/>
          </p:cNvSpPr>
          <p:nvPr>
            <p:ph type="title"/>
          </p:nvPr>
        </p:nvSpPr>
        <p:spPr>
          <a:xfrm>
            <a:off x="755904" y="215655"/>
            <a:ext cx="2812245" cy="2626935"/>
          </a:xfrm>
        </p:spPr>
        <p:txBody>
          <a:bodyPr>
            <a:normAutofit/>
          </a:bodyPr>
          <a:lstStyle/>
          <a:p>
            <a:r>
              <a:rPr lang="en-ZA" sz="2400" dirty="0" smtClean="0"/>
              <a:t>Approved pre-Released calendar</a:t>
            </a:r>
            <a:endParaRPr lang="en-ZA" sz="2400" dirty="0"/>
          </a:p>
        </p:txBody>
      </p:sp>
    </p:spTree>
    <p:extLst>
      <p:ext uri="{BB962C8B-B14F-4D97-AF65-F5344CB8AC3E}">
        <p14:creationId xmlns:p14="http://schemas.microsoft.com/office/powerpoint/2010/main" val="1791390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AAA570-3596-44A9-950A-E638EE719369}" type="slidenum">
              <a:rPr lang="en-ZA" smtClean="0"/>
              <a:pPr/>
              <a:t>45</a:t>
            </a:fld>
            <a:endParaRPr lang="en-ZA" dirty="0"/>
          </a:p>
        </p:txBody>
      </p:sp>
      <p:pic>
        <p:nvPicPr>
          <p:cNvPr id="8" name="Content Placeholder 7"/>
          <p:cNvPicPr>
            <a:picLocks noGrp="1" noChangeAspect="1"/>
          </p:cNvPicPr>
          <p:nvPr>
            <p:ph idx="1"/>
          </p:nvPr>
        </p:nvPicPr>
        <p:blipFill>
          <a:blip r:embed="rId2"/>
          <a:stretch>
            <a:fillRect/>
          </a:stretch>
        </p:blipFill>
        <p:spPr>
          <a:xfrm>
            <a:off x="874644" y="129209"/>
            <a:ext cx="9879495" cy="6615815"/>
          </a:xfrm>
          <a:prstGeom prst="rect">
            <a:avLst/>
          </a:prstGeom>
        </p:spPr>
      </p:pic>
    </p:spTree>
    <p:extLst>
      <p:ext uri="{BB962C8B-B14F-4D97-AF65-F5344CB8AC3E}">
        <p14:creationId xmlns:p14="http://schemas.microsoft.com/office/powerpoint/2010/main" val="495452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95000"/>
            </a:schemeClr>
          </a:solidFill>
        </p:spPr>
        <p:txBody>
          <a:bodyPr/>
          <a:lstStyle/>
          <a:p>
            <a:pPr marL="0" indent="0" algn="ctr">
              <a:buNone/>
            </a:pPr>
            <a:endParaRPr lang="en-ZA" dirty="0"/>
          </a:p>
          <a:p>
            <a:pPr marL="0" indent="0" algn="ctr">
              <a:buNone/>
            </a:pPr>
            <a:endParaRPr lang="en-ZA" dirty="0"/>
          </a:p>
          <a:p>
            <a:pPr marL="0" indent="0" algn="ctr">
              <a:buNone/>
            </a:pPr>
            <a:endParaRPr lang="en-ZA" dirty="0"/>
          </a:p>
          <a:p>
            <a:pPr marL="0" indent="0" algn="ctr">
              <a:buNone/>
            </a:pPr>
            <a:r>
              <a:rPr lang="en-ZA" sz="6000" dirty="0"/>
              <a:t>Thank you</a:t>
            </a:r>
          </a:p>
        </p:txBody>
      </p:sp>
      <p:sp>
        <p:nvSpPr>
          <p:cNvPr id="4" name="Slide Number Placeholder 3"/>
          <p:cNvSpPr>
            <a:spLocks noGrp="1"/>
          </p:cNvSpPr>
          <p:nvPr>
            <p:ph type="sldNum" sz="quarter" idx="12"/>
          </p:nvPr>
        </p:nvSpPr>
        <p:spPr/>
        <p:txBody>
          <a:bodyPr/>
          <a:lstStyle/>
          <a:p>
            <a:fld id="{8BCE3E3E-AAEA-2C4F-AAAF-D5D0D3B13C3A}" type="slidenum">
              <a:rPr lang="en-US" smtClean="0">
                <a:solidFill>
                  <a:prstClr val="black">
                    <a:tint val="75000"/>
                  </a:prstClr>
                </a:solidFill>
              </a:rPr>
              <a:pPr/>
              <a:t>46</a:t>
            </a:fld>
            <a:endParaRPr lang="en-US" dirty="0">
              <a:solidFill>
                <a:prstClr val="black">
                  <a:tint val="75000"/>
                </a:prstClr>
              </a:solidFill>
            </a:endParaRPr>
          </a:p>
        </p:txBody>
      </p:sp>
      <p:sp>
        <p:nvSpPr>
          <p:cNvPr id="2" name="Rectangle 1"/>
          <p:cNvSpPr/>
          <p:nvPr/>
        </p:nvSpPr>
        <p:spPr>
          <a:xfrm>
            <a:off x="3647728" y="404664"/>
            <a:ext cx="525658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a:solidFill>
                  <a:schemeClr val="tx1"/>
                </a:solidFill>
              </a:rPr>
              <a:t>THE END</a:t>
            </a:r>
          </a:p>
        </p:txBody>
      </p:sp>
    </p:spTree>
    <p:extLst>
      <p:ext uri="{BB962C8B-B14F-4D97-AF65-F5344CB8AC3E}">
        <p14:creationId xmlns:p14="http://schemas.microsoft.com/office/powerpoint/2010/main" val="198068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17373"/>
            <a:ext cx="10786872" cy="940556"/>
          </a:xfrm>
        </p:spPr>
        <p:txBody>
          <a:bodyPr>
            <a:normAutofit/>
          </a:bodyPr>
          <a:lstStyle/>
          <a:p>
            <a:r>
              <a:rPr lang="en-ZA" sz="2400" dirty="0"/>
              <a:t>REPUBLIC OF SOUTH AFRICA </a:t>
            </a:r>
            <a:br>
              <a:rPr lang="en-ZA" sz="2400" dirty="0"/>
            </a:br>
            <a:r>
              <a:rPr lang="en-ZA" sz="2400" dirty="0"/>
              <a:t>CRIME SITUATION</a:t>
            </a:r>
          </a:p>
        </p:txBody>
      </p:sp>
      <p:sp>
        <p:nvSpPr>
          <p:cNvPr id="4" name="Slide Number Placeholder 3"/>
          <p:cNvSpPr>
            <a:spLocks noGrp="1"/>
          </p:cNvSpPr>
          <p:nvPr>
            <p:ph type="sldNum" sz="quarter" idx="12"/>
          </p:nvPr>
        </p:nvSpPr>
        <p:spPr>
          <a:xfrm>
            <a:off x="10058400" y="6600985"/>
            <a:ext cx="2133600" cy="365125"/>
          </a:xfrm>
        </p:spPr>
        <p:txBody>
          <a:bodyPr/>
          <a:lstStyle/>
          <a:p>
            <a:fld id="{8BCE3E3E-AAEA-2C4F-AAAF-D5D0D3B13C3A}"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69408935"/>
              </p:ext>
            </p:extLst>
          </p:nvPr>
        </p:nvGraphicFramePr>
        <p:xfrm>
          <a:off x="777240" y="1196051"/>
          <a:ext cx="11168954" cy="5404940"/>
        </p:xfrm>
        <a:graphic>
          <a:graphicData uri="http://schemas.openxmlformats.org/drawingml/2006/table">
            <a:tbl>
              <a:tblPr/>
              <a:tblGrid>
                <a:gridCol w="4290494">
                  <a:extLst>
                    <a:ext uri="{9D8B030D-6E8A-4147-A177-3AD203B41FA5}">
                      <a16:colId xmlns:a16="http://schemas.microsoft.com/office/drawing/2014/main" val="6928485"/>
                    </a:ext>
                  </a:extLst>
                </a:gridCol>
                <a:gridCol w="944590">
                  <a:extLst>
                    <a:ext uri="{9D8B030D-6E8A-4147-A177-3AD203B41FA5}">
                      <a16:colId xmlns:a16="http://schemas.microsoft.com/office/drawing/2014/main" val="328299399"/>
                    </a:ext>
                  </a:extLst>
                </a:gridCol>
                <a:gridCol w="944590">
                  <a:extLst>
                    <a:ext uri="{9D8B030D-6E8A-4147-A177-3AD203B41FA5}">
                      <a16:colId xmlns:a16="http://schemas.microsoft.com/office/drawing/2014/main" val="244949588"/>
                    </a:ext>
                  </a:extLst>
                </a:gridCol>
                <a:gridCol w="933211">
                  <a:extLst>
                    <a:ext uri="{9D8B030D-6E8A-4147-A177-3AD203B41FA5}">
                      <a16:colId xmlns:a16="http://schemas.microsoft.com/office/drawing/2014/main" val="3210888849"/>
                    </a:ext>
                  </a:extLst>
                </a:gridCol>
                <a:gridCol w="967354">
                  <a:extLst>
                    <a:ext uri="{9D8B030D-6E8A-4147-A177-3AD203B41FA5}">
                      <a16:colId xmlns:a16="http://schemas.microsoft.com/office/drawing/2014/main" val="2816082767"/>
                    </a:ext>
                  </a:extLst>
                </a:gridCol>
                <a:gridCol w="978733">
                  <a:extLst>
                    <a:ext uri="{9D8B030D-6E8A-4147-A177-3AD203B41FA5}">
                      <a16:colId xmlns:a16="http://schemas.microsoft.com/office/drawing/2014/main" val="423724441"/>
                    </a:ext>
                  </a:extLst>
                </a:gridCol>
                <a:gridCol w="1001494">
                  <a:extLst>
                    <a:ext uri="{9D8B030D-6E8A-4147-A177-3AD203B41FA5}">
                      <a16:colId xmlns:a16="http://schemas.microsoft.com/office/drawing/2014/main" val="197093894"/>
                    </a:ext>
                  </a:extLst>
                </a:gridCol>
                <a:gridCol w="1108488">
                  <a:extLst>
                    <a:ext uri="{9D8B030D-6E8A-4147-A177-3AD203B41FA5}">
                      <a16:colId xmlns:a16="http://schemas.microsoft.com/office/drawing/2014/main" val="2613561692"/>
                    </a:ext>
                  </a:extLst>
                </a:gridCol>
              </a:tblGrid>
              <a:tr h="440140">
                <a:tc>
                  <a:txBody>
                    <a:bodyPr/>
                    <a:lstStyle/>
                    <a:p>
                      <a:pPr algn="ctr" fontAlgn="ctr"/>
                      <a:r>
                        <a:rPr lang="en-ZA" sz="1200" b="1" i="0" u="none" strike="noStrike" dirty="0">
                          <a:solidFill>
                            <a:srgbClr val="000000"/>
                          </a:solidFill>
                          <a:effectLst/>
                          <a:latin typeface="Calibri" panose="020F0502020204030204" pitchFamily="34" charset="0"/>
                        </a:rPr>
                        <a:t>            CRIME CATEGORY</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April to June 2018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April to June 2019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algn="ctr" defTabSz="914377" rtl="0" eaLnBrk="1" fontAlgn="ctr" latinLnBrk="0" hangingPunct="1"/>
                      <a:r>
                        <a:rPr lang="en-ZA" sz="1400" b="1" i="0" u="none" strike="noStrike" kern="1200" dirty="0">
                          <a:solidFill>
                            <a:schemeClr val="bg1"/>
                          </a:solidFill>
                          <a:effectLst/>
                          <a:latin typeface="Calibri" panose="020F0502020204030204" pitchFamily="34" charset="0"/>
                          <a:ea typeface="+mn-ea"/>
                          <a:cs typeface="+mn-cs"/>
                        </a:rPr>
                        <a:t>April to June 2020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April to June 2021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April to June 2022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Count Diff</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ctr" defTabSz="914377" rtl="0" eaLnBrk="1" fontAlgn="ctr" latinLnBrk="0" hangingPunct="1"/>
                      <a:r>
                        <a:rPr lang="en-ZA" sz="1400" b="1" i="0" u="none" strike="noStrike" kern="1200" dirty="0">
                          <a:solidFill>
                            <a:srgbClr val="000000"/>
                          </a:solidFill>
                          <a:effectLst/>
                          <a:latin typeface="Calibri" panose="020F0502020204030204" pitchFamily="34" charset="0"/>
                          <a:ea typeface="+mn-ea"/>
                          <a:cs typeface="+mn-cs"/>
                        </a:rPr>
                        <a:t>% Change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05383187"/>
                  </a:ext>
                </a:extLst>
              </a:tr>
              <a:tr h="217601">
                <a:tc gridSpan="8">
                  <a:txBody>
                    <a:bodyPr/>
                    <a:lstStyle/>
                    <a:p>
                      <a:pPr algn="ctr" fontAlgn="b"/>
                      <a:r>
                        <a:rPr lang="en-ZA" sz="1200" b="1" i="0" u="none" strike="noStrike" dirty="0">
                          <a:solidFill>
                            <a:srgbClr val="000000"/>
                          </a:solidFill>
                          <a:effectLst/>
                          <a:latin typeface="Calibri" panose="020F0502020204030204" pitchFamily="34" charset="0"/>
                        </a:rPr>
                        <a:t>CONTACT-RELATED CRIMES</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95818228"/>
                  </a:ext>
                </a:extLst>
              </a:tr>
              <a:tr h="205274">
                <a:tc>
                  <a:txBody>
                    <a:bodyPr/>
                    <a:lstStyle/>
                    <a:p>
                      <a:pPr algn="l" fontAlgn="ctr"/>
                      <a:r>
                        <a:rPr lang="en-ZA" sz="1200" b="0" i="0" u="none" strike="noStrike">
                          <a:solidFill>
                            <a:srgbClr val="000000"/>
                          </a:solidFill>
                          <a:effectLst/>
                          <a:latin typeface="Calibri" panose="020F0502020204030204" pitchFamily="34" charset="0"/>
                        </a:rPr>
                        <a:t>Arson</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945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943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633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978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886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8286744"/>
                  </a:ext>
                </a:extLst>
              </a:tr>
              <a:tr h="217601">
                <a:tc>
                  <a:txBody>
                    <a:bodyPr/>
                    <a:lstStyle/>
                    <a:p>
                      <a:pPr algn="l" fontAlgn="ctr"/>
                      <a:r>
                        <a:rPr lang="en-ZA" sz="1200" b="0" i="0" u="none" strike="noStrike">
                          <a:solidFill>
                            <a:srgbClr val="000000"/>
                          </a:solidFill>
                          <a:effectLst/>
                          <a:latin typeface="Calibri" panose="020F0502020204030204" pitchFamily="34" charset="0"/>
                        </a:rPr>
                        <a:t>Malicious damage to property</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26 719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26 224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18 558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26 326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26 375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565819859"/>
                  </a:ext>
                </a:extLst>
              </a:tr>
              <a:tr h="217601">
                <a:tc>
                  <a:txBody>
                    <a:bodyPr/>
                    <a:lstStyle/>
                    <a:p>
                      <a:pPr algn="l" fontAlgn="ctr"/>
                      <a:r>
                        <a:rPr lang="en-ZA" sz="1200" b="1" i="0" u="none" strike="noStrike" dirty="0">
                          <a:solidFill>
                            <a:srgbClr val="000000"/>
                          </a:solidFill>
                          <a:effectLst/>
                          <a:latin typeface="Calibri" panose="020F0502020204030204" pitchFamily="34" charset="0"/>
                        </a:rPr>
                        <a:t>Total Contact-Related Crimes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27 664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27 167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19 191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27 304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27 261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530737712"/>
                  </a:ext>
                </a:extLst>
              </a:tr>
              <a:tr h="217601">
                <a:tc gridSpan="8">
                  <a:txBody>
                    <a:bodyPr/>
                    <a:lstStyle/>
                    <a:p>
                      <a:pPr algn="ctr" fontAlgn="b"/>
                      <a:r>
                        <a:rPr lang="en-ZA" sz="1200" b="1" i="0" u="none" strike="noStrike">
                          <a:solidFill>
                            <a:srgbClr val="000000"/>
                          </a:solidFill>
                          <a:effectLst/>
                          <a:latin typeface="Calibri" panose="020F0502020204030204" pitchFamily="34" charset="0"/>
                        </a:rPr>
                        <a:t>PROPERTY-RELATED CRIMES</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97678137"/>
                  </a:ext>
                </a:extLst>
              </a:tr>
              <a:tr h="217601">
                <a:tc>
                  <a:txBody>
                    <a:bodyPr/>
                    <a:lstStyle/>
                    <a:p>
                      <a:pPr algn="l" fontAlgn="ctr"/>
                      <a:r>
                        <a:rPr lang="en-ZA" sz="1200" b="0" i="0" u="none" strike="noStrike">
                          <a:solidFill>
                            <a:srgbClr val="000000"/>
                          </a:solidFill>
                          <a:effectLst/>
                          <a:latin typeface="Calibri" panose="020F0502020204030204" pitchFamily="34" charset="0"/>
                        </a:rPr>
                        <a:t>Burglary at non-residential premises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17 827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17 274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18 840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14 627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Calibri" panose="020F0502020204030204" pitchFamily="34" charset="0"/>
                        </a:rPr>
                        <a:t>14 677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24717301"/>
                  </a:ext>
                </a:extLst>
              </a:tr>
              <a:tr h="217601">
                <a:tc>
                  <a:txBody>
                    <a:bodyPr/>
                    <a:lstStyle/>
                    <a:p>
                      <a:pPr algn="l" fontAlgn="ctr"/>
                      <a:r>
                        <a:rPr lang="en-ZA" sz="1200" b="0" i="0" u="none" strike="noStrike">
                          <a:solidFill>
                            <a:srgbClr val="000000"/>
                          </a:solidFill>
                          <a:effectLst/>
                          <a:latin typeface="Calibri" panose="020F0502020204030204" pitchFamily="34" charset="0"/>
                        </a:rPr>
                        <a:t>Burglary at residential premises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55 247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53 433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37 128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39 477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39 638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161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31075367"/>
                  </a:ext>
                </a:extLst>
              </a:tr>
              <a:tr h="189905">
                <a:tc>
                  <a:txBody>
                    <a:bodyPr/>
                    <a:lstStyle/>
                    <a:p>
                      <a:pPr algn="l" fontAlgn="ctr"/>
                      <a:r>
                        <a:rPr lang="en-ZA" sz="1200" b="0" i="0" u="none" strike="noStrike">
                          <a:solidFill>
                            <a:srgbClr val="000000"/>
                          </a:solidFill>
                          <a:effectLst/>
                          <a:latin typeface="Calibri" panose="020F0502020204030204" pitchFamily="34" charset="0"/>
                        </a:rPr>
                        <a:t>Theft of motor vehicle and motorcycle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12 181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11 835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5 564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9 433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9 335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715236081"/>
                  </a:ext>
                </a:extLst>
              </a:tr>
              <a:tr h="217601">
                <a:tc>
                  <a:txBody>
                    <a:bodyPr/>
                    <a:lstStyle/>
                    <a:p>
                      <a:pPr algn="l" fontAlgn="ctr"/>
                      <a:r>
                        <a:rPr lang="en-ZA" sz="1200" b="0" i="0" u="none" strike="noStrike">
                          <a:solidFill>
                            <a:srgbClr val="000000"/>
                          </a:solidFill>
                          <a:effectLst/>
                          <a:latin typeface="Calibri" panose="020F0502020204030204" pitchFamily="34" charset="0"/>
                        </a:rPr>
                        <a:t>Theft out of or from motor vehicle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31 651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31 467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17 533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21 310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21 213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807909313"/>
                  </a:ext>
                </a:extLst>
              </a:tr>
              <a:tr h="217601">
                <a:tc>
                  <a:txBody>
                    <a:bodyPr/>
                    <a:lstStyle/>
                    <a:p>
                      <a:pPr algn="l" fontAlgn="ctr"/>
                      <a:r>
                        <a:rPr lang="en-ZA" sz="1200" b="0" i="0" u="none" strike="noStrike">
                          <a:solidFill>
                            <a:srgbClr val="000000"/>
                          </a:solidFill>
                          <a:effectLst/>
                          <a:latin typeface="Calibri" panose="020F0502020204030204" pitchFamily="34" charset="0"/>
                        </a:rPr>
                        <a:t>Stock-theft</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7 969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7 813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7 345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6 757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6 456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-301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9235719"/>
                  </a:ext>
                </a:extLst>
              </a:tr>
              <a:tr h="217601">
                <a:tc>
                  <a:txBody>
                    <a:bodyPr/>
                    <a:lstStyle/>
                    <a:p>
                      <a:pPr algn="l" fontAlgn="ctr"/>
                      <a:r>
                        <a:rPr lang="en-ZA" sz="1200" b="1" i="0" u="none" strike="noStrike">
                          <a:solidFill>
                            <a:srgbClr val="000000"/>
                          </a:solidFill>
                          <a:effectLst/>
                          <a:latin typeface="Calibri" panose="020F0502020204030204" pitchFamily="34" charset="0"/>
                        </a:rPr>
                        <a:t>Total Property-Related Crimes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124 875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121 822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86 410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91 604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91 319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-285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-0,3%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712142296"/>
                  </a:ext>
                </a:extLst>
              </a:tr>
              <a:tr h="217601">
                <a:tc gridSpan="8">
                  <a:txBody>
                    <a:bodyPr/>
                    <a:lstStyle/>
                    <a:p>
                      <a:pPr algn="ctr" fontAlgn="b"/>
                      <a:r>
                        <a:rPr lang="en-ZA" sz="1200" b="1" i="0" u="none" strike="noStrike">
                          <a:solidFill>
                            <a:srgbClr val="000000"/>
                          </a:solidFill>
                          <a:effectLst/>
                          <a:latin typeface="Calibri" panose="020F0502020204030204" pitchFamily="34" charset="0"/>
                        </a:rPr>
                        <a:t>OTHER SERIOUS CRIMES</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64157076"/>
                  </a:ext>
                </a:extLst>
              </a:tr>
              <a:tr h="217601">
                <a:tc>
                  <a:txBody>
                    <a:bodyPr/>
                    <a:lstStyle/>
                    <a:p>
                      <a:pPr algn="l" fontAlgn="ctr"/>
                      <a:r>
                        <a:rPr lang="en-ZA" sz="1200" b="0" i="0" u="none" strike="noStrike">
                          <a:solidFill>
                            <a:srgbClr val="000000"/>
                          </a:solidFill>
                          <a:effectLst/>
                          <a:latin typeface="Calibri" panose="020F0502020204030204" pitchFamily="34" charset="0"/>
                        </a:rPr>
                        <a:t>All theft not mentioned elsewhere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74 253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71 704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45 455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60 056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65 636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5 580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658995328"/>
                  </a:ext>
                </a:extLst>
              </a:tr>
              <a:tr h="217601">
                <a:tc>
                  <a:txBody>
                    <a:bodyPr/>
                    <a:lstStyle/>
                    <a:p>
                      <a:pPr algn="l" fontAlgn="ctr"/>
                      <a:r>
                        <a:rPr lang="en-ZA" sz="1200" b="0" i="0" u="none" strike="noStrike">
                          <a:solidFill>
                            <a:srgbClr val="000000"/>
                          </a:solidFill>
                          <a:effectLst/>
                          <a:latin typeface="Calibri" panose="020F0502020204030204" pitchFamily="34" charset="0"/>
                        </a:rPr>
                        <a:t>Commercial crime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21 928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21 316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15 431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24 030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25 250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1 220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5,1%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14759040"/>
                  </a:ext>
                </a:extLst>
              </a:tr>
              <a:tr h="217601">
                <a:tc>
                  <a:txBody>
                    <a:bodyPr/>
                    <a:lstStyle/>
                    <a:p>
                      <a:pPr algn="l" fontAlgn="ctr"/>
                      <a:r>
                        <a:rPr lang="en-ZA" sz="1200" b="0" i="0" u="none" strike="noStrike">
                          <a:solidFill>
                            <a:srgbClr val="000000"/>
                          </a:solidFill>
                          <a:effectLst/>
                          <a:latin typeface="Calibri" panose="020F0502020204030204" pitchFamily="34" charset="0"/>
                        </a:rPr>
                        <a:t>Shoplifting</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14 817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15 747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9 632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11 281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11 132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-149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74086710"/>
                  </a:ext>
                </a:extLst>
              </a:tr>
              <a:tr h="217601">
                <a:tc>
                  <a:txBody>
                    <a:bodyPr/>
                    <a:lstStyle/>
                    <a:p>
                      <a:pPr algn="l" fontAlgn="ctr"/>
                      <a:r>
                        <a:rPr lang="en-ZA" sz="1200" b="1" i="0" u="none" strike="noStrike">
                          <a:solidFill>
                            <a:srgbClr val="000000"/>
                          </a:solidFill>
                          <a:effectLst/>
                          <a:latin typeface="Calibri" panose="020F0502020204030204" pitchFamily="34" charset="0"/>
                        </a:rPr>
                        <a:t>Total Other Serious Crimes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110 998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108 767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70 518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95 367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102 018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6 651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7,0%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959325845"/>
                  </a:ext>
                </a:extLst>
              </a:tr>
              <a:tr h="217601">
                <a:tc>
                  <a:txBody>
                    <a:bodyPr/>
                    <a:lstStyle/>
                    <a:p>
                      <a:pPr algn="l" fontAlgn="ctr"/>
                      <a:r>
                        <a:rPr lang="en-ZA" sz="1200" b="1" i="0" u="none" strike="noStrike">
                          <a:solidFill>
                            <a:srgbClr val="000000"/>
                          </a:solidFill>
                          <a:effectLst/>
                          <a:latin typeface="Calibri" panose="020F0502020204030204" pitchFamily="34" charset="0"/>
                        </a:rPr>
                        <a:t>Total 17 Community Reported Serious Crimes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404 652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402 023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266 495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359 395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363 513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4 118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4264108101"/>
                  </a:ext>
                </a:extLst>
              </a:tr>
              <a:tr h="217601">
                <a:tc gridSpan="8">
                  <a:txBody>
                    <a:bodyPr/>
                    <a:lstStyle/>
                    <a:p>
                      <a:pPr algn="ctr" fontAlgn="b"/>
                      <a:r>
                        <a:rPr lang="en-ZA" sz="1200" b="1" i="0" u="none" strike="noStrike">
                          <a:solidFill>
                            <a:srgbClr val="000000"/>
                          </a:solidFill>
                          <a:effectLst/>
                          <a:latin typeface="Calibri" panose="020F0502020204030204" pitchFamily="34" charset="0"/>
                        </a:rPr>
                        <a:t>CRIME DETECTED AS A RESULT OF POLICE ACTION </a:t>
                      </a:r>
                    </a:p>
                  </a:txBody>
                  <a:tcPr marL="2172" marR="2172" marT="2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08068212"/>
                  </a:ext>
                </a:extLst>
              </a:tr>
              <a:tr h="217601">
                <a:tc>
                  <a:txBody>
                    <a:bodyPr/>
                    <a:lstStyle/>
                    <a:p>
                      <a:pPr algn="l" fontAlgn="ctr"/>
                      <a:r>
                        <a:rPr lang="en-ZA" sz="1200" b="0" i="0" u="none" strike="noStrike">
                          <a:solidFill>
                            <a:srgbClr val="000000"/>
                          </a:solidFill>
                          <a:effectLst/>
                          <a:latin typeface="Calibri" panose="020F0502020204030204" pitchFamily="34" charset="0"/>
                        </a:rPr>
                        <a:t>Illegal possession of firearms and ammunition</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3 883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3 573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2 747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3 147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3 597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450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14,3%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782196166"/>
                  </a:ext>
                </a:extLst>
              </a:tr>
              <a:tr h="217601">
                <a:tc>
                  <a:txBody>
                    <a:bodyPr/>
                    <a:lstStyle/>
                    <a:p>
                      <a:pPr algn="l" fontAlgn="ctr"/>
                      <a:r>
                        <a:rPr lang="en-ZA" sz="1200" b="0" i="0" u="none" strike="noStrike">
                          <a:solidFill>
                            <a:srgbClr val="000000"/>
                          </a:solidFill>
                          <a:effectLst/>
                          <a:latin typeface="Calibri" panose="020F0502020204030204" pitchFamily="34" charset="0"/>
                        </a:rPr>
                        <a:t>Drug-related crime</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76 400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39 964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18 767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31 648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35 786</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4 138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13,1%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874496129"/>
                  </a:ext>
                </a:extLst>
              </a:tr>
              <a:tr h="217601">
                <a:tc>
                  <a:txBody>
                    <a:bodyPr/>
                    <a:lstStyle/>
                    <a:p>
                      <a:pPr algn="l" fontAlgn="ctr"/>
                      <a:r>
                        <a:rPr lang="en-ZA" sz="1200" b="0" i="0" u="none" strike="noStrike">
                          <a:solidFill>
                            <a:srgbClr val="000000"/>
                          </a:solidFill>
                          <a:effectLst/>
                          <a:latin typeface="Calibri" panose="020F0502020204030204" pitchFamily="34" charset="0"/>
                        </a:rPr>
                        <a:t>Driving under the influence of alcohol or drugs</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19 531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21 853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3 168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10 964</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12 942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1 978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18,0%</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753938898"/>
                  </a:ext>
                </a:extLst>
              </a:tr>
              <a:tr h="217601">
                <a:tc>
                  <a:txBody>
                    <a:bodyPr/>
                    <a:lstStyle/>
                    <a:p>
                      <a:pPr algn="l" fontAlgn="ctr"/>
                      <a:r>
                        <a:rPr lang="en-ZA" sz="1200" b="0" i="0" u="none" strike="noStrike">
                          <a:solidFill>
                            <a:srgbClr val="000000"/>
                          </a:solidFill>
                          <a:effectLst/>
                          <a:latin typeface="Calibri" panose="020F0502020204030204" pitchFamily="34" charset="0"/>
                        </a:rPr>
                        <a:t>Sexual Offences detected as a result of police action</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1 708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2 189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411</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1 428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1 897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Calibri" panose="020F0502020204030204" pitchFamily="34" charset="0"/>
                        </a:rPr>
                        <a:t>469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32,8%</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402170764"/>
                  </a:ext>
                </a:extLst>
              </a:tr>
              <a:tr h="217601">
                <a:tc>
                  <a:txBody>
                    <a:bodyPr/>
                    <a:lstStyle/>
                    <a:p>
                      <a:pPr algn="l" fontAlgn="ctr"/>
                      <a:r>
                        <a:rPr lang="en-ZA" sz="1200" b="1" i="0" u="none" strike="noStrike">
                          <a:solidFill>
                            <a:srgbClr val="000000"/>
                          </a:solidFill>
                          <a:effectLst/>
                          <a:latin typeface="Calibri" panose="020F0502020204030204" pitchFamily="34" charset="0"/>
                        </a:rPr>
                        <a:t>Total Crime Detected As A Result Of Police Action </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101 522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67 579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25 093</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47 187</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54 222</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7 035</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Calibri" panose="020F0502020204030204" pitchFamily="34" charset="0"/>
                        </a:rPr>
                        <a:t>14,9%</a:t>
                      </a:r>
                    </a:p>
                  </a:txBody>
                  <a:tcPr marL="2172" marR="2172" marT="2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431712622"/>
                  </a:ext>
                </a:extLst>
              </a:tr>
            </a:tbl>
          </a:graphicData>
        </a:graphic>
      </p:graphicFrame>
      <p:pic>
        <p:nvPicPr>
          <p:cNvPr id="6" name="Picture 5"/>
          <p:cNvPicPr>
            <a:picLocks noChangeAspect="1"/>
          </p:cNvPicPr>
          <p:nvPr/>
        </p:nvPicPr>
        <p:blipFill>
          <a:blip r:embed="rId2"/>
          <a:stretch>
            <a:fillRect/>
          </a:stretch>
        </p:blipFill>
        <p:spPr>
          <a:xfrm>
            <a:off x="5934785" y="609600"/>
            <a:ext cx="3897473" cy="586450"/>
          </a:xfrm>
          <a:prstGeom prst="rect">
            <a:avLst/>
          </a:prstGeom>
        </p:spPr>
      </p:pic>
    </p:spTree>
    <p:extLst>
      <p:ext uri="{BB962C8B-B14F-4D97-AF65-F5344CB8AC3E}">
        <p14:creationId xmlns:p14="http://schemas.microsoft.com/office/powerpoint/2010/main" val="12003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44" y="547048"/>
            <a:ext cx="10786872" cy="940556"/>
          </a:xfrm>
        </p:spPr>
        <p:txBody>
          <a:bodyPr>
            <a:normAutofit/>
          </a:bodyPr>
          <a:lstStyle/>
          <a:p>
            <a:r>
              <a:rPr lang="en-ZA" sz="2400" dirty="0"/>
              <a:t>CONTACT CRIME</a:t>
            </a:r>
          </a:p>
        </p:txBody>
      </p:sp>
      <p:sp>
        <p:nvSpPr>
          <p:cNvPr id="4" name="Slide Number Placeholder 3"/>
          <p:cNvSpPr>
            <a:spLocks noGrp="1"/>
          </p:cNvSpPr>
          <p:nvPr>
            <p:ph type="sldNum" sz="quarter" idx="12"/>
          </p:nvPr>
        </p:nvSpPr>
        <p:spPr>
          <a:xfrm>
            <a:off x="10058400" y="6492875"/>
            <a:ext cx="2133600" cy="365125"/>
          </a:xfrm>
        </p:spPr>
        <p:txBody>
          <a:bodyPr/>
          <a:lstStyle/>
          <a:p>
            <a:fld id="{8BCE3E3E-AAEA-2C4F-AAAF-D5D0D3B13C3A}" type="slidenum">
              <a:rPr lang="en-US" smtClean="0">
                <a:solidFill>
                  <a:prstClr val="black">
                    <a:tint val="75000"/>
                  </a:prstClr>
                </a:solidFill>
              </a:rPr>
              <a:pPr/>
              <a:t>6</a:t>
            </a:fld>
            <a:endParaRPr lang="en-US" dirty="0">
              <a:solidFill>
                <a:prstClr val="black">
                  <a:tint val="75000"/>
                </a:prstClr>
              </a:solidFill>
            </a:endParaRPr>
          </a:p>
        </p:txBody>
      </p:sp>
      <p:sp>
        <p:nvSpPr>
          <p:cNvPr id="6" name="Title 2"/>
          <p:cNvSpPr txBox="1">
            <a:spLocks/>
          </p:cNvSpPr>
          <p:nvPr/>
        </p:nvSpPr>
        <p:spPr bwMode="auto">
          <a:xfrm>
            <a:off x="809244" y="1197864"/>
            <a:ext cx="10789920" cy="5406918"/>
          </a:xfrm>
          <a:prstGeom prst="rect">
            <a:avLst/>
          </a:pr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000" b="1"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just">
              <a:defRPr/>
            </a:pPr>
            <a:r>
              <a:rPr lang="en-ZA" sz="24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Contact crime refers to crimes in which the victims are the targets of violence or instances where the victims are in the vicinity of property that criminals target and are subjected to the use of or threats of violence by perpetrators.</a:t>
            </a:r>
          </a:p>
          <a:p>
            <a:pPr algn="just">
              <a:defRPr/>
            </a:pPr>
            <a:endParaRPr lang="en-ZA" sz="24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r>
              <a:rPr lang="en-ZA" sz="24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Murder</a:t>
            </a:r>
          </a:p>
          <a:p>
            <a:pPr marL="536575" indent="-363538">
              <a:buFont typeface="Arial" panose="020B0604020202020204" pitchFamily="34" charset="0"/>
              <a:buChar char="•"/>
              <a:defRPr/>
            </a:pPr>
            <a:r>
              <a:rPr lang="en-ZA" sz="24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Attempted Murder</a:t>
            </a:r>
          </a:p>
          <a:p>
            <a:pPr marL="536575" indent="-363538">
              <a:buFont typeface="Arial" panose="020B0604020202020204" pitchFamily="34" charset="0"/>
              <a:buChar char="•"/>
              <a:defRPr/>
            </a:pPr>
            <a:r>
              <a:rPr lang="en-ZA" sz="24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Rape</a:t>
            </a:r>
          </a:p>
          <a:p>
            <a:pPr marL="536575" indent="-363538">
              <a:buFont typeface="Arial" panose="020B0604020202020204" pitchFamily="34" charset="0"/>
              <a:buChar char="•"/>
              <a:defRPr/>
            </a:pPr>
            <a:r>
              <a:rPr lang="en-ZA" sz="2400" b="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a:r>
            <a:r>
              <a:rPr lang="en-ZA" sz="2400" b="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with aggravating circumstances</a:t>
            </a:r>
          </a:p>
          <a:p>
            <a:pPr marL="993775" lvl="1" indent="-363538" algn="l">
              <a:buFont typeface="Arial" panose="020B0604020202020204" pitchFamily="34" charset="0"/>
              <a:buChar char="•"/>
              <a:defRPr/>
            </a:pPr>
            <a:r>
              <a:rPr lang="en-ZA" sz="2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Carjacking</a:t>
            </a:r>
          </a:p>
          <a:p>
            <a:pPr marL="993775" lvl="1" indent="-363538" algn="l">
              <a:buFont typeface="Arial" panose="020B0604020202020204" pitchFamily="34" charset="0"/>
              <a:buChar char="•"/>
              <a:defRPr/>
            </a:pPr>
            <a:r>
              <a:rPr lang="en-ZA" sz="2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non-residential premises</a:t>
            </a:r>
          </a:p>
          <a:p>
            <a:pPr marL="993775" lvl="1" indent="-363538" algn="l">
              <a:buFont typeface="Arial" panose="020B0604020202020204" pitchFamily="34" charset="0"/>
              <a:buChar char="•"/>
              <a:defRPr/>
            </a:pPr>
            <a:r>
              <a:rPr lang="en-ZA" sz="2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at residential premises</a:t>
            </a:r>
          </a:p>
          <a:p>
            <a:pPr marL="993775" lvl="1" indent="-363538" algn="l">
              <a:buFont typeface="Arial" panose="020B0604020202020204" pitchFamily="34" charset="0"/>
              <a:buChar char="•"/>
              <a:defRPr/>
            </a:pPr>
            <a:r>
              <a:rPr lang="en-ZA" sz="2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Robbery of cash in </a:t>
            </a:r>
            <a:r>
              <a:rPr lang="en-ZA" sz="240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transit</a:t>
            </a:r>
          </a:p>
          <a:p>
            <a:pPr marL="993775" lvl="1" indent="-363538" algn="l">
              <a:buFont typeface="Arial" panose="020B0604020202020204" pitchFamily="34" charset="0"/>
              <a:buChar char="•"/>
              <a:defRPr/>
            </a:pPr>
            <a:r>
              <a:rPr lang="en-ZA" sz="2400" dirty="0" smtClean="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Truck Hijacking</a:t>
            </a:r>
            <a:endParaRPr lang="en-ZA" sz="2400"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endParaRPr>
          </a:p>
          <a:p>
            <a:pPr marL="536575" indent="-363538">
              <a:buFont typeface="Arial" panose="020B0604020202020204" pitchFamily="34" charset="0"/>
              <a:buChar char="•"/>
              <a:defRPr/>
            </a:pPr>
            <a:endParaRPr lang="en-ZA" sz="1800" dirty="0">
              <a:solidFill>
                <a:schemeClr val="tx2">
                  <a:lumMod val="50000"/>
                </a:schemeClr>
              </a:solidFill>
              <a:latin typeface="+mn-lt"/>
              <a:ea typeface="+mn-ea"/>
              <a:cs typeface="+mn-cs"/>
            </a:endParaRPr>
          </a:p>
          <a:p>
            <a:pPr marL="173037">
              <a:defRPr/>
            </a:pPr>
            <a:endParaRPr lang="en-ZA" sz="1600" b="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a:p>
            <a:pPr marL="173037">
              <a:defRPr/>
            </a:pPr>
            <a:endParaRPr lang="en-ZA" sz="1600" b="0" dirty="0">
              <a:solidFill>
                <a:srgbClr val="1F497D">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ight Brace 2"/>
          <p:cNvSpPr/>
          <p:nvPr/>
        </p:nvSpPr>
        <p:spPr>
          <a:xfrm>
            <a:off x="6817133" y="4248461"/>
            <a:ext cx="480824" cy="10511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5" name="Rectangle 4"/>
          <p:cNvSpPr/>
          <p:nvPr/>
        </p:nvSpPr>
        <p:spPr>
          <a:xfrm>
            <a:off x="7533931" y="4521995"/>
            <a:ext cx="936104" cy="504056"/>
          </a:xfrm>
          <a:prstGeom prst="rect">
            <a:avLst/>
          </a:pr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Trio</a:t>
            </a:r>
          </a:p>
        </p:txBody>
      </p:sp>
    </p:spTree>
    <p:extLst>
      <p:ext uri="{BB962C8B-B14F-4D97-AF65-F5344CB8AC3E}">
        <p14:creationId xmlns:p14="http://schemas.microsoft.com/office/powerpoint/2010/main" val="413584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01487"/>
            <a:ext cx="8477960" cy="950751"/>
          </a:xfrm>
        </p:spPr>
        <p:txBody>
          <a:bodyPr>
            <a:noAutofit/>
          </a:bodyPr>
          <a:lstStyle/>
          <a:p>
            <a:r>
              <a:rPr lang="en-ZA" sz="2400" dirty="0"/>
              <a:t>CONTACT CRIME</a:t>
            </a:r>
            <a:br>
              <a:rPr lang="en-ZA" sz="2400" dirty="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10058400" y="6569921"/>
            <a:ext cx="2133600" cy="365125"/>
          </a:xfrm>
        </p:spPr>
        <p:txBody>
          <a:bodyPr/>
          <a:lstStyle/>
          <a:p>
            <a:fld id="{8BCE3E3E-AAEA-2C4F-AAAF-D5D0D3B13C3A}" type="slidenum">
              <a:rPr lang="en-US" smtClean="0">
                <a:solidFill>
                  <a:prstClr val="black">
                    <a:tint val="75000"/>
                  </a:prstClr>
                </a:solidFill>
              </a:rPr>
              <a:pPr/>
              <a:t>7</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831278" y="1317522"/>
            <a:ext cx="10977264" cy="5378246"/>
          </a:xfrm>
          <a:prstGeom prst="rect">
            <a:avLst/>
          </a:prstGeom>
        </p:spPr>
      </p:pic>
    </p:spTree>
    <p:extLst>
      <p:ext uri="{BB962C8B-B14F-4D97-AF65-F5344CB8AC3E}">
        <p14:creationId xmlns:p14="http://schemas.microsoft.com/office/powerpoint/2010/main" val="3009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10047"/>
            <a:ext cx="6624736" cy="950751"/>
          </a:xfrm>
        </p:spPr>
        <p:txBody>
          <a:bodyPr>
            <a:noAutofit/>
          </a:bodyPr>
          <a:lstStyle/>
          <a:p>
            <a:r>
              <a:rPr lang="en-ZA" sz="2400" dirty="0"/>
              <a:t>CONTACT CRIME </a:t>
            </a:r>
            <a:br>
              <a:rPr lang="en-ZA" sz="2400" dirty="0"/>
            </a:br>
            <a:r>
              <a:rPr lang="en-ZA" sz="2400" dirty="0"/>
              <a:t>TOP 30 STATIONS</a:t>
            </a:r>
            <a:r>
              <a:rPr lang="en-ZA" sz="2400" dirty="0">
                <a:solidFill>
                  <a:schemeClr val="accent6">
                    <a:lumMod val="50000"/>
                  </a:schemeClr>
                </a:solidFill>
                <a:latin typeface="Arial" panose="020B0604020202020204" pitchFamily="34" charset="0"/>
              </a:rPr>
              <a:t> </a:t>
            </a:r>
            <a:endParaRPr lang="en-ZA" sz="2400" dirty="0"/>
          </a:p>
        </p:txBody>
      </p:sp>
      <p:sp>
        <p:nvSpPr>
          <p:cNvPr id="4" name="Slide Number Placeholder 3"/>
          <p:cNvSpPr>
            <a:spLocks noGrp="1"/>
          </p:cNvSpPr>
          <p:nvPr>
            <p:ph type="sldNum" sz="quarter" idx="12"/>
          </p:nvPr>
        </p:nvSpPr>
        <p:spPr>
          <a:xfrm>
            <a:off x="10058400" y="6500114"/>
            <a:ext cx="2133600" cy="365125"/>
          </a:xfrm>
        </p:spPr>
        <p:txBody>
          <a:bodyPr/>
          <a:lstStyle/>
          <a:p>
            <a:fld id="{8BCE3E3E-AAEA-2C4F-AAAF-D5D0D3B13C3A}"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1200179"/>
              </p:ext>
            </p:extLst>
          </p:nvPr>
        </p:nvGraphicFramePr>
        <p:xfrm>
          <a:off x="841248" y="1194319"/>
          <a:ext cx="11193435" cy="5364480"/>
        </p:xfrm>
        <a:graphic>
          <a:graphicData uri="http://schemas.openxmlformats.org/drawingml/2006/table">
            <a:tbl>
              <a:tblPr/>
              <a:tblGrid>
                <a:gridCol w="723587">
                  <a:extLst>
                    <a:ext uri="{9D8B030D-6E8A-4147-A177-3AD203B41FA5}">
                      <a16:colId xmlns:a16="http://schemas.microsoft.com/office/drawing/2014/main" val="1742329244"/>
                    </a:ext>
                  </a:extLst>
                </a:gridCol>
                <a:gridCol w="2023087">
                  <a:extLst>
                    <a:ext uri="{9D8B030D-6E8A-4147-A177-3AD203B41FA5}">
                      <a16:colId xmlns:a16="http://schemas.microsoft.com/office/drawing/2014/main" val="2125424620"/>
                    </a:ext>
                  </a:extLst>
                </a:gridCol>
                <a:gridCol w="1461939">
                  <a:extLst>
                    <a:ext uri="{9D8B030D-6E8A-4147-A177-3AD203B41FA5}">
                      <a16:colId xmlns:a16="http://schemas.microsoft.com/office/drawing/2014/main" val="2501390889"/>
                    </a:ext>
                  </a:extLst>
                </a:gridCol>
                <a:gridCol w="1018927">
                  <a:extLst>
                    <a:ext uri="{9D8B030D-6E8A-4147-A177-3AD203B41FA5}">
                      <a16:colId xmlns:a16="http://schemas.microsoft.com/office/drawing/2014/main" val="2567357217"/>
                    </a:ext>
                  </a:extLst>
                </a:gridCol>
                <a:gridCol w="959859">
                  <a:extLst>
                    <a:ext uri="{9D8B030D-6E8A-4147-A177-3AD203B41FA5}">
                      <a16:colId xmlns:a16="http://schemas.microsoft.com/office/drawing/2014/main" val="3292336493"/>
                    </a:ext>
                  </a:extLst>
                </a:gridCol>
                <a:gridCol w="945093">
                  <a:extLst>
                    <a:ext uri="{9D8B030D-6E8A-4147-A177-3AD203B41FA5}">
                      <a16:colId xmlns:a16="http://schemas.microsoft.com/office/drawing/2014/main" val="4129277763"/>
                    </a:ext>
                  </a:extLst>
                </a:gridCol>
                <a:gridCol w="930326">
                  <a:extLst>
                    <a:ext uri="{9D8B030D-6E8A-4147-A177-3AD203B41FA5}">
                      <a16:colId xmlns:a16="http://schemas.microsoft.com/office/drawing/2014/main" val="1667965285"/>
                    </a:ext>
                  </a:extLst>
                </a:gridCol>
                <a:gridCol w="1018927">
                  <a:extLst>
                    <a:ext uri="{9D8B030D-6E8A-4147-A177-3AD203B41FA5}">
                      <a16:colId xmlns:a16="http://schemas.microsoft.com/office/drawing/2014/main" val="4037186063"/>
                    </a:ext>
                  </a:extLst>
                </a:gridCol>
                <a:gridCol w="812188">
                  <a:extLst>
                    <a:ext uri="{9D8B030D-6E8A-4147-A177-3AD203B41FA5}">
                      <a16:colId xmlns:a16="http://schemas.microsoft.com/office/drawing/2014/main" val="2328858886"/>
                    </a:ext>
                  </a:extLst>
                </a:gridCol>
                <a:gridCol w="1299502">
                  <a:extLst>
                    <a:ext uri="{9D8B030D-6E8A-4147-A177-3AD203B41FA5}">
                      <a16:colId xmlns:a16="http://schemas.microsoft.com/office/drawing/2014/main" val="455799251"/>
                    </a:ext>
                  </a:extLst>
                </a:gridCol>
              </a:tblGrid>
              <a:tr h="288925">
                <a:tc>
                  <a:txBody>
                    <a:bodyPr/>
                    <a:lstStyle/>
                    <a:p>
                      <a:pPr algn="ctr" fontAlgn="ctr"/>
                      <a:r>
                        <a:rPr lang="en-ZA" sz="1100" b="1" i="0" u="none" strike="noStrike">
                          <a:solidFill>
                            <a:srgbClr val="000000"/>
                          </a:solidFill>
                          <a:effectLst/>
                          <a:latin typeface="Calibri" panose="020F0502020204030204" pitchFamily="34" charset="0"/>
                        </a:rPr>
                        <a:t>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April to 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Count 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ZA" sz="1100" b="1" i="0" u="none" strike="noStrike">
                          <a:solidFill>
                            <a:srgbClr val="000000"/>
                          </a:solidFill>
                          <a:effectLst/>
                          <a:latin typeface="Calibri" panose="020F0502020204030204" pitchFamily="34" charset="0"/>
                        </a:rPr>
                        <a:t>%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24149211"/>
                  </a:ext>
                </a:extLst>
              </a:tr>
              <a:tr h="144462">
                <a:tc>
                  <a:txBody>
                    <a:bodyPr/>
                    <a:lstStyle/>
                    <a:p>
                      <a:pPr algn="ctr" fontAlgn="b"/>
                      <a:r>
                        <a:rPr lang="en-ZA" sz="1050" b="1" i="0" u="none" strike="noStrike">
                          <a:solidFill>
                            <a:srgbClr val="002060"/>
                          </a:solidFill>
                          <a:effectLst/>
                          <a:latin typeface="MS Sans Serif"/>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NYANGA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617485752"/>
                  </a:ext>
                </a:extLst>
              </a:tr>
              <a:tr h="144462">
                <a:tc>
                  <a:txBody>
                    <a:bodyPr/>
                    <a:lstStyle/>
                    <a:p>
                      <a:pPr algn="ctr" fontAlgn="b"/>
                      <a:r>
                        <a:rPr lang="en-ZA" sz="1050" b="1" i="0" u="none" strike="noStrike">
                          <a:solidFill>
                            <a:srgbClr val="002060"/>
                          </a:solidFill>
                          <a:effectLst/>
                          <a:latin typeface="MS Sans Serif"/>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JHB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173346725"/>
                  </a:ext>
                </a:extLst>
              </a:tr>
              <a:tr h="144462">
                <a:tc>
                  <a:txBody>
                    <a:bodyPr/>
                    <a:lstStyle/>
                    <a:p>
                      <a:pPr algn="ctr" fontAlgn="b"/>
                      <a:r>
                        <a:rPr lang="en-ZA" sz="1050" b="1" i="0" u="none" strike="noStrike">
                          <a:solidFill>
                            <a:srgbClr val="002060"/>
                          </a:solidFill>
                          <a:effectLst/>
                          <a:latin typeface="MS Sans Serif"/>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ALEXANDRA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761427979"/>
                  </a:ext>
                </a:extLst>
              </a:tr>
              <a:tr h="144462">
                <a:tc>
                  <a:txBody>
                    <a:bodyPr/>
                    <a:lstStyle/>
                    <a:p>
                      <a:pPr algn="ctr" fontAlgn="b"/>
                      <a:r>
                        <a:rPr lang="en-ZA" sz="1050" b="1" i="0" u="none" strike="noStrike">
                          <a:solidFill>
                            <a:srgbClr val="002060"/>
                          </a:solidFill>
                          <a:effectLst/>
                          <a:latin typeface="MS Sans Serif"/>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DURBAN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952672335"/>
                  </a:ext>
                </a:extLst>
              </a:tr>
              <a:tr h="144462">
                <a:tc>
                  <a:txBody>
                    <a:bodyPr/>
                    <a:lstStyle/>
                    <a:p>
                      <a:pPr algn="ctr" fontAlgn="b"/>
                      <a:r>
                        <a:rPr lang="en-ZA" sz="1050" b="1" i="0" u="none" strike="noStrike">
                          <a:solidFill>
                            <a:srgbClr val="002060"/>
                          </a:solidFill>
                          <a:effectLst/>
                          <a:latin typeface="MS Sans Serif"/>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DELFT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992364764"/>
                  </a:ext>
                </a:extLst>
              </a:tr>
              <a:tr h="144462">
                <a:tc>
                  <a:txBody>
                    <a:bodyPr/>
                    <a:lstStyle/>
                    <a:p>
                      <a:pPr algn="ctr" fontAlgn="b"/>
                      <a:r>
                        <a:rPr lang="en-ZA" sz="1050" b="1" i="0" u="none" strike="noStrike">
                          <a:solidFill>
                            <a:srgbClr val="002060"/>
                          </a:solidFill>
                          <a:effectLst/>
                          <a:latin typeface="MS Sans Serif"/>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MFULENI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351660078"/>
                  </a:ext>
                </a:extLst>
              </a:tr>
              <a:tr h="144462">
                <a:tc>
                  <a:txBody>
                    <a:bodyPr/>
                    <a:lstStyle/>
                    <a:p>
                      <a:pPr algn="ctr" fontAlgn="b"/>
                      <a:r>
                        <a:rPr lang="en-ZA" sz="1050" b="1" i="0" u="none" strike="noStrike">
                          <a:solidFill>
                            <a:srgbClr val="002060"/>
                          </a:solidFill>
                          <a:effectLst/>
                          <a:latin typeface="MS Sans Serif"/>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HARARE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56927133"/>
                  </a:ext>
                </a:extLst>
              </a:tr>
              <a:tr h="144462">
                <a:tc>
                  <a:txBody>
                    <a:bodyPr/>
                    <a:lstStyle/>
                    <a:p>
                      <a:pPr algn="ctr" fontAlgn="b"/>
                      <a:r>
                        <a:rPr lang="en-ZA" sz="1050" b="1" i="0" u="none" strike="noStrike">
                          <a:solidFill>
                            <a:srgbClr val="002060"/>
                          </a:solidFill>
                          <a:effectLst/>
                          <a:latin typeface="MS Sans Serif"/>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PLESSISLAER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840384605"/>
                  </a:ext>
                </a:extLst>
              </a:tr>
              <a:tr h="144462">
                <a:tc>
                  <a:txBody>
                    <a:bodyPr/>
                    <a:lstStyle/>
                    <a:p>
                      <a:pPr algn="ctr" fontAlgn="b"/>
                      <a:r>
                        <a:rPr lang="en-ZA" sz="1050" b="1" i="0" u="none" strike="noStrike">
                          <a:solidFill>
                            <a:srgbClr val="002060"/>
                          </a:solidFill>
                          <a:effectLst/>
                          <a:latin typeface="MS Sans Serif"/>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KHAYELITSHA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725071622"/>
                  </a:ext>
                </a:extLst>
              </a:tr>
              <a:tr h="144462">
                <a:tc>
                  <a:txBody>
                    <a:bodyPr/>
                    <a:lstStyle/>
                    <a:p>
                      <a:pPr algn="ctr" fontAlgn="b"/>
                      <a:r>
                        <a:rPr lang="en-ZA" sz="1050" b="1" i="0" u="none" strike="noStrike">
                          <a:solidFill>
                            <a:srgbClr val="002060"/>
                          </a:solidFill>
                          <a:effectLst/>
                          <a:latin typeface="MS Sans Serif"/>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TEMBISA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845886715"/>
                  </a:ext>
                </a:extLst>
              </a:tr>
              <a:tr h="144462">
                <a:tc>
                  <a:txBody>
                    <a:bodyPr/>
                    <a:lstStyle/>
                    <a:p>
                      <a:pPr algn="ctr" fontAlgn="b"/>
                      <a:r>
                        <a:rPr lang="en-ZA" sz="1050" b="1" i="0" u="none" strike="noStrike">
                          <a:solidFill>
                            <a:srgbClr val="002060"/>
                          </a:solidFill>
                          <a:effectLst/>
                          <a:latin typeface="MS Sans Serif"/>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MITCHELLS PLAIN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551769992"/>
                  </a:ext>
                </a:extLst>
              </a:tr>
              <a:tr h="144462">
                <a:tc>
                  <a:txBody>
                    <a:bodyPr/>
                    <a:lstStyle/>
                    <a:p>
                      <a:pPr algn="ctr" fontAlgn="b"/>
                      <a:r>
                        <a:rPr lang="en-ZA" sz="1050" b="1" i="0" u="none" strike="noStrike">
                          <a:solidFill>
                            <a:srgbClr val="002060"/>
                          </a:solidFill>
                          <a:effectLst/>
                          <a:latin typeface="MS Sans Serif"/>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INANDA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995950556"/>
                  </a:ext>
                </a:extLst>
              </a:tr>
              <a:tr h="144462">
                <a:tc>
                  <a:txBody>
                    <a:bodyPr/>
                    <a:lstStyle/>
                    <a:p>
                      <a:pPr algn="ctr" fontAlgn="b"/>
                      <a:r>
                        <a:rPr lang="en-ZA" sz="1050" b="1" i="0" u="none" strike="noStrike">
                          <a:solidFill>
                            <a:srgbClr val="002060"/>
                          </a:solidFill>
                          <a:effectLst/>
                          <a:latin typeface="MS Sans Serif"/>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UMLAZI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40966535"/>
                  </a:ext>
                </a:extLst>
              </a:tr>
              <a:tr h="144462">
                <a:tc>
                  <a:txBody>
                    <a:bodyPr/>
                    <a:lstStyle/>
                    <a:p>
                      <a:pPr algn="ctr" fontAlgn="b"/>
                      <a:r>
                        <a:rPr lang="en-ZA" sz="1050" b="1" i="0" u="none" strike="noStrike">
                          <a:solidFill>
                            <a:srgbClr val="002060"/>
                          </a:solidFill>
                          <a:effectLst/>
                          <a:latin typeface="MS Sans Serif"/>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JEPPE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317595474"/>
                  </a:ext>
                </a:extLst>
              </a:tr>
              <a:tr h="144462">
                <a:tc>
                  <a:txBody>
                    <a:bodyPr/>
                    <a:lstStyle/>
                    <a:p>
                      <a:pPr algn="ctr" fontAlgn="b"/>
                      <a:r>
                        <a:rPr lang="en-ZA" sz="1050" b="1" i="0" u="none" strike="noStrike">
                          <a:solidFill>
                            <a:srgbClr val="002060"/>
                          </a:solidFill>
                          <a:effectLst/>
                          <a:latin typeface="MS Sans Serif"/>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571270755"/>
                  </a:ext>
                </a:extLst>
              </a:tr>
              <a:tr h="144462">
                <a:tc>
                  <a:txBody>
                    <a:bodyPr/>
                    <a:lstStyle/>
                    <a:p>
                      <a:pPr algn="ctr" fontAlgn="b"/>
                      <a:r>
                        <a:rPr lang="en-ZA" sz="1050" b="1" i="0" u="none" strike="noStrike">
                          <a:solidFill>
                            <a:srgbClr val="002060"/>
                          </a:solidFill>
                          <a:effectLst/>
                          <a:latin typeface="MS Sans Serif"/>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HONEYDEW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317400495"/>
                  </a:ext>
                </a:extLst>
              </a:tr>
              <a:tr h="144462">
                <a:tc>
                  <a:txBody>
                    <a:bodyPr/>
                    <a:lstStyle/>
                    <a:p>
                      <a:pPr algn="ctr" fontAlgn="b"/>
                      <a:r>
                        <a:rPr lang="en-ZA" sz="1050" b="1" i="0" u="none" strike="noStrike">
                          <a:solidFill>
                            <a:srgbClr val="002060"/>
                          </a:solidFill>
                          <a:effectLst/>
                          <a:latin typeface="MS Sans Serif"/>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HILLBROW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1 003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32454893"/>
                  </a:ext>
                </a:extLst>
              </a:tr>
              <a:tr h="144462">
                <a:tc>
                  <a:txBody>
                    <a:bodyPr/>
                    <a:lstStyle/>
                    <a:p>
                      <a:pPr algn="ctr" fontAlgn="b"/>
                      <a:r>
                        <a:rPr lang="en-ZA" sz="1050" b="1" i="0" u="none" strike="noStrike">
                          <a:solidFill>
                            <a:srgbClr val="002060"/>
                          </a:solidFill>
                          <a:effectLst/>
                          <a:latin typeface="MS Sans Serif"/>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IVORY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886889210"/>
                  </a:ext>
                </a:extLst>
              </a:tr>
              <a:tr h="144462">
                <a:tc>
                  <a:txBody>
                    <a:bodyPr/>
                    <a:lstStyle/>
                    <a:p>
                      <a:pPr algn="ctr" fontAlgn="b"/>
                      <a:r>
                        <a:rPr lang="en-ZA" sz="1050" b="1" i="0" u="none" strike="noStrike">
                          <a:solidFill>
                            <a:srgbClr val="002060"/>
                          </a:solidFill>
                          <a:effectLst/>
                          <a:latin typeface="MS Sans Serif"/>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AKASIA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3117670520"/>
                  </a:ext>
                </a:extLst>
              </a:tr>
              <a:tr h="144462">
                <a:tc>
                  <a:txBody>
                    <a:bodyPr/>
                    <a:lstStyle/>
                    <a:p>
                      <a:pPr algn="ctr" fontAlgn="b"/>
                      <a:r>
                        <a:rPr lang="en-ZA" sz="1050" b="1" i="0" u="none" strike="noStrike">
                          <a:solidFill>
                            <a:srgbClr val="002060"/>
                          </a:solidFill>
                          <a:effectLst/>
                          <a:latin typeface="MS Sans Serif"/>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MAMELODI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4107747363"/>
                  </a:ext>
                </a:extLst>
              </a:tr>
              <a:tr h="144462">
                <a:tc>
                  <a:txBody>
                    <a:bodyPr/>
                    <a:lstStyle/>
                    <a:p>
                      <a:pPr algn="ctr" fontAlgn="b"/>
                      <a:r>
                        <a:rPr lang="en-ZA" sz="1050" b="1" i="0" u="none" strike="noStrike">
                          <a:solidFill>
                            <a:srgbClr val="002060"/>
                          </a:solidFill>
                          <a:effectLst/>
                          <a:latin typeface="MS Sans Serif"/>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KAGISO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323735611"/>
                  </a:ext>
                </a:extLst>
              </a:tr>
              <a:tr h="144462">
                <a:tc>
                  <a:txBody>
                    <a:bodyPr/>
                    <a:lstStyle/>
                    <a:p>
                      <a:pPr algn="ctr" fontAlgn="b"/>
                      <a:r>
                        <a:rPr lang="en-ZA" sz="1050" b="1" i="0" u="none" strike="noStrike">
                          <a:solidFill>
                            <a:srgbClr val="002060"/>
                          </a:solidFill>
                          <a:effectLst/>
                          <a:latin typeface="MS Sans Serif"/>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KRAAIFONTEIN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948883064"/>
                  </a:ext>
                </a:extLst>
              </a:tr>
              <a:tr h="144462">
                <a:tc>
                  <a:txBody>
                    <a:bodyPr/>
                    <a:lstStyle/>
                    <a:p>
                      <a:pPr algn="ctr" fontAlgn="b"/>
                      <a:r>
                        <a:rPr lang="en-ZA" sz="1050" b="1" i="0" u="none" strike="noStrike">
                          <a:solidFill>
                            <a:srgbClr val="002060"/>
                          </a:solidFill>
                          <a:effectLst/>
                          <a:latin typeface="MS Sans Serif"/>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KWADUKUZA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808660511"/>
                  </a:ext>
                </a:extLst>
              </a:tr>
              <a:tr h="144462">
                <a:tc>
                  <a:txBody>
                    <a:bodyPr/>
                    <a:lstStyle/>
                    <a:p>
                      <a:pPr algn="ctr" fontAlgn="b"/>
                      <a:r>
                        <a:rPr lang="en-ZA" sz="1050" b="1" i="0" u="none" strike="noStrike">
                          <a:solidFill>
                            <a:srgbClr val="002060"/>
                          </a:solidFill>
                          <a:effectLst/>
                          <a:latin typeface="MS Sans Serif"/>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THOHOYANDOU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17162350"/>
                  </a:ext>
                </a:extLst>
              </a:tr>
              <a:tr h="144462">
                <a:tc>
                  <a:txBody>
                    <a:bodyPr/>
                    <a:lstStyle/>
                    <a:p>
                      <a:pPr algn="ctr" fontAlgn="b"/>
                      <a:r>
                        <a:rPr lang="en-ZA" sz="1050" b="1" i="0" u="none" strike="noStrike">
                          <a:solidFill>
                            <a:srgbClr val="002060"/>
                          </a:solidFill>
                          <a:effectLst/>
                          <a:latin typeface="MS Sans Serif"/>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CAPE TOWN 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1205934147"/>
                  </a:ext>
                </a:extLst>
              </a:tr>
              <a:tr h="144462">
                <a:tc>
                  <a:txBody>
                    <a:bodyPr/>
                    <a:lstStyle/>
                    <a:p>
                      <a:pPr algn="ctr" fontAlgn="b"/>
                      <a:r>
                        <a:rPr lang="en-ZA" sz="1050" b="1" i="0" u="none" strike="noStrike">
                          <a:solidFill>
                            <a:srgbClr val="002060"/>
                          </a:solidFill>
                          <a:effectLst/>
                          <a:latin typeface="MS Sans Serif"/>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RANDFONTEIN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GAUTENG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2228279108"/>
                  </a:ext>
                </a:extLst>
              </a:tr>
              <a:tr h="144462">
                <a:tc>
                  <a:txBody>
                    <a:bodyPr/>
                    <a:lstStyle/>
                    <a:p>
                      <a:pPr algn="ctr" fontAlgn="b"/>
                      <a:r>
                        <a:rPr lang="en-ZA" sz="1050" b="1" i="0" u="none" strike="noStrike">
                          <a:solidFill>
                            <a:srgbClr val="002060"/>
                          </a:solidFill>
                          <a:effectLst/>
                          <a:latin typeface="MS Sans Serif"/>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EMPANGENI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KWAZULU-NATAL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829225527"/>
                  </a:ext>
                </a:extLst>
              </a:tr>
              <a:tr h="144462">
                <a:tc>
                  <a:txBody>
                    <a:bodyPr/>
                    <a:lstStyle/>
                    <a:p>
                      <a:pPr algn="ctr" fontAlgn="b"/>
                      <a:r>
                        <a:rPr lang="en-ZA" sz="1050" b="1" i="0" u="none" strike="noStrike">
                          <a:solidFill>
                            <a:srgbClr val="002060"/>
                          </a:solidFill>
                          <a:effectLst/>
                          <a:latin typeface="MS Sans Serif"/>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PHILIPPI EAST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WESTERN CAPE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887244704"/>
                  </a:ext>
                </a:extLst>
              </a:tr>
              <a:tr h="144462">
                <a:tc>
                  <a:txBody>
                    <a:bodyPr/>
                    <a:lstStyle/>
                    <a:p>
                      <a:pPr algn="ctr" fontAlgn="b"/>
                      <a:r>
                        <a:rPr lang="en-ZA" sz="1050" b="1" i="0" u="none" strike="noStrike">
                          <a:solidFill>
                            <a:srgbClr val="002060"/>
                          </a:solidFill>
                          <a:effectLst/>
                          <a:latin typeface="MS Sans Serif"/>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MANKWENG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00B05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FF80"/>
                    </a:solidFill>
                  </a:tcPr>
                </a:tc>
                <a:extLst>
                  <a:ext uri="{0D108BD9-81ED-4DB2-BD59-A6C34878D82A}">
                    <a16:rowId xmlns:a16="http://schemas.microsoft.com/office/drawing/2014/main" val="134536676"/>
                  </a:ext>
                </a:extLst>
              </a:tr>
              <a:tr h="144462">
                <a:tc>
                  <a:txBody>
                    <a:bodyPr/>
                    <a:lstStyle/>
                    <a:p>
                      <a:pPr algn="ctr" fontAlgn="b"/>
                      <a:r>
                        <a:rPr lang="en-ZA" sz="1050" b="1" i="0" u="none" strike="noStrike">
                          <a:solidFill>
                            <a:srgbClr val="002060"/>
                          </a:solidFill>
                          <a:effectLst/>
                          <a:latin typeface="MS Sans Serif"/>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SESHEGO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panose="020F0502020204030204" pitchFamily="34" charset="0"/>
                        </a:rPr>
                        <a:t>LIMPOPO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0" i="0" u="none" strike="noStrike">
                          <a:solidFill>
                            <a:srgbClr val="000000"/>
                          </a:solidFill>
                          <a:effectLst/>
                          <a:latin typeface="Calibri" panose="020F0502020204030204" pitchFamily="34" charset="0"/>
                        </a:rPr>
                        <a:t>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a:solidFill>
                            <a:srgbClr val="FF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extLst>
                  <a:ext uri="{0D108BD9-81ED-4DB2-BD59-A6C34878D82A}">
                    <a16:rowId xmlns:a16="http://schemas.microsoft.com/office/drawing/2014/main" val="2026171340"/>
                  </a:ext>
                </a:extLst>
              </a:tr>
            </a:tbl>
          </a:graphicData>
        </a:graphic>
      </p:graphicFrame>
    </p:spTree>
    <p:extLst>
      <p:ext uri="{BB962C8B-B14F-4D97-AF65-F5344CB8AC3E}">
        <p14:creationId xmlns:p14="http://schemas.microsoft.com/office/powerpoint/2010/main" val="78290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72" y="110047"/>
            <a:ext cx="6263015" cy="950751"/>
          </a:xfrm>
        </p:spPr>
        <p:txBody>
          <a:bodyPr>
            <a:noAutofit/>
          </a:bodyPr>
          <a:lstStyle/>
          <a:p>
            <a:r>
              <a:rPr lang="en-ZA" sz="2400" dirty="0"/>
              <a:t>MURDER </a:t>
            </a:r>
            <a:br>
              <a:rPr lang="en-ZA" sz="2400" dirty="0"/>
            </a:br>
            <a:r>
              <a:rPr lang="en-ZA" sz="2400" dirty="0" smtClean="0"/>
              <a:t>TRENDS OVER THREE-MONTH PERIOD</a:t>
            </a:r>
            <a:endParaRPr lang="en-ZA" sz="2400" dirty="0"/>
          </a:p>
        </p:txBody>
      </p:sp>
      <p:sp>
        <p:nvSpPr>
          <p:cNvPr id="4" name="Slide Number Placeholder 3"/>
          <p:cNvSpPr>
            <a:spLocks noGrp="1"/>
          </p:cNvSpPr>
          <p:nvPr>
            <p:ph type="sldNum" sz="quarter" idx="12"/>
          </p:nvPr>
        </p:nvSpPr>
        <p:spPr>
          <a:xfrm>
            <a:off x="10058400" y="6529545"/>
            <a:ext cx="2133600" cy="365125"/>
          </a:xfrm>
        </p:spPr>
        <p:txBody>
          <a:bodyPr/>
          <a:lstStyle/>
          <a:p>
            <a:fld id="{8BCE3E3E-AAEA-2C4F-AAAF-D5D0D3B13C3A}" type="slidenum">
              <a:rPr lang="en-US" smtClean="0">
                <a:solidFill>
                  <a:prstClr val="black">
                    <a:tint val="75000"/>
                  </a:prstClr>
                </a:solidFill>
              </a:rPr>
              <a:pPr/>
              <a:t>9</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817072" y="1160206"/>
            <a:ext cx="11060296" cy="5565059"/>
          </a:xfrm>
          <a:prstGeom prst="rect">
            <a:avLst/>
          </a:prstGeom>
        </p:spPr>
      </p:pic>
    </p:spTree>
    <p:extLst>
      <p:ext uri="{BB962C8B-B14F-4D97-AF65-F5344CB8AC3E}">
        <p14:creationId xmlns:p14="http://schemas.microsoft.com/office/powerpoint/2010/main" val="221045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3398A652E0C4AAC14212AAB064AD0" ma:contentTypeVersion="4" ma:contentTypeDescription="Create a new document." ma:contentTypeScope="" ma:versionID="e2f8643f13a170fd084cf970ded3d32f">
  <xsd:schema xmlns:xsd="http://www.w3.org/2001/XMLSchema" xmlns:xs="http://www.w3.org/2001/XMLSchema" xmlns:p="http://schemas.microsoft.com/office/2006/metadata/properties" xmlns:ns2="22fefb09-4368-45d4-a480-36b6af93635f" xmlns:ns3="63ff2a89-b0ec-4d29-8d32-ee96a50f5001" targetNamespace="http://schemas.microsoft.com/office/2006/metadata/properties" ma:root="true" ma:fieldsID="ab1437c5b0e77787c510c85c578ab30b" ns2:_="" ns3:_="">
    <xsd:import namespace="22fefb09-4368-45d4-a480-36b6af93635f"/>
    <xsd:import namespace="63ff2a89-b0ec-4d29-8d32-ee96a50f500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fb09-4368-45d4-a480-36b6af93635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ff2a89-b0ec-4d29-8d32-ee96a50f500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2fefb09-4368-45d4-a480-36b6af93635f">Z4RJZVM3C235-101-1326</_dlc_DocId>
    <_dlc_DocIdUrl xmlns="22fefb09-4368-45d4-a480-36b6af93635f">
      <Url>https://teams.sharepoint.saps.gov.za/sites/tas/RD/sm/_layouts/15/DocIdRedir.aspx?ID=Z4RJZVM3C235-101-1326</Url>
      <Description>Z4RJZVM3C235-101-1326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F98173-96AB-4EF0-89B5-8DB428DE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fb09-4368-45d4-a480-36b6af93635f"/>
    <ds:schemaRef ds:uri="63ff2a89-b0ec-4d29-8d32-ee96a50f5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F3BFE0-B3E8-45C8-B98B-142D0D7A0793}">
  <ds:schemaRefs>
    <ds:schemaRef ds:uri="http://purl.org/dc/terms/"/>
    <ds:schemaRef ds:uri="http://schemas.microsoft.com/office/2006/metadata/properties"/>
    <ds:schemaRef ds:uri="22fefb09-4368-45d4-a480-36b6af93635f"/>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63ff2a89-b0ec-4d29-8d32-ee96a50f5001"/>
  </ds:schemaRefs>
</ds:datastoreItem>
</file>

<file path=customXml/itemProps3.xml><?xml version="1.0" encoding="utf-8"?>
<ds:datastoreItem xmlns:ds="http://schemas.openxmlformats.org/officeDocument/2006/customXml" ds:itemID="{54BDF16E-058A-4764-906E-A0C684AAD8B3}">
  <ds:schemaRefs>
    <ds:schemaRef ds:uri="http://schemas.microsoft.com/sharepoint/events"/>
  </ds:schemaRefs>
</ds:datastoreItem>
</file>

<file path=customXml/itemProps4.xml><?xml version="1.0" encoding="utf-8"?>
<ds:datastoreItem xmlns:ds="http://schemas.openxmlformats.org/officeDocument/2006/customXml" ds:itemID="{D069C68C-7491-43FB-BEC8-3434FCCC5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20978</TotalTime>
  <Words>6430</Words>
  <Application>Microsoft Office PowerPoint</Application>
  <PresentationFormat>Widescreen</PresentationFormat>
  <Paragraphs>4512</Paragraphs>
  <Slides>46</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vt:lpstr>
      <vt:lpstr>Calibri</vt:lpstr>
      <vt:lpstr>MS Sans Serif</vt:lpstr>
      <vt:lpstr>Segoe UI</vt:lpstr>
      <vt:lpstr>Symbol</vt:lpstr>
      <vt:lpstr>Times New Roman</vt:lpstr>
      <vt:lpstr>Tw Cen MT</vt:lpstr>
      <vt:lpstr>Tw Cen MT Condensed</vt:lpstr>
      <vt:lpstr>Wingdings</vt:lpstr>
      <vt:lpstr>Wingdings 3</vt:lpstr>
      <vt:lpstr>Integral</vt:lpstr>
      <vt:lpstr>1_Integral</vt:lpstr>
      <vt:lpstr>POLICE RECORDED CRIME STATISTICS REPUBLIC OF SOUTH AFRICA</vt:lpstr>
      <vt:lpstr>TABLE OF CONTENTS </vt:lpstr>
      <vt:lpstr>REPUBLIC OF SOUTH AFRICA  CRIME SITUATION</vt:lpstr>
      <vt:lpstr>SELECTED CONTACT CRIMES PER RATIO:RSA</vt:lpstr>
      <vt:lpstr>REPUBLIC OF SOUTH AFRICA  CRIME SITUATION</vt:lpstr>
      <vt:lpstr>CONTACT CRIME</vt:lpstr>
      <vt:lpstr>CONTACT CRIME TRENDS OVER THREE-MONTH PERIOD</vt:lpstr>
      <vt:lpstr>CONTACT CRIME  TOP 30 STATIONS </vt:lpstr>
      <vt:lpstr>MURDER  TRENDS OVER THREE-MONTH PERIOD</vt:lpstr>
      <vt:lpstr>MURDER TOP 30 STATIONS </vt:lpstr>
      <vt:lpstr>Murder PER RATIO</vt:lpstr>
      <vt:lpstr>MURDER: MOTIVE/CAUSATIVE FACTORS  April to June 2022/2023</vt:lpstr>
      <vt:lpstr>PLACE OF OCCURRENCE   SOME CATEGORIES OF CONTACT CRIME  April to June 2022/2023</vt:lpstr>
      <vt:lpstr>SELECTED CONTACT CRIMES AGAINST WOMEN AND CHILDREN MURDER, ATTEMPTED MURDER AND ASSAULT GBH  April to June 2022/2023</vt:lpstr>
      <vt:lpstr>MULTIPLE MURDERS April to June 2022/2023</vt:lpstr>
      <vt:lpstr>MURDER OF MEMBERS OF THE POLICE ON/OFF DUTY MEMBERS TREND OVER THREE-MONTH PERIOD</vt:lpstr>
      <vt:lpstr>MURDERS OF FARMING COMMUNITY  TREND OVER THREE-MONTH PERIOD</vt:lpstr>
      <vt:lpstr>Murder: frequently used instrumentS  2022/2023 </vt:lpstr>
      <vt:lpstr>RAPE  TRENDS OVER THREE-MONTH PERIOD</vt:lpstr>
      <vt:lpstr> RAPE TOP 30 STATIONS </vt:lpstr>
      <vt:lpstr>RAPE  PLACE OF OCCURRENCE</vt:lpstr>
      <vt:lpstr>Murder and rape: educational premises  2022/2023( April to June)</vt:lpstr>
      <vt:lpstr>CONTACT CRIME: LIQUOR AND DRUG-RELATED OFFENCES: 2022/2023</vt:lpstr>
      <vt:lpstr>Murder at liquor outlet: most frequently used instrument  2022/2023 </vt:lpstr>
      <vt:lpstr>SELECTED DOMESTIC VIOLENCE-RELATED CRIMES April to June 2022_2023 BY PROVINCIAL BREAKDOWN AND SEX</vt:lpstr>
      <vt:lpstr>SOME SUB-CATEGORIES OF ROBBERY WITH AGGRAVATING CIRCUMSTANCES CRIMES</vt:lpstr>
      <vt:lpstr>TRIO CRIMES TRENDS OVER THREE-MONTH PERIOD</vt:lpstr>
      <vt:lpstr> TRIO CRIMES TOP 30 STATIONS </vt:lpstr>
      <vt:lpstr>CARJACKING  TRENDS OVER THREE-MONTH PERIOD</vt:lpstr>
      <vt:lpstr>CARJACKING  TOP 30 STATION</vt:lpstr>
      <vt:lpstr>ROBBERY AT NON-RESIDENTIAL PREMISES  TRENDS OVER THREE-MONTH PERIOD</vt:lpstr>
      <vt:lpstr>ROBBERY AT NON-RESIDENTIAL PREMISES  TOP 30 STATIONS </vt:lpstr>
      <vt:lpstr>ROBBERY AT RESIDENTIAL PREMISES  TRENDS OVER THREE-MONTH PERIOD</vt:lpstr>
      <vt:lpstr>ROBBERY AT RESIDENTIAL PREMISES  TOP 30 STATIONS </vt:lpstr>
      <vt:lpstr>ROBBERY OF CASH IN TRANSIT  TRENDS OVER THREE-MONTH PERIOD</vt:lpstr>
      <vt:lpstr>TRUCK HIJACKING TRENDS OVER Three-Month PERIOD</vt:lpstr>
      <vt:lpstr>TRUCK HIJACKING TOP 30 STATIONS</vt:lpstr>
      <vt:lpstr>KIDNAPPING TRENDS OVER THREE-MONTH PERIOD</vt:lpstr>
      <vt:lpstr>KIDNAPPING  TOP 30 STATIONS</vt:lpstr>
      <vt:lpstr>KIDNAPPING: CIRCUMSTANCES/CAUSATIVE FACTORS</vt:lpstr>
      <vt:lpstr>Stock-Theft TRENDS OVER THREE-MONTH PERIOD</vt:lpstr>
      <vt:lpstr>Stock-theft TOP 30 STATIONS</vt:lpstr>
      <vt:lpstr>Core diversion</vt:lpstr>
      <vt:lpstr>Approved pre-Released calendar</vt:lpstr>
      <vt:lpstr>PowerPoint Presentation</vt:lpstr>
      <vt:lpstr>PowerPoint Presentation</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Response Plan</dc:title>
  <dc:creator>Major General Rabie</dc:creator>
  <cp:lastModifiedBy>Crime Registrar:Comp Head:Sekhukhune N- Maj Gen</cp:lastModifiedBy>
  <cp:revision>1128</cp:revision>
  <cp:lastPrinted>2022-08-15T08:11:03Z</cp:lastPrinted>
  <dcterms:created xsi:type="dcterms:W3CDTF">2019-09-14T12:11:30Z</dcterms:created>
  <dcterms:modified xsi:type="dcterms:W3CDTF">2022-08-18T08:25:21Z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0x0101004C53398A652E0C4AAC14212AAB064AD0</vt:lpwstr>
  </property>
  <property fmtid="{D5CDD505-2E9C-101B-9397-08002B2CF9AE}" pid="3" name="_dlc_DocIdItemGuid">
    <vt:lpwstr>15be8864-0761-434b-8141-b521f0e1f406</vt:lpwstr>
  </property>
</Properties>
</file>