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76" r:id="rId5"/>
    <p:sldId id="1466" r:id="rId6"/>
    <p:sldId id="1539" r:id="rId7"/>
    <p:sldId id="1543" r:id="rId8"/>
    <p:sldId id="1494" r:id="rId9"/>
    <p:sldId id="1540" r:id="rId10"/>
    <p:sldId id="1531" r:id="rId11"/>
    <p:sldId id="1541" r:id="rId12"/>
    <p:sldId id="1542" r:id="rId13"/>
    <p:sldId id="1482"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7156BA3-2461-71B9-E874-F40D1EE6FB81}" name="Mnqobi Dlamini" initials="MD" userId="S::mnqobi.dlamini@gudunkomo.co.za::70d3327c-90d3-4040-bf8a-91aaf5fdb1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64F8CA-DB05-4190-890F-DB7AF1724E16}" v="5" dt="2023-05-30T10:49:10.5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0" d="100"/>
          <a:sy n="60" d="100"/>
        </p:scale>
        <p:origin x="8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E76CCC15-B5D3-4C94-BCAC-40E1D47E81BE}" type="datetimeFigureOut">
              <a:rPr lang="en-ZA" smtClean="0"/>
              <a:t>2023/05/30</a:t>
            </a:fld>
            <a:endParaRPr lang="en-ZA"/>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918AF59-A5D6-45A6-B007-42DEA1AA916C}" type="slidenum">
              <a:rPr lang="en-ZA" smtClean="0"/>
              <a:t>‹#›</a:t>
            </a:fld>
            <a:endParaRPr lang="en-ZA"/>
          </a:p>
        </p:txBody>
      </p:sp>
    </p:spTree>
    <p:extLst>
      <p:ext uri="{BB962C8B-B14F-4D97-AF65-F5344CB8AC3E}">
        <p14:creationId xmlns:p14="http://schemas.microsoft.com/office/powerpoint/2010/main" val="2275064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41EFFE0-BF85-4D9C-B195-23A33E81669A}" type="datetimeFigureOut">
              <a:rPr lang="en-ZA" smtClean="0"/>
              <a:t>2023/05/30</a:t>
            </a:fld>
            <a:endParaRPr lang="en-Z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F589542-EAB4-4185-82AC-591BB4694B21}" type="slidenum">
              <a:rPr lang="en-ZA" smtClean="0"/>
              <a:t>‹#›</a:t>
            </a:fld>
            <a:endParaRPr lang="en-ZA"/>
          </a:p>
        </p:txBody>
      </p:sp>
    </p:spTree>
    <p:extLst>
      <p:ext uri="{BB962C8B-B14F-4D97-AF65-F5344CB8AC3E}">
        <p14:creationId xmlns:p14="http://schemas.microsoft.com/office/powerpoint/2010/main" val="2241013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816E9EC-8B6A-493A-8801-526A902815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9A016DD8-74A8-4CB0-BE70-6C5A46DE30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ZA" altLang="en-US"/>
          </a:p>
        </p:txBody>
      </p:sp>
      <p:sp>
        <p:nvSpPr>
          <p:cNvPr id="18436" name="Slide Number Placeholder 3">
            <a:extLst>
              <a:ext uri="{FF2B5EF4-FFF2-40B4-BE49-F238E27FC236}">
                <a16:creationId xmlns:a16="http://schemas.microsoft.com/office/drawing/2014/main" id="{182422A3-AB12-402F-80C5-15246DF6E3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1464" indent="-289024">
              <a:defRPr>
                <a:solidFill>
                  <a:schemeClr val="tx1"/>
                </a:solidFill>
                <a:latin typeface="Calibri" panose="020F0502020204030204" pitchFamily="34" charset="0"/>
              </a:defRPr>
            </a:lvl2pPr>
            <a:lvl3pPr marL="1156098" indent="-231219">
              <a:defRPr>
                <a:solidFill>
                  <a:schemeClr val="tx1"/>
                </a:solidFill>
                <a:latin typeface="Calibri" panose="020F0502020204030204" pitchFamily="34" charset="0"/>
              </a:defRPr>
            </a:lvl3pPr>
            <a:lvl4pPr marL="1618538" indent="-231219">
              <a:defRPr>
                <a:solidFill>
                  <a:schemeClr val="tx1"/>
                </a:solidFill>
                <a:latin typeface="Calibri" panose="020F0502020204030204" pitchFamily="34" charset="0"/>
              </a:defRPr>
            </a:lvl4pPr>
            <a:lvl5pPr marL="2080977" indent="-231219">
              <a:defRPr>
                <a:solidFill>
                  <a:schemeClr val="tx1"/>
                </a:solidFill>
                <a:latin typeface="Calibri" panose="020F0502020204030204" pitchFamily="34" charset="0"/>
              </a:defRPr>
            </a:lvl5pPr>
            <a:lvl6pPr marL="2543415" indent="-231219" defTabSz="462439" eaLnBrk="0" fontAlgn="base" hangingPunct="0">
              <a:spcBef>
                <a:spcPct val="0"/>
              </a:spcBef>
              <a:spcAft>
                <a:spcPct val="0"/>
              </a:spcAft>
              <a:defRPr>
                <a:solidFill>
                  <a:schemeClr val="tx1"/>
                </a:solidFill>
                <a:latin typeface="Calibri" panose="020F0502020204030204" pitchFamily="34" charset="0"/>
              </a:defRPr>
            </a:lvl6pPr>
            <a:lvl7pPr marL="3005855" indent="-231219" defTabSz="462439" eaLnBrk="0" fontAlgn="base" hangingPunct="0">
              <a:spcBef>
                <a:spcPct val="0"/>
              </a:spcBef>
              <a:spcAft>
                <a:spcPct val="0"/>
              </a:spcAft>
              <a:defRPr>
                <a:solidFill>
                  <a:schemeClr val="tx1"/>
                </a:solidFill>
                <a:latin typeface="Calibri" panose="020F0502020204030204" pitchFamily="34" charset="0"/>
              </a:defRPr>
            </a:lvl7pPr>
            <a:lvl8pPr marL="3468294" indent="-231219" defTabSz="462439" eaLnBrk="0" fontAlgn="base" hangingPunct="0">
              <a:spcBef>
                <a:spcPct val="0"/>
              </a:spcBef>
              <a:spcAft>
                <a:spcPct val="0"/>
              </a:spcAft>
              <a:defRPr>
                <a:solidFill>
                  <a:schemeClr val="tx1"/>
                </a:solidFill>
                <a:latin typeface="Calibri" panose="020F0502020204030204" pitchFamily="34" charset="0"/>
              </a:defRPr>
            </a:lvl8pPr>
            <a:lvl9pPr marL="3930734" indent="-231219" defTabSz="462439"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0DD2F8D-F108-4C2C-B90F-D591AF3FEA34}" type="slidenum">
              <a:rPr lang="en-ZA" altLang="en-US" smtClean="0">
                <a:solidFill>
                  <a:srgbClr val="000000"/>
                </a:solidFill>
              </a:rPr>
              <a:pPr fontAlgn="base">
                <a:spcBef>
                  <a:spcPct val="0"/>
                </a:spcBef>
                <a:spcAft>
                  <a:spcPct val="0"/>
                </a:spcAft>
              </a:pPr>
              <a:t>2</a:t>
            </a:fld>
            <a:endParaRPr lang="en-ZA" altLang="en-US">
              <a:solidFill>
                <a:srgbClr val="000000"/>
              </a:solidFill>
            </a:endParaRPr>
          </a:p>
        </p:txBody>
      </p:sp>
    </p:spTree>
    <p:extLst>
      <p:ext uri="{BB962C8B-B14F-4D97-AF65-F5344CB8AC3E}">
        <p14:creationId xmlns:p14="http://schemas.microsoft.com/office/powerpoint/2010/main" val="3368707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8:notes"/>
          <p:cNvSpPr txBox="1">
            <a:spLocks noGrp="1"/>
          </p:cNvSpPr>
          <p:nvPr>
            <p:ph type="body" idx="1"/>
          </p:nvPr>
        </p:nvSpPr>
        <p:spPr>
          <a:xfrm>
            <a:off x="673788" y="5118725"/>
            <a:ext cx="5390305" cy="484931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6" name="Google Shape;256;p8:notes"/>
          <p:cNvSpPr>
            <a:spLocks noGrp="1" noRot="1" noChangeAspect="1"/>
          </p:cNvSpPr>
          <p:nvPr>
            <p:ph type="sldImg" idx="2"/>
          </p:nvPr>
        </p:nvSpPr>
        <p:spPr>
          <a:xfrm>
            <a:off x="-223838" y="808038"/>
            <a:ext cx="7185026" cy="40417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6320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5FFA5-52FE-45EE-927F-020397427D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4E7973BF-1D9F-4F90-A2D3-8A22316BF4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048346B4-47FA-4C1C-8D34-7C164E0DC121}"/>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8B79C2F9-C80A-427B-9197-E21E47EAD9F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AF881CC-C40E-4C4A-B361-F9DA1DF3E95B}"/>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3477541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82885-AF78-4718-A3F7-0FBC0E2137D4}"/>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D9D1B89E-78E0-40B2-AEF0-8C96F3007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C35E875-AAF1-4816-94CB-F4147EA5376E}"/>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F84E1F8A-7B61-4B93-936C-DA4F001005C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B4E71C82-D094-4253-99A5-0ED199550017}"/>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3999212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79DDF1-5C7F-436E-BE47-852BA7EDF9A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F285306E-E360-41F8-A444-619E0E4E96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719CB71-5AEB-4DF5-9F93-5C09FF81BBB2}"/>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DC5101DB-7C71-4BCB-AE44-EF2A8FB087E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454A1BC-A8D2-4513-92F0-E84C26919297}"/>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4252639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0B050"/>
        </a:solidFill>
        <a:effectLst/>
      </p:bgPr>
    </p:bg>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204358" y="2001097"/>
            <a:ext cx="7783287" cy="1325563"/>
          </a:xfrm>
          <a:prstGeom prst="rect">
            <a:avLst/>
          </a:prstGeom>
          <a:noFill/>
          <a:ln>
            <a:noFill/>
          </a:ln>
        </p:spPr>
        <p:txBody>
          <a:bodyPr spcFirstLastPara="1" wrap="square" lIns="91425" tIns="45700" rIns="91425" bIns="45700" anchor="b" anchorCtr="0">
            <a:normAutofit/>
          </a:bodyPr>
          <a:lstStyle>
            <a:lvl1pPr lvl="0" algn="ctr">
              <a:spcBef>
                <a:spcPts val="0"/>
              </a:spcBef>
              <a:spcAft>
                <a:spcPts val="0"/>
              </a:spcAft>
              <a:buClr>
                <a:schemeClr val="lt1"/>
              </a:buClr>
              <a:buSzPts val="4500"/>
              <a:buFont typeface="Arial Black"/>
              <a:buNone/>
              <a:defRPr sz="4500" b="1">
                <a:solidFill>
                  <a:schemeClr val="lt1"/>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5" name="Google Shape;25;p4" descr="Untitled-20.png"/>
          <p:cNvPicPr preferRelativeResize="0"/>
          <p:nvPr/>
        </p:nvPicPr>
        <p:blipFill rotWithShape="1">
          <a:blip r:embed="rId2">
            <a:alphaModFix/>
          </a:blip>
          <a:srcRect/>
          <a:stretch/>
        </p:blipFill>
        <p:spPr>
          <a:xfrm>
            <a:off x="4727848" y="3531345"/>
            <a:ext cx="2736304" cy="1737923"/>
          </a:xfrm>
          <a:prstGeom prst="rect">
            <a:avLst/>
          </a:prstGeom>
          <a:noFill/>
          <a:ln>
            <a:noFill/>
          </a:ln>
        </p:spPr>
      </p:pic>
    </p:spTree>
    <p:extLst>
      <p:ext uri="{BB962C8B-B14F-4D97-AF65-F5344CB8AC3E}">
        <p14:creationId xmlns:p14="http://schemas.microsoft.com/office/powerpoint/2010/main" val="211348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F4590-E0D7-4DC5-9E76-F4FEF4A35D4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6697EC8-687F-4DDE-A73A-50CA522994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9C3363C-3156-47DA-8F47-E1CDC6D115A3}"/>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C208A215-AD5F-4E86-9DFC-1D0804F4E38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A6AA749-2818-4BF0-9C89-2DA5AA3348E1}"/>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4028683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91F22-51FF-4166-801E-E2AE26D657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8556457A-6852-4007-97D6-1D0819A804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C963F8-810B-4B00-9D47-91356E3B021B}"/>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A88F7E85-BD75-4AAF-A470-AF9DE6FB036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8887CE8-070B-4BA1-A681-7E147A001D6E}"/>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787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DCF5B-BA59-4530-AA46-079265A97FAF}"/>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19560F0-F6D1-4D97-B4E4-6C08188056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D4444EA8-3284-4E87-AD6B-AEEA78861C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1E6B1E91-2A8B-425B-9BAC-EB593AFE3E76}"/>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6" name="Footer Placeholder 5">
            <a:extLst>
              <a:ext uri="{FF2B5EF4-FFF2-40B4-BE49-F238E27FC236}">
                <a16:creationId xmlns:a16="http://schemas.microsoft.com/office/drawing/2014/main" id="{0070A807-CA27-41C7-9660-9010AB93FBA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93F7CBE-1FB6-4672-BFC6-002930326C58}"/>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90050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23EAD-012D-4292-BE2E-CC3CAD94EF8B}"/>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91205FC9-AF85-4696-89E1-6029997215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C8B881-45F9-4B75-A08C-4D55A71F18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4AC199B-1E5F-42F0-A382-5EB920303A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DF6C2C-3425-49E8-BB41-5E52D9836D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93D29380-0550-44A8-A7E8-8BA4A70D3A49}"/>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8" name="Footer Placeholder 7">
            <a:extLst>
              <a:ext uri="{FF2B5EF4-FFF2-40B4-BE49-F238E27FC236}">
                <a16:creationId xmlns:a16="http://schemas.microsoft.com/office/drawing/2014/main" id="{915C8093-085E-4378-9A0A-2E66DB620C8C}"/>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F9AB7B8F-1738-4702-956B-6E2C306FFEF9}"/>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4059833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1D9B8-A8B0-421D-8403-55863E66DC57}"/>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68DBDD34-5ADC-448B-AE8C-E54D042859C7}"/>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4" name="Footer Placeholder 3">
            <a:extLst>
              <a:ext uri="{FF2B5EF4-FFF2-40B4-BE49-F238E27FC236}">
                <a16:creationId xmlns:a16="http://schemas.microsoft.com/office/drawing/2014/main" id="{9EE54AFC-54EA-41B8-9D3C-5897AF25528D}"/>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2ECBDB35-1F7C-4E81-90DC-A543AA0FE14D}"/>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304585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113BF8-5B1E-4EAE-B748-D7A3056C4F73}"/>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3" name="Footer Placeholder 2">
            <a:extLst>
              <a:ext uri="{FF2B5EF4-FFF2-40B4-BE49-F238E27FC236}">
                <a16:creationId xmlns:a16="http://schemas.microsoft.com/office/drawing/2014/main" id="{0582DB98-D7C2-4E30-B2F9-003E9EB18361}"/>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33AC6A88-F950-4EF0-B67A-2F35BA4A435A}"/>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174112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72D33-956F-4EAB-B4F0-44FF86CCF9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FEC80B17-9FFB-4837-9C87-0009EE46A0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7B0495DF-74FA-46BA-BB78-6E0A6118AF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73BBBE-5967-4C48-8BCA-86A5DDDB720C}"/>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6" name="Footer Placeholder 5">
            <a:extLst>
              <a:ext uri="{FF2B5EF4-FFF2-40B4-BE49-F238E27FC236}">
                <a16:creationId xmlns:a16="http://schemas.microsoft.com/office/drawing/2014/main" id="{0BEE9444-97B9-4535-B728-8EC8273AC00C}"/>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644BADB-82BE-4629-80DF-1C755D875BBA}"/>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814338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10572-7ED0-47F0-8EC7-D4BAB7FC0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E17EAF93-1828-4CD8-9BC4-4A6F448AAB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C941C723-114A-46F4-B7BC-128E80FAFB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5C9D95-6828-4EB8-927C-828EED8C7A7C}"/>
              </a:ext>
            </a:extLst>
          </p:cNvPr>
          <p:cNvSpPr>
            <a:spLocks noGrp="1"/>
          </p:cNvSpPr>
          <p:nvPr>
            <p:ph type="dt" sz="half" idx="10"/>
          </p:nvPr>
        </p:nvSpPr>
        <p:spPr/>
        <p:txBody>
          <a:bodyPr/>
          <a:lstStyle/>
          <a:p>
            <a:fld id="{B3941289-FE94-4B6F-BDFB-646C945CEFFE}" type="datetimeFigureOut">
              <a:rPr lang="en-ZA" smtClean="0"/>
              <a:t>2023/05/30</a:t>
            </a:fld>
            <a:endParaRPr lang="en-ZA"/>
          </a:p>
        </p:txBody>
      </p:sp>
      <p:sp>
        <p:nvSpPr>
          <p:cNvPr id="6" name="Footer Placeholder 5">
            <a:extLst>
              <a:ext uri="{FF2B5EF4-FFF2-40B4-BE49-F238E27FC236}">
                <a16:creationId xmlns:a16="http://schemas.microsoft.com/office/drawing/2014/main" id="{AFE7F78E-A551-4FCF-9B47-DE36539C876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14B9076-F6DD-4BA1-881F-892D4749D20A}"/>
              </a:ext>
            </a:extLst>
          </p:cNvPr>
          <p:cNvSpPr>
            <a:spLocks noGrp="1"/>
          </p:cNvSpPr>
          <p:nvPr>
            <p:ph type="sldNum" sz="quarter" idx="12"/>
          </p:nvPr>
        </p:nvSpPr>
        <p:spPr/>
        <p:txBody>
          <a:bodyPr/>
          <a:lstStyle/>
          <a:p>
            <a:fld id="{4522F2F2-8E4F-4717-9C68-0C3E03C5BA33}" type="slidenum">
              <a:rPr lang="en-ZA" smtClean="0"/>
              <a:t>‹#›</a:t>
            </a:fld>
            <a:endParaRPr lang="en-ZA"/>
          </a:p>
        </p:txBody>
      </p:sp>
    </p:spTree>
    <p:extLst>
      <p:ext uri="{BB962C8B-B14F-4D97-AF65-F5344CB8AC3E}">
        <p14:creationId xmlns:p14="http://schemas.microsoft.com/office/powerpoint/2010/main" val="107788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CFCD74-9FC6-4B45-8BEB-77034E6C6A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DB09B56B-66C9-403F-9583-CF916AE085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D277D18-5ABD-488E-B5DE-AF0997FF73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41289-FE94-4B6F-BDFB-646C945CEFFE}" type="datetimeFigureOut">
              <a:rPr lang="en-ZA" smtClean="0"/>
              <a:t>2023/05/30</a:t>
            </a:fld>
            <a:endParaRPr lang="en-ZA"/>
          </a:p>
        </p:txBody>
      </p:sp>
      <p:sp>
        <p:nvSpPr>
          <p:cNvPr id="5" name="Footer Placeholder 4">
            <a:extLst>
              <a:ext uri="{FF2B5EF4-FFF2-40B4-BE49-F238E27FC236}">
                <a16:creationId xmlns:a16="http://schemas.microsoft.com/office/drawing/2014/main" id="{A77EECB5-F122-4AD3-8943-6A7A78195E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24E79859-27D4-40A7-8373-BA24B65803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2F2F2-8E4F-4717-9C68-0C3E03C5BA33}" type="slidenum">
              <a:rPr lang="en-ZA" smtClean="0"/>
              <a:t>‹#›</a:t>
            </a:fld>
            <a:endParaRPr lang="en-ZA"/>
          </a:p>
        </p:txBody>
      </p:sp>
    </p:spTree>
    <p:extLst>
      <p:ext uri="{BB962C8B-B14F-4D97-AF65-F5344CB8AC3E}">
        <p14:creationId xmlns:p14="http://schemas.microsoft.com/office/powerpoint/2010/main" val="3660091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OTP Powerpoint Template-1.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572"/>
            <a:ext cx="12191999" cy="6858000"/>
          </a:xfrm>
          <a:prstGeom prst="rect">
            <a:avLst/>
          </a:prstGeom>
        </p:spPr>
      </p:pic>
      <p:sp>
        <p:nvSpPr>
          <p:cNvPr id="2" name="Title 1"/>
          <p:cNvSpPr>
            <a:spLocks noGrp="1"/>
          </p:cNvSpPr>
          <p:nvPr>
            <p:ph type="title"/>
          </p:nvPr>
        </p:nvSpPr>
        <p:spPr>
          <a:xfrm>
            <a:off x="616910" y="3226555"/>
            <a:ext cx="11054685" cy="1546227"/>
          </a:xfrm>
        </p:spPr>
        <p:txBody>
          <a:bodyPr>
            <a:normAutofit fontScale="90000"/>
          </a:bodyPr>
          <a:lstStyle/>
          <a:p>
            <a:pPr algn="ctr"/>
            <a:r>
              <a:rPr lang="en-ZA" sz="4000" b="1" dirty="0">
                <a:solidFill>
                  <a:schemeClr val="bg1"/>
                </a:solidFill>
                <a:latin typeface="Century Gothic" panose="020B0502020202020204" pitchFamily="34" charset="0"/>
              </a:rPr>
              <a:t>PORTFOLIO COMMITTEE </a:t>
            </a:r>
            <a:br>
              <a:rPr lang="en-ZA" sz="4000" b="1" dirty="0">
                <a:solidFill>
                  <a:schemeClr val="bg1"/>
                </a:solidFill>
                <a:latin typeface="Century Gothic" panose="020B0502020202020204" pitchFamily="34" charset="0"/>
              </a:rPr>
            </a:br>
            <a:r>
              <a:rPr lang="en-ZA" sz="4000" b="1" dirty="0">
                <a:solidFill>
                  <a:schemeClr val="bg1"/>
                </a:solidFill>
                <a:latin typeface="Century Gothic" panose="020B0502020202020204" pitchFamily="34" charset="0"/>
              </a:rPr>
              <a:t>KZN DEPARTMENT OF PUBLIC WORKS</a:t>
            </a:r>
            <a:br>
              <a:rPr lang="en-ZA" sz="4000" b="1" dirty="0">
                <a:solidFill>
                  <a:schemeClr val="bg1"/>
                </a:solidFill>
                <a:latin typeface="Century Gothic" panose="020B0502020202020204" pitchFamily="34" charset="0"/>
              </a:rPr>
            </a:br>
            <a:r>
              <a:rPr lang="en-ZA" sz="4000" b="1" dirty="0">
                <a:solidFill>
                  <a:schemeClr val="bg1"/>
                </a:solidFill>
                <a:latin typeface="Century Gothic" panose="020B0502020202020204" pitchFamily="34" charset="0"/>
              </a:rPr>
              <a:t/>
            </a:r>
            <a:br>
              <a:rPr lang="en-ZA" sz="4000" b="1" dirty="0">
                <a:solidFill>
                  <a:schemeClr val="bg1"/>
                </a:solidFill>
                <a:latin typeface="Century Gothic" panose="020B0502020202020204" pitchFamily="34" charset="0"/>
              </a:rPr>
            </a:br>
            <a:r>
              <a:rPr lang="en-ZA" sz="3100" b="1" dirty="0">
                <a:solidFill>
                  <a:schemeClr val="bg1"/>
                </a:solidFill>
                <a:latin typeface="Century Gothic" panose="020B0502020202020204" pitchFamily="34" charset="0"/>
              </a:rPr>
              <a:t>PROGRESS REPORT ON ILLEGALLY OCCUPIED HOUSES IN ULUNDI</a:t>
            </a:r>
            <a:br>
              <a:rPr lang="en-ZA" sz="3100" b="1" dirty="0">
                <a:solidFill>
                  <a:schemeClr val="bg1"/>
                </a:solidFill>
                <a:latin typeface="Century Gothic" panose="020B0502020202020204" pitchFamily="34" charset="0"/>
              </a:rPr>
            </a:br>
            <a:r>
              <a:rPr lang="en-ZA" sz="3100" b="1" dirty="0">
                <a:solidFill>
                  <a:schemeClr val="bg1"/>
                </a:solidFill>
                <a:latin typeface="Century Gothic" panose="020B0502020202020204" pitchFamily="34" charset="0"/>
              </a:rPr>
              <a:t> </a:t>
            </a:r>
            <a:endParaRPr lang="en-ZA" sz="3100" b="1" i="1" dirty="0">
              <a:solidFill>
                <a:schemeClr val="bg1"/>
              </a:solidFill>
              <a:latin typeface="Century Gothic" panose="020B0502020202020204" pitchFamily="34" charset="0"/>
            </a:endParaRPr>
          </a:p>
        </p:txBody>
      </p:sp>
      <p:pic>
        <p:nvPicPr>
          <p:cNvPr id="7" name="Picture 6" descr="Public Works Logo.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8605" y="316655"/>
            <a:ext cx="3108176" cy="816110"/>
          </a:xfrm>
          <a:prstGeom prst="rect">
            <a:avLst/>
          </a:prstGeom>
        </p:spPr>
      </p:pic>
      <p:pic>
        <p:nvPicPr>
          <p:cNvPr id="8" name="Picture 7" descr="NDP Logo.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14355" y="191857"/>
            <a:ext cx="1157240" cy="1065706"/>
          </a:xfrm>
          <a:prstGeom prst="rect">
            <a:avLst/>
          </a:prstGeom>
        </p:spPr>
      </p:pic>
      <p:sp>
        <p:nvSpPr>
          <p:cNvPr id="9" name="TextBox 8"/>
          <p:cNvSpPr txBox="1"/>
          <p:nvPr/>
        </p:nvSpPr>
        <p:spPr>
          <a:xfrm>
            <a:off x="3719736" y="6093296"/>
            <a:ext cx="4464496" cy="276999"/>
          </a:xfrm>
          <a:prstGeom prst="rect">
            <a:avLst/>
          </a:prstGeom>
          <a:noFill/>
        </p:spPr>
        <p:txBody>
          <a:bodyPr wrap="square" rtlCol="0">
            <a:spAutoFit/>
          </a:bodyPr>
          <a:lstStyle/>
          <a:p>
            <a:pPr algn="ctr"/>
            <a:r>
              <a:rPr lang="en-US" sz="1200" dirty="0">
                <a:solidFill>
                  <a:schemeClr val="bg1"/>
                </a:solidFill>
              </a:rPr>
              <a:t>GROWING KWAZULU-NATAL TOGETHER</a:t>
            </a:r>
          </a:p>
        </p:txBody>
      </p:sp>
      <p:sp>
        <p:nvSpPr>
          <p:cNvPr id="3" name="Slide Number Placeholder 2"/>
          <p:cNvSpPr>
            <a:spLocks noGrp="1"/>
          </p:cNvSpPr>
          <p:nvPr>
            <p:ph type="sldNum" sz="quarter" idx="12"/>
          </p:nvPr>
        </p:nvSpPr>
        <p:spPr/>
        <p:txBody>
          <a:bodyPr/>
          <a:lstStyle/>
          <a:p>
            <a:fld id="{BAE04F18-6E18-4474-8B8E-CAEDDE312AD5}" type="slidenum">
              <a:rPr lang="en-ZA" smtClean="0"/>
              <a:t>1</a:t>
            </a:fld>
            <a:endParaRPr lang="en-ZA"/>
          </a:p>
        </p:txBody>
      </p:sp>
    </p:spTree>
    <p:extLst>
      <p:ext uri="{BB962C8B-B14F-4D97-AF65-F5344CB8AC3E}">
        <p14:creationId xmlns:p14="http://schemas.microsoft.com/office/powerpoint/2010/main" val="2245612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1"/>
          <p:cNvSpPr txBox="1">
            <a:spLocks noGrp="1"/>
          </p:cNvSpPr>
          <p:nvPr>
            <p:ph type="title"/>
          </p:nvPr>
        </p:nvSpPr>
        <p:spPr>
          <a:xfrm>
            <a:off x="3177269" y="2001097"/>
            <a:ext cx="5837465" cy="1325563"/>
          </a:xfrm>
          <a:prstGeom prst="rect">
            <a:avLst/>
          </a:prstGeom>
          <a:noFill/>
          <a:ln>
            <a:noFill/>
          </a:ln>
        </p:spPr>
        <p:txBody>
          <a:bodyPr spcFirstLastPara="1" vert="horz" wrap="square" lIns="91425" tIns="45700" rIns="91425" bIns="45700" rtlCol="0" anchor="b" anchorCtr="0">
            <a:normAutofit/>
          </a:bodyPr>
          <a:lstStyle/>
          <a:p>
            <a:r>
              <a:rPr lang="en-ZA" dirty="0">
                <a:latin typeface="Century Gothic" panose="020B0502020202020204" pitchFamily="34" charset="0"/>
              </a:rPr>
              <a:t>THANK</a:t>
            </a:r>
            <a:r>
              <a:rPr lang="en-ZA" dirty="0"/>
              <a:t> YOU</a:t>
            </a:r>
            <a:endParaRPr dirty="0"/>
          </a:p>
        </p:txBody>
      </p:sp>
    </p:spTree>
    <p:extLst>
      <p:ext uri="{BB962C8B-B14F-4D97-AF65-F5344CB8AC3E}">
        <p14:creationId xmlns:p14="http://schemas.microsoft.com/office/powerpoint/2010/main" val="3667494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5">
            <a:extLst>
              <a:ext uri="{FF2B5EF4-FFF2-40B4-BE49-F238E27FC236}">
                <a16:creationId xmlns:a16="http://schemas.microsoft.com/office/drawing/2014/main" id="{A92AA083-1591-4390-86CB-E13657AC19B6}"/>
              </a:ext>
            </a:extLst>
          </p:cNvPr>
          <p:cNvSpPr>
            <a:spLocks noChangeArrowheads="1"/>
          </p:cNvSpPr>
          <p:nvPr/>
        </p:nvSpPr>
        <p:spPr bwMode="auto">
          <a:xfrm>
            <a:off x="0" y="867093"/>
            <a:ext cx="12192000" cy="52322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None/>
            </a:pPr>
            <a:r>
              <a:rPr lang="en-ZA" altLang="en-US" sz="2800" b="1" dirty="0">
                <a:solidFill>
                  <a:schemeClr val="bg1"/>
                </a:solidFill>
                <a:latin typeface="Century Gothic" panose="020B0502020202020204" pitchFamily="34" charset="0"/>
                <a:cs typeface="Arial" panose="020B0604020202020204" pitchFamily="34" charset="0"/>
              </a:rPr>
              <a:t>TABLE OF CONTENTS </a:t>
            </a:r>
          </a:p>
        </p:txBody>
      </p:sp>
      <p:sp>
        <p:nvSpPr>
          <p:cNvPr id="11" name="Title 1">
            <a:extLst>
              <a:ext uri="{FF2B5EF4-FFF2-40B4-BE49-F238E27FC236}">
                <a16:creationId xmlns:a16="http://schemas.microsoft.com/office/drawing/2014/main" id="{0C90F746-C4B2-482C-8A70-88ABFCC17180}"/>
              </a:ext>
            </a:extLst>
          </p:cNvPr>
          <p:cNvSpPr txBox="1">
            <a:spLocks noChangeArrowheads="1"/>
          </p:cNvSpPr>
          <p:nvPr/>
        </p:nvSpPr>
        <p:spPr bwMode="auto">
          <a:xfrm>
            <a:off x="360252" y="1606732"/>
            <a:ext cx="11640406" cy="2734262"/>
          </a:xfrm>
          <a:prstGeom prst="rect">
            <a:avLst/>
          </a:prstGeom>
          <a:solidFill>
            <a:schemeClr val="bg1"/>
          </a:solidFill>
          <a:ln>
            <a:noFill/>
          </a:ln>
        </p:spPr>
        <p:txBody>
          <a:bodyPr anchor="t"/>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342900" indent="-342900" algn="l">
              <a:lnSpc>
                <a:spcPct val="150000"/>
              </a:lnSpc>
              <a:buFont typeface="Wingdings" panose="05000000000000000000" pitchFamily="2" charset="2"/>
              <a:buChar char="q"/>
            </a:pPr>
            <a:r>
              <a:rPr lang="en-US" sz="2400" dirty="0" smtClean="0">
                <a:latin typeface="Century Gothic" panose="020B0502020202020204" pitchFamily="34" charset="0"/>
              </a:rPr>
              <a:t>Purpose</a:t>
            </a:r>
            <a:endParaRPr lang="en-US" sz="2400" dirty="0">
              <a:latin typeface="Century Gothic" panose="020B0502020202020204" pitchFamily="34" charset="0"/>
            </a:endParaRPr>
          </a:p>
          <a:p>
            <a:pPr marL="342900" indent="-342900" algn="l">
              <a:lnSpc>
                <a:spcPct val="150000"/>
              </a:lnSpc>
              <a:buFont typeface="Wingdings" panose="05000000000000000000" pitchFamily="2" charset="2"/>
              <a:buChar char="q"/>
            </a:pPr>
            <a:r>
              <a:rPr lang="en-US" sz="2400" dirty="0">
                <a:latin typeface="Century Gothic" panose="020B0502020202020204" pitchFamily="34" charset="0"/>
              </a:rPr>
              <a:t>Overview of Residential Accommodation In Ulundi </a:t>
            </a:r>
          </a:p>
          <a:p>
            <a:pPr marL="342900" indent="-342900" algn="l">
              <a:lnSpc>
                <a:spcPct val="150000"/>
              </a:lnSpc>
              <a:buFont typeface="Wingdings" panose="05000000000000000000" pitchFamily="2" charset="2"/>
              <a:buChar char="q"/>
            </a:pPr>
            <a:r>
              <a:rPr lang="en-US" sz="2400" dirty="0">
                <a:latin typeface="Century Gothic" panose="020B0502020202020204" pitchFamily="34" charset="0"/>
              </a:rPr>
              <a:t>Challenges Faced by DPW </a:t>
            </a:r>
            <a:endParaRPr lang="en-ZA" sz="2400" dirty="0">
              <a:latin typeface="Century Gothic" panose="020B0502020202020204" pitchFamily="34" charset="0"/>
            </a:endParaRPr>
          </a:p>
          <a:p>
            <a:pPr marL="342900" indent="-342900" algn="l">
              <a:lnSpc>
                <a:spcPct val="150000"/>
              </a:lnSpc>
              <a:buFont typeface="Wingdings" panose="05000000000000000000" pitchFamily="2" charset="2"/>
              <a:buChar char="q"/>
            </a:pPr>
            <a:r>
              <a:rPr lang="en-US" sz="2400" dirty="0">
                <a:latin typeface="Century Gothic" panose="020B0502020202020204" pitchFamily="34" charset="0"/>
              </a:rPr>
              <a:t>Interventions by DPW</a:t>
            </a:r>
          </a:p>
          <a:p>
            <a:pPr marL="342900" indent="-342900" algn="l">
              <a:lnSpc>
                <a:spcPct val="150000"/>
              </a:lnSpc>
              <a:buFont typeface="Wingdings" panose="05000000000000000000" pitchFamily="2" charset="2"/>
              <a:buChar char="q"/>
            </a:pPr>
            <a:r>
              <a:rPr lang="en-US" sz="2400" dirty="0">
                <a:latin typeface="Century Gothic" panose="020B0502020202020204" pitchFamily="34" charset="0"/>
              </a:rPr>
              <a:t>Recommendations</a:t>
            </a:r>
          </a:p>
        </p:txBody>
      </p:sp>
      <p:sp>
        <p:nvSpPr>
          <p:cNvPr id="12" name="Rectangle 11"/>
          <p:cNvSpPr/>
          <p:nvPr/>
        </p:nvSpPr>
        <p:spPr>
          <a:xfrm>
            <a:off x="9768410" y="151803"/>
            <a:ext cx="2232248" cy="230832"/>
          </a:xfrm>
          <a:prstGeom prst="rect">
            <a:avLst/>
          </a:prstGeom>
        </p:spPr>
        <p:txBody>
          <a:bodyPr wrap="square">
            <a:spAutoFit/>
          </a:bodyPr>
          <a:lstStyle/>
          <a:p>
            <a:r>
              <a:rPr lang="en-US" sz="900" dirty="0">
                <a:solidFill>
                  <a:prstClr val="black"/>
                </a:solidFill>
              </a:rPr>
              <a:t>GROWING KWAZULU-NATAL TOGETHER</a:t>
            </a:r>
          </a:p>
        </p:txBody>
      </p:sp>
      <p:sp>
        <p:nvSpPr>
          <p:cNvPr id="2" name="Slide Number Placeholder 1"/>
          <p:cNvSpPr>
            <a:spLocks noGrp="1"/>
          </p:cNvSpPr>
          <p:nvPr>
            <p:ph type="sldNum" sz="quarter" idx="12"/>
          </p:nvPr>
        </p:nvSpPr>
        <p:spPr/>
        <p:txBody>
          <a:bodyPr/>
          <a:lstStyle/>
          <a:p>
            <a:fld id="{BAE04F18-6E18-4474-8B8E-CAEDDE312AD5}" type="slidenum">
              <a:rPr lang="en-ZA" smtClean="0"/>
              <a:t>2</a:t>
            </a:fld>
            <a:endParaRPr lang="en-ZA"/>
          </a:p>
        </p:txBody>
      </p:sp>
      <p:pic>
        <p:nvPicPr>
          <p:cNvPr id="9" name="Picture 8" descr="Public Works Logo.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7787" y="66969"/>
            <a:ext cx="2008810" cy="605002"/>
          </a:xfrm>
          <a:prstGeom prst="rect">
            <a:avLst/>
          </a:prstGeom>
        </p:spPr>
      </p:pic>
    </p:spTree>
    <p:extLst>
      <p:ext uri="{BB962C8B-B14F-4D97-AF65-F5344CB8AC3E}">
        <p14:creationId xmlns:p14="http://schemas.microsoft.com/office/powerpoint/2010/main" val="299296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1418089"/>
          </a:xfrm>
        </p:spPr>
        <p:txBody>
          <a:bodyPr/>
          <a:lstStyle/>
          <a:p>
            <a:pPr marL="568325" indent="-568325" algn="just">
              <a:buFont typeface="Wingdings" panose="05000000000000000000" pitchFamily="2" charset="2"/>
              <a:buChar char="q"/>
            </a:pPr>
            <a:r>
              <a:rPr lang="en-US" dirty="0" smtClean="0"/>
              <a:t>To </a:t>
            </a:r>
            <a:r>
              <a:rPr lang="en-US" dirty="0"/>
              <a:t>provide progress report to the PW Portfolio Committee on the management and illegal occupation of residential accommodation in Ulundi</a:t>
            </a:r>
            <a:endParaRPr lang="en-ZA" dirty="0"/>
          </a:p>
        </p:txBody>
      </p:sp>
      <p:sp>
        <p:nvSpPr>
          <p:cNvPr id="7" name="Rectangle 5">
            <a:extLst>
              <a:ext uri="{FF2B5EF4-FFF2-40B4-BE49-F238E27FC236}">
                <a16:creationId xmlns:a16="http://schemas.microsoft.com/office/drawing/2014/main" id="{74D00B2F-05B1-8B6F-9553-0FA7BB783FE1}"/>
              </a:ext>
            </a:extLst>
          </p:cNvPr>
          <p:cNvSpPr>
            <a:spLocks noChangeArrowheads="1"/>
          </p:cNvSpPr>
          <p:nvPr/>
        </p:nvSpPr>
        <p:spPr bwMode="auto">
          <a:xfrm>
            <a:off x="0" y="968974"/>
            <a:ext cx="12192000" cy="52322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None/>
            </a:pPr>
            <a:r>
              <a:rPr lang="en-US" altLang="en-US" sz="2800" b="1" dirty="0">
                <a:solidFill>
                  <a:schemeClr val="bg1"/>
                </a:solidFill>
                <a:latin typeface="Century Gothic" panose="020B0502020202020204" pitchFamily="34" charset="0"/>
                <a:cs typeface="Arial" panose="020B0604020202020204" pitchFamily="34" charset="0"/>
              </a:rPr>
              <a:t>P</a:t>
            </a:r>
            <a:r>
              <a:rPr lang="en-ZA" altLang="en-US" sz="2800" b="1" dirty="0">
                <a:solidFill>
                  <a:schemeClr val="bg1"/>
                </a:solidFill>
                <a:latin typeface="Century Gothic" panose="020B0502020202020204" pitchFamily="34" charset="0"/>
                <a:cs typeface="Arial" panose="020B0604020202020204" pitchFamily="34" charset="0"/>
              </a:rPr>
              <a:t>URPOSE </a:t>
            </a:r>
          </a:p>
        </p:txBody>
      </p:sp>
      <p:pic>
        <p:nvPicPr>
          <p:cNvPr id="4" name="Picture 3"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787" y="66969"/>
            <a:ext cx="2008810" cy="605002"/>
          </a:xfrm>
          <a:prstGeom prst="rect">
            <a:avLst/>
          </a:prstGeom>
        </p:spPr>
      </p:pic>
      <p:sp>
        <p:nvSpPr>
          <p:cNvPr id="5" name="Rectangle 4"/>
          <p:cNvSpPr/>
          <p:nvPr/>
        </p:nvSpPr>
        <p:spPr>
          <a:xfrm>
            <a:off x="9768410" y="151803"/>
            <a:ext cx="2232248" cy="230832"/>
          </a:xfrm>
          <a:prstGeom prst="rect">
            <a:avLst/>
          </a:prstGeom>
        </p:spPr>
        <p:txBody>
          <a:bodyPr wrap="square">
            <a:spAutoFit/>
          </a:bodyPr>
          <a:lstStyle/>
          <a:p>
            <a:r>
              <a:rPr lang="en-US" sz="900" dirty="0">
                <a:solidFill>
                  <a:prstClr val="black"/>
                </a:solidFill>
              </a:rPr>
              <a:t>GROWING KWAZULU-NATAL TOGETHER</a:t>
            </a:r>
          </a:p>
        </p:txBody>
      </p:sp>
    </p:spTree>
    <p:extLst>
      <p:ext uri="{BB962C8B-B14F-4D97-AF65-F5344CB8AC3E}">
        <p14:creationId xmlns:p14="http://schemas.microsoft.com/office/powerpoint/2010/main" val="613311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4</a:t>
            </a:fld>
            <a:endParaRPr lang="en-US" altLang="en-US" sz="1600" dirty="0">
              <a:solidFill>
                <a:prstClr val="white"/>
              </a:solidFill>
            </a:endParaRPr>
          </a:p>
        </p:txBody>
      </p:sp>
      <p:sp>
        <p:nvSpPr>
          <p:cNvPr id="11" name="Rectangle 10"/>
          <p:cNvSpPr/>
          <p:nvPr/>
        </p:nvSpPr>
        <p:spPr>
          <a:xfrm>
            <a:off x="9437536" y="288491"/>
            <a:ext cx="2754464" cy="230832"/>
          </a:xfrm>
          <a:prstGeom prst="rect">
            <a:avLst/>
          </a:prstGeom>
        </p:spPr>
        <p:txBody>
          <a:bodyPr wrap="square">
            <a:spAutoFit/>
          </a:bodyPr>
          <a:lstStyle/>
          <a:p>
            <a:r>
              <a:rPr lang="en-US" sz="900" dirty="0"/>
              <a:t>GROWING KWAZULU-NATAL TOGETHER</a:t>
            </a: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4</a:t>
            </a:fld>
            <a:endParaRPr lang="en-US" altLang="en-US" dirty="0">
              <a:solidFill>
                <a:schemeClr val="tx1"/>
              </a:solidFill>
              <a:latin typeface="Arial"/>
              <a:cs typeface="Arial"/>
            </a:endParaRPr>
          </a:p>
        </p:txBody>
      </p:sp>
      <p:pic>
        <p:nvPicPr>
          <p:cNvPr id="8" name="Picture 7"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6" name="Rectangle 5"/>
          <p:cNvSpPr/>
          <p:nvPr/>
        </p:nvSpPr>
        <p:spPr>
          <a:xfrm>
            <a:off x="608961" y="1434870"/>
            <a:ext cx="10422467" cy="2723823"/>
          </a:xfrm>
          <a:prstGeom prst="rect">
            <a:avLst/>
          </a:prstGeom>
        </p:spPr>
        <p:txBody>
          <a:bodyPr wrap="square">
            <a:spAutoFit/>
          </a:bodyPr>
          <a:lstStyle/>
          <a:p>
            <a:pPr lvl="1"/>
            <a:endParaRPr lang="en-ZA" b="1" dirty="0"/>
          </a:p>
          <a:p>
            <a:pPr lvl="1"/>
            <a:endParaRPr lang="en-ZA" b="1" dirty="0"/>
          </a:p>
          <a:p>
            <a:pPr algn="just">
              <a:lnSpc>
                <a:spcPct val="150000"/>
              </a:lnSpc>
            </a:pPr>
            <a:r>
              <a:rPr lang="en-US"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ZA" b="1" dirty="0">
              <a:latin typeface="Century Gothic" panose="020B0502020202020204" pitchFamily="34" charset="0"/>
              <a:ea typeface="Times New Roman" panose="02020603050405020304" pitchFamily="18" charset="0"/>
            </a:endParaRPr>
          </a:p>
          <a:p>
            <a:pPr algn="just">
              <a:lnSpc>
                <a:spcPct val="150000"/>
              </a:lnSpc>
            </a:pPr>
            <a:endParaRPr lang="en-ZA" dirty="0">
              <a:latin typeface="Century Gothic" panose="020B0502020202020204" pitchFamily="34" charset="0"/>
              <a:ea typeface="Times New Roman" panose="02020603050405020304" pitchFamily="18" charset="0"/>
            </a:endParaRPr>
          </a:p>
        </p:txBody>
      </p:sp>
      <p:sp>
        <p:nvSpPr>
          <p:cNvPr id="9" name="Title 8"/>
          <p:cNvSpPr txBox="1">
            <a:spLocks/>
          </p:cNvSpPr>
          <p:nvPr/>
        </p:nvSpPr>
        <p:spPr bwMode="auto">
          <a:xfrm>
            <a:off x="7412" y="907753"/>
            <a:ext cx="12184588"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OVERVIEW OF RESIDENTAIL ACCOMODATION IN ULUNDI </a:t>
            </a:r>
            <a:endParaRPr lang="en-ZA" dirty="0">
              <a:solidFill>
                <a:schemeClr val="bg1"/>
              </a:solidFill>
              <a:latin typeface="Century Gothic" panose="020B0502020202020204" pitchFamily="34" charset="0"/>
            </a:endParaRPr>
          </a:p>
        </p:txBody>
      </p:sp>
      <p:sp>
        <p:nvSpPr>
          <p:cNvPr id="2" name="Rectangle 1"/>
          <p:cNvSpPr/>
          <p:nvPr/>
        </p:nvSpPr>
        <p:spPr>
          <a:xfrm>
            <a:off x="743392" y="1778560"/>
            <a:ext cx="10889585" cy="3693319"/>
          </a:xfrm>
          <a:prstGeom prst="rect">
            <a:avLst/>
          </a:prstGeom>
        </p:spPr>
        <p:txBody>
          <a:bodyPr wrap="square">
            <a:spAutoFit/>
          </a:bodyPr>
          <a:lstStyle/>
          <a:p>
            <a:pPr marL="509588" lvl="0" indent="-509588" algn="just">
              <a:buFont typeface="Wingdings" panose="05000000000000000000" pitchFamily="2" charset="2"/>
              <a:buChar char="q"/>
            </a:pPr>
            <a:r>
              <a:rPr lang="en-US" dirty="0">
                <a:latin typeface="Century Gothic" panose="020B0502020202020204" pitchFamily="34" charset="0"/>
              </a:rPr>
              <a:t>The Provincial Legislative and Administrative offices was previously established in Ulundi.</a:t>
            </a:r>
          </a:p>
          <a:p>
            <a:pPr marL="509588" lvl="0" indent="-509588" algn="just">
              <a:buFont typeface="Wingdings" panose="05000000000000000000" pitchFamily="2" charset="2"/>
              <a:buChar char="q"/>
            </a:pPr>
            <a:endParaRPr lang="en-US" dirty="0">
              <a:latin typeface="Century Gothic" panose="020B0502020202020204" pitchFamily="34" charset="0"/>
            </a:endParaRPr>
          </a:p>
          <a:p>
            <a:pPr marL="509588" lvl="0" indent="-509588" algn="just">
              <a:buFont typeface="Wingdings" panose="05000000000000000000" pitchFamily="2" charset="2"/>
              <a:buChar char="q"/>
            </a:pPr>
            <a:r>
              <a:rPr lang="en-US" dirty="0">
                <a:latin typeface="Century Gothic" panose="020B0502020202020204" pitchFamily="34" charset="0"/>
              </a:rPr>
              <a:t>The residential accommodation was also constructed to accommodate employees in Unit A, Unit B South and North, Unit C as well as Unit D of Ulundi Township. </a:t>
            </a:r>
            <a:endParaRPr lang="en-ZA" sz="1600" dirty="0">
              <a:latin typeface="Century Gothic" panose="020B0502020202020204" pitchFamily="34" charset="0"/>
            </a:endParaRPr>
          </a:p>
          <a:p>
            <a:pPr marL="509588" indent="-509588" algn="just"/>
            <a:endParaRPr lang="en-ZA" sz="1600" dirty="0">
              <a:latin typeface="Century Gothic" panose="020B0502020202020204" pitchFamily="34" charset="0"/>
            </a:endParaRPr>
          </a:p>
          <a:p>
            <a:pPr marL="509588" lvl="0" indent="-509588" algn="just">
              <a:buFont typeface="Wingdings" panose="05000000000000000000" pitchFamily="2" charset="2"/>
              <a:buChar char="q"/>
            </a:pPr>
            <a:r>
              <a:rPr lang="en-US" dirty="0">
                <a:latin typeface="Century Gothic" panose="020B0502020202020204" pitchFamily="34" charset="0"/>
              </a:rPr>
              <a:t>Over the years, the residential accommodation served its purpose, until the relocation of Legislative Assembly and all Provincial Government Head Offices to Pietermaritzburg. </a:t>
            </a:r>
          </a:p>
          <a:p>
            <a:pPr marL="509588" lvl="0" indent="-509588" algn="just">
              <a:buFont typeface="Wingdings" panose="05000000000000000000" pitchFamily="2" charset="2"/>
              <a:buChar char="q"/>
            </a:pPr>
            <a:endParaRPr lang="en-US" dirty="0">
              <a:latin typeface="Century Gothic" panose="020B0502020202020204" pitchFamily="34" charset="0"/>
            </a:endParaRPr>
          </a:p>
          <a:p>
            <a:pPr marL="509588" lvl="0" indent="-509588" algn="just">
              <a:buFont typeface="Wingdings" panose="05000000000000000000" pitchFamily="2" charset="2"/>
              <a:buChar char="q"/>
            </a:pPr>
            <a:r>
              <a:rPr lang="en-US" dirty="0">
                <a:latin typeface="Century Gothic" panose="020B0502020202020204" pitchFamily="34" charset="0"/>
              </a:rPr>
              <a:t>Most of these houses are supposedly to be still controlled by government departments while a bulk of them are being invaded. </a:t>
            </a:r>
          </a:p>
          <a:p>
            <a:pPr marL="509588" lvl="0" indent="-509588" algn="just">
              <a:buFont typeface="Wingdings" panose="05000000000000000000" pitchFamily="2" charset="2"/>
              <a:buChar char="q"/>
            </a:pPr>
            <a:endParaRPr lang="en-US" dirty="0">
              <a:latin typeface="Century Gothic" panose="020B0502020202020204" pitchFamily="34" charset="0"/>
            </a:endParaRPr>
          </a:p>
          <a:p>
            <a:pPr marL="509588" lvl="0" indent="-509588" algn="just">
              <a:buFont typeface="Wingdings" panose="05000000000000000000" pitchFamily="2" charset="2"/>
              <a:buChar char="q"/>
            </a:pPr>
            <a:r>
              <a:rPr lang="en-US" dirty="0">
                <a:latin typeface="Century Gothic" panose="020B0502020202020204" pitchFamily="34" charset="0"/>
              </a:rPr>
              <a:t>Over the years DPW made several attempts in respect of eviction, where some cases were successful and some not. </a:t>
            </a:r>
          </a:p>
        </p:txBody>
      </p:sp>
    </p:spTree>
    <p:extLst>
      <p:ext uri="{BB962C8B-B14F-4D97-AF65-F5344CB8AC3E}">
        <p14:creationId xmlns:p14="http://schemas.microsoft.com/office/powerpoint/2010/main" val="2210757275"/>
      </p:ext>
    </p:extLst>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5</a:t>
            </a:fld>
            <a:endParaRPr lang="en-US" altLang="en-US" sz="1600" dirty="0">
              <a:solidFill>
                <a:prstClr val="white"/>
              </a:solidFill>
            </a:endParaRPr>
          </a:p>
        </p:txBody>
      </p:sp>
      <p:sp>
        <p:nvSpPr>
          <p:cNvPr id="11" name="Rectangle 10"/>
          <p:cNvSpPr/>
          <p:nvPr/>
        </p:nvSpPr>
        <p:spPr>
          <a:xfrm>
            <a:off x="9437536" y="288491"/>
            <a:ext cx="2754464" cy="230832"/>
          </a:xfrm>
          <a:prstGeom prst="rect">
            <a:avLst/>
          </a:prstGeom>
        </p:spPr>
        <p:txBody>
          <a:bodyPr wrap="square">
            <a:spAutoFit/>
          </a:bodyPr>
          <a:lstStyle/>
          <a:p>
            <a:r>
              <a:rPr lang="en-US" sz="900" dirty="0"/>
              <a:t>GROWING KWAZULU-NATAL TOGETHER</a:t>
            </a: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5</a:t>
            </a:fld>
            <a:endParaRPr lang="en-US" altLang="en-US" dirty="0">
              <a:solidFill>
                <a:schemeClr val="tx1"/>
              </a:solidFill>
              <a:latin typeface="Arial"/>
              <a:cs typeface="Arial"/>
            </a:endParaRPr>
          </a:p>
        </p:txBody>
      </p:sp>
      <p:pic>
        <p:nvPicPr>
          <p:cNvPr id="8" name="Picture 7"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6" name="Rectangle 5"/>
          <p:cNvSpPr/>
          <p:nvPr/>
        </p:nvSpPr>
        <p:spPr>
          <a:xfrm>
            <a:off x="608961" y="1434870"/>
            <a:ext cx="10422467" cy="2723823"/>
          </a:xfrm>
          <a:prstGeom prst="rect">
            <a:avLst/>
          </a:prstGeom>
        </p:spPr>
        <p:txBody>
          <a:bodyPr wrap="square">
            <a:spAutoFit/>
          </a:bodyPr>
          <a:lstStyle/>
          <a:p>
            <a:pPr lvl="1"/>
            <a:endParaRPr lang="en-ZA" b="1" dirty="0"/>
          </a:p>
          <a:p>
            <a:pPr lvl="1"/>
            <a:endParaRPr lang="en-ZA" b="1" dirty="0"/>
          </a:p>
          <a:p>
            <a:pPr algn="just">
              <a:lnSpc>
                <a:spcPct val="150000"/>
              </a:lnSpc>
            </a:pPr>
            <a:r>
              <a:rPr lang="en-US"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ZA" b="1" dirty="0">
              <a:latin typeface="Century Gothic" panose="020B0502020202020204" pitchFamily="34" charset="0"/>
              <a:ea typeface="Times New Roman" panose="02020603050405020304" pitchFamily="18" charset="0"/>
            </a:endParaRPr>
          </a:p>
          <a:p>
            <a:pPr algn="just">
              <a:lnSpc>
                <a:spcPct val="150000"/>
              </a:lnSpc>
            </a:pPr>
            <a:endParaRPr lang="en-ZA" dirty="0">
              <a:latin typeface="Century Gothic" panose="020B0502020202020204" pitchFamily="34" charset="0"/>
              <a:ea typeface="Times New Roman" panose="02020603050405020304" pitchFamily="18" charset="0"/>
            </a:endParaRPr>
          </a:p>
        </p:txBody>
      </p:sp>
      <p:sp>
        <p:nvSpPr>
          <p:cNvPr id="9" name="Title 8"/>
          <p:cNvSpPr txBox="1">
            <a:spLocks/>
          </p:cNvSpPr>
          <p:nvPr/>
        </p:nvSpPr>
        <p:spPr bwMode="auto">
          <a:xfrm>
            <a:off x="0" y="871403"/>
            <a:ext cx="12192000"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OVERVIEW</a:t>
            </a:r>
            <a:r>
              <a:rPr lang="en-US" dirty="0">
                <a:solidFill>
                  <a:schemeClr val="bg1"/>
                </a:solidFill>
              </a:rPr>
              <a:t> OF RESIDENTAIL ACCOMODATION IN ULUNDI cont..</a:t>
            </a:r>
            <a:endParaRPr lang="en-ZA" dirty="0">
              <a:solidFill>
                <a:schemeClr val="bg1"/>
              </a:solidFill>
            </a:endParaRPr>
          </a:p>
        </p:txBody>
      </p:sp>
      <p:sp>
        <p:nvSpPr>
          <p:cNvPr id="2" name="Rectangle 1"/>
          <p:cNvSpPr/>
          <p:nvPr/>
        </p:nvSpPr>
        <p:spPr>
          <a:xfrm>
            <a:off x="743392" y="1533859"/>
            <a:ext cx="10889585" cy="4430444"/>
          </a:xfrm>
          <a:prstGeom prst="rect">
            <a:avLst/>
          </a:prstGeom>
        </p:spPr>
        <p:txBody>
          <a:bodyPr wrap="square">
            <a:spAutoFit/>
          </a:bodyPr>
          <a:lstStyle/>
          <a:p>
            <a:pPr lvl="0"/>
            <a:r>
              <a:rPr lang="en-US" dirty="0">
                <a:latin typeface="Century Gothic" panose="020B0502020202020204" pitchFamily="34" charset="0"/>
              </a:rPr>
              <a:t>It must noted that DPW had serious resistance to the point of officials being threatened by those illegal occupants at gunpoint. </a:t>
            </a:r>
            <a:endParaRPr lang="en-ZA" dirty="0">
              <a:latin typeface="Century Gothic" panose="020B0502020202020204" pitchFamily="34" charset="0"/>
            </a:endParaRPr>
          </a:p>
          <a:p>
            <a:r>
              <a:rPr lang="en-US" dirty="0">
                <a:latin typeface="Century Gothic" panose="020B0502020202020204" pitchFamily="34" charset="0"/>
              </a:rPr>
              <a:t> </a:t>
            </a:r>
            <a:endParaRPr lang="en-ZA" dirty="0">
              <a:latin typeface="Century Gothic" panose="020B0502020202020204" pitchFamily="34" charset="0"/>
              <a:ea typeface="Times New Roman" panose="02020603050405020304" pitchFamily="18" charset="0"/>
              <a:cs typeface="Arial" panose="020B0604020202020204" pitchFamily="34" charset="0"/>
            </a:endParaRPr>
          </a:p>
          <a:p>
            <a:pPr marL="360363" indent="-182563">
              <a:lnSpc>
                <a:spcPct val="105000"/>
              </a:lnSpc>
              <a:spcAft>
                <a:spcPts val="800"/>
              </a:spcAft>
              <a:buFont typeface="Arial" panose="020B0604020202020204" pitchFamily="34" charset="0"/>
              <a:buChar char="•"/>
            </a:pPr>
            <a:r>
              <a:rPr lang="en-ZA" dirty="0">
                <a:latin typeface="Century Gothic" panose="020B0502020202020204" pitchFamily="34" charset="0"/>
                <a:ea typeface="Times New Roman" panose="02020603050405020304" pitchFamily="18" charset="0"/>
                <a:cs typeface="Arial" panose="020B0604020202020204" pitchFamily="34" charset="0"/>
              </a:rPr>
              <a:t>The Provincial Department of Public Works currently has 584 houses in Ulundi that are illegally occupied. </a:t>
            </a:r>
            <a:endParaRPr lang="en-ZA" dirty="0">
              <a:latin typeface="Century Gothic" panose="020B0502020202020204" pitchFamily="34" charset="0"/>
              <a:ea typeface="Times New Roman" panose="02020603050405020304" pitchFamily="18" charset="0"/>
              <a:cs typeface="Times New Roman" panose="02020603050405020304" pitchFamily="18" charset="0"/>
            </a:endParaRPr>
          </a:p>
          <a:p>
            <a:pPr marL="360363" indent="-182563">
              <a:lnSpc>
                <a:spcPct val="105000"/>
              </a:lnSpc>
              <a:spcAft>
                <a:spcPts val="800"/>
              </a:spcAft>
              <a:buFont typeface="Arial" panose="020B0604020202020204" pitchFamily="34" charset="0"/>
              <a:buChar char="•"/>
              <a:tabLst>
                <a:tab pos="182563" algn="l"/>
              </a:tabLst>
            </a:pPr>
            <a:r>
              <a:rPr lang="en-ZA" dirty="0">
                <a:latin typeface="Century Gothic" panose="020B0502020202020204" pitchFamily="34" charset="0"/>
                <a:ea typeface="Times New Roman" panose="02020603050405020304" pitchFamily="18" charset="0"/>
                <a:cs typeface="Arial" panose="020B0604020202020204" pitchFamily="34" charset="0"/>
              </a:rPr>
              <a:t>The need for these houses by the Provincial Government fell away when Pietermaritzburg became the Capital and the Administration moved rendering the houses in Ulundi that were being utilised by officials from the various Head Offices of Provincial Departments surplus to the Provincial Government  needs. </a:t>
            </a:r>
            <a:endParaRPr lang="en-ZA" dirty="0">
              <a:latin typeface="Century Gothic" panose="020B0502020202020204" pitchFamily="34" charset="0"/>
              <a:ea typeface="Times New Roman" panose="02020603050405020304" pitchFamily="18" charset="0"/>
              <a:cs typeface="Times New Roman" panose="02020603050405020304" pitchFamily="18" charset="0"/>
            </a:endParaRPr>
          </a:p>
          <a:p>
            <a:pPr marL="360363" indent="-182563">
              <a:lnSpc>
                <a:spcPct val="105000"/>
              </a:lnSpc>
              <a:spcAft>
                <a:spcPts val="800"/>
              </a:spcAft>
              <a:buFont typeface="Arial" panose="020B0604020202020204" pitchFamily="34" charset="0"/>
              <a:buChar char="•"/>
              <a:tabLst>
                <a:tab pos="182563" algn="l"/>
              </a:tabLst>
            </a:pPr>
            <a:r>
              <a:rPr lang="en-ZA" dirty="0">
                <a:latin typeface="Century Gothic" panose="020B0502020202020204" pitchFamily="34" charset="0"/>
                <a:ea typeface="Times New Roman" panose="02020603050405020304" pitchFamily="18" charset="0"/>
                <a:cs typeface="Arial" panose="020B0604020202020204" pitchFamily="34" charset="0"/>
              </a:rPr>
              <a:t>Whilst some houses may still be occupied by government officials, there is no obligation by the Provincial Government to provide housing and there is no evidence of any formal agreements in place for the occupation of the houses in question. Majority of the houses have unknown occupants. </a:t>
            </a:r>
            <a:endParaRPr lang="en-ZA" dirty="0" smtClean="0">
              <a:latin typeface="Century Gothic" panose="020B0502020202020204" pitchFamily="34" charset="0"/>
              <a:ea typeface="Times New Roman" panose="02020603050405020304" pitchFamily="18" charset="0"/>
              <a:cs typeface="Arial" panose="020B0604020202020204" pitchFamily="34" charset="0"/>
            </a:endParaRPr>
          </a:p>
          <a:p>
            <a:pPr marL="360363" indent="-182563">
              <a:lnSpc>
                <a:spcPct val="105000"/>
              </a:lnSpc>
              <a:spcAft>
                <a:spcPts val="800"/>
              </a:spcAft>
              <a:buFont typeface="Arial" panose="020B0604020202020204" pitchFamily="34" charset="0"/>
              <a:buChar char="•"/>
              <a:tabLst>
                <a:tab pos="182563" algn="l"/>
              </a:tabLst>
            </a:pPr>
            <a:r>
              <a:rPr lang="en-ZA" dirty="0" smtClean="0">
                <a:latin typeface="Century Gothic" panose="020B0502020202020204" pitchFamily="34" charset="0"/>
                <a:ea typeface="Times New Roman" panose="02020603050405020304" pitchFamily="18" charset="0"/>
                <a:cs typeface="Arial" panose="020B0604020202020204" pitchFamily="34" charset="0"/>
              </a:rPr>
              <a:t>It </a:t>
            </a:r>
            <a:r>
              <a:rPr lang="en-ZA" dirty="0">
                <a:latin typeface="Century Gothic" panose="020B0502020202020204" pitchFamily="34" charset="0"/>
                <a:ea typeface="Times New Roman" panose="02020603050405020304" pitchFamily="18" charset="0"/>
                <a:cs typeface="Arial" panose="020B0604020202020204" pitchFamily="34" charset="0"/>
              </a:rPr>
              <a:t>is therefore not cost effective nor is it value adding for the Province to retain such houses. </a:t>
            </a:r>
            <a:endParaRPr lang="en-ZA"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9978507"/>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6</a:t>
            </a:fld>
            <a:endParaRPr lang="en-US" altLang="en-US" sz="1600" dirty="0">
              <a:solidFill>
                <a:prstClr val="white"/>
              </a:solidFill>
            </a:endParaRPr>
          </a:p>
        </p:txBody>
      </p:sp>
      <p:sp>
        <p:nvSpPr>
          <p:cNvPr id="11" name="Rectangle 10"/>
          <p:cNvSpPr/>
          <p:nvPr/>
        </p:nvSpPr>
        <p:spPr>
          <a:xfrm>
            <a:off x="9437536" y="288491"/>
            <a:ext cx="2754464" cy="230832"/>
          </a:xfrm>
          <a:prstGeom prst="rect">
            <a:avLst/>
          </a:prstGeom>
        </p:spPr>
        <p:txBody>
          <a:bodyPr wrap="square">
            <a:spAutoFit/>
          </a:bodyPr>
          <a:lstStyle/>
          <a:p>
            <a:r>
              <a:rPr lang="en-US" sz="900" dirty="0"/>
              <a:t>GROWING KWAZULU-NATAL TOGETHER</a:t>
            </a: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6</a:t>
            </a:fld>
            <a:endParaRPr lang="en-US" altLang="en-US" dirty="0">
              <a:solidFill>
                <a:schemeClr val="tx1"/>
              </a:solidFill>
              <a:latin typeface="Arial"/>
              <a:cs typeface="Arial"/>
            </a:endParaRPr>
          </a:p>
        </p:txBody>
      </p:sp>
      <p:pic>
        <p:nvPicPr>
          <p:cNvPr id="8" name="Picture 7"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6" name="Rectangle 5"/>
          <p:cNvSpPr/>
          <p:nvPr/>
        </p:nvSpPr>
        <p:spPr>
          <a:xfrm>
            <a:off x="608961" y="1434870"/>
            <a:ext cx="10422467" cy="2723823"/>
          </a:xfrm>
          <a:prstGeom prst="rect">
            <a:avLst/>
          </a:prstGeom>
        </p:spPr>
        <p:txBody>
          <a:bodyPr wrap="square">
            <a:spAutoFit/>
          </a:bodyPr>
          <a:lstStyle/>
          <a:p>
            <a:pPr lvl="1"/>
            <a:endParaRPr lang="en-ZA" b="1" dirty="0"/>
          </a:p>
          <a:p>
            <a:pPr lvl="1"/>
            <a:endParaRPr lang="en-ZA" b="1" dirty="0"/>
          </a:p>
          <a:p>
            <a:pPr algn="just">
              <a:lnSpc>
                <a:spcPct val="150000"/>
              </a:lnSpc>
            </a:pPr>
            <a:r>
              <a:rPr lang="en-US"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US"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50000"/>
              </a:lnSpc>
            </a:pPr>
            <a:endParaRPr lang="en-ZA" b="1" dirty="0">
              <a:latin typeface="Century Gothic" panose="020B0502020202020204" pitchFamily="34" charset="0"/>
              <a:ea typeface="Times New Roman" panose="02020603050405020304" pitchFamily="18" charset="0"/>
            </a:endParaRPr>
          </a:p>
          <a:p>
            <a:pPr algn="just">
              <a:lnSpc>
                <a:spcPct val="150000"/>
              </a:lnSpc>
            </a:pPr>
            <a:endParaRPr lang="en-ZA" dirty="0">
              <a:latin typeface="Century Gothic" panose="020B0502020202020204" pitchFamily="34" charset="0"/>
              <a:ea typeface="Times New Roman" panose="02020603050405020304" pitchFamily="18" charset="0"/>
            </a:endParaRPr>
          </a:p>
        </p:txBody>
      </p:sp>
      <p:sp>
        <p:nvSpPr>
          <p:cNvPr id="9" name="Title 8"/>
          <p:cNvSpPr txBox="1">
            <a:spLocks/>
          </p:cNvSpPr>
          <p:nvPr/>
        </p:nvSpPr>
        <p:spPr bwMode="auto">
          <a:xfrm>
            <a:off x="0" y="946899"/>
            <a:ext cx="12192000"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OVERVIEW</a:t>
            </a:r>
            <a:r>
              <a:rPr lang="en-US" dirty="0">
                <a:solidFill>
                  <a:schemeClr val="bg1"/>
                </a:solidFill>
              </a:rPr>
              <a:t> OF RESIDENTAIL ACCOMODATION IN ULUNDI…</a:t>
            </a:r>
            <a:r>
              <a:rPr lang="en-US" dirty="0" err="1">
                <a:solidFill>
                  <a:schemeClr val="bg1"/>
                </a:solidFill>
              </a:rPr>
              <a:t>cont</a:t>
            </a:r>
            <a:r>
              <a:rPr lang="en-US" dirty="0">
                <a:solidFill>
                  <a:schemeClr val="bg1"/>
                </a:solidFill>
              </a:rPr>
              <a:t> </a:t>
            </a:r>
            <a:endParaRPr lang="en-ZA" dirty="0">
              <a:solidFill>
                <a:schemeClr val="bg1"/>
              </a:solidFill>
            </a:endParaRPr>
          </a:p>
        </p:txBody>
      </p:sp>
      <p:sp>
        <p:nvSpPr>
          <p:cNvPr id="2" name="Rectangle 1"/>
          <p:cNvSpPr/>
          <p:nvPr/>
        </p:nvSpPr>
        <p:spPr>
          <a:xfrm>
            <a:off x="305508" y="1675528"/>
            <a:ext cx="10889585" cy="340350"/>
          </a:xfrm>
          <a:prstGeom prst="rect">
            <a:avLst/>
          </a:prstGeom>
        </p:spPr>
        <p:txBody>
          <a:bodyPr wrap="square">
            <a:spAutoFit/>
          </a:bodyPr>
          <a:lstStyle/>
          <a:p>
            <a:pPr marL="457200" indent="-457200" algn="just">
              <a:lnSpc>
                <a:spcPct val="105000"/>
              </a:lnSpc>
              <a:spcAft>
                <a:spcPts val="800"/>
              </a:spcAft>
              <a:tabLst>
                <a:tab pos="326390" algn="l"/>
              </a:tabLst>
            </a:pPr>
            <a:r>
              <a:rPr lang="en-US" sz="1600" dirty="0">
                <a:latin typeface="Calibri" panose="020F0502020204030204" pitchFamily="34" charset="0"/>
                <a:ea typeface="Times New Roman" panose="02020603050405020304" pitchFamily="18" charset="0"/>
                <a:cs typeface="Times New Roman" panose="02020603050405020304" pitchFamily="18" charset="0"/>
              </a:rPr>
              <a:t>The table below reflects the number and types  of residential accommodation in Ulundi:</a:t>
            </a:r>
          </a:p>
        </p:txBody>
      </p:sp>
      <p:graphicFrame>
        <p:nvGraphicFramePr>
          <p:cNvPr id="3" name="Table 2"/>
          <p:cNvGraphicFramePr>
            <a:graphicFrameLocks noGrp="1"/>
          </p:cNvGraphicFramePr>
          <p:nvPr>
            <p:extLst>
              <p:ext uri="{D42A27DB-BD31-4B8C-83A1-F6EECF244321}">
                <p14:modId xmlns:p14="http://schemas.microsoft.com/office/powerpoint/2010/main" val="3226365152"/>
              </p:ext>
            </p:extLst>
          </p:nvPr>
        </p:nvGraphicFramePr>
        <p:xfrm>
          <a:off x="246888" y="2056888"/>
          <a:ext cx="11686031" cy="4193602"/>
        </p:xfrm>
        <a:graphic>
          <a:graphicData uri="http://schemas.openxmlformats.org/drawingml/2006/table">
            <a:tbl>
              <a:tblPr firstRow="1" bandRow="1">
                <a:tableStyleId>{93296810-A885-4BE3-A3E7-6D5BEEA58F35}</a:tableStyleId>
              </a:tblPr>
              <a:tblGrid>
                <a:gridCol w="2400899">
                  <a:extLst>
                    <a:ext uri="{9D8B030D-6E8A-4147-A177-3AD203B41FA5}">
                      <a16:colId xmlns:a16="http://schemas.microsoft.com/office/drawing/2014/main" val="2391702407"/>
                    </a:ext>
                  </a:extLst>
                </a:gridCol>
                <a:gridCol w="1145583">
                  <a:extLst>
                    <a:ext uri="{9D8B030D-6E8A-4147-A177-3AD203B41FA5}">
                      <a16:colId xmlns:a16="http://schemas.microsoft.com/office/drawing/2014/main" val="1320236546"/>
                    </a:ext>
                  </a:extLst>
                </a:gridCol>
                <a:gridCol w="8139549">
                  <a:extLst>
                    <a:ext uri="{9D8B030D-6E8A-4147-A177-3AD203B41FA5}">
                      <a16:colId xmlns:a16="http://schemas.microsoft.com/office/drawing/2014/main" val="4049125742"/>
                    </a:ext>
                  </a:extLst>
                </a:gridCol>
              </a:tblGrid>
              <a:tr h="410612">
                <a:tc>
                  <a:txBody>
                    <a:bodyPr/>
                    <a:lstStyle/>
                    <a:p>
                      <a:r>
                        <a:rPr lang="en-US" sz="1800" dirty="0"/>
                        <a:t>Type</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Number</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Remarks</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7942469"/>
                  </a:ext>
                </a:extLst>
              </a:tr>
              <a:tr h="851718">
                <a:tc>
                  <a:txBody>
                    <a:bodyPr/>
                    <a:lstStyle/>
                    <a:p>
                      <a:r>
                        <a:rPr lang="en-US" sz="1800" dirty="0"/>
                        <a:t>Houses</a:t>
                      </a:r>
                    </a:p>
                    <a:p>
                      <a:endParaRPr lang="en-US" sz="1800" dirty="0"/>
                    </a:p>
                    <a:p>
                      <a:r>
                        <a:rPr lang="en-US" sz="1800" dirty="0"/>
                        <a:t>In all 4 Unit Sections</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584</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All are presumed to be</a:t>
                      </a:r>
                      <a:r>
                        <a:rPr lang="en-US" sz="1800" baseline="0" dirty="0"/>
                        <a:t> </a:t>
                      </a:r>
                      <a:r>
                        <a:rPr lang="en-US" sz="1800" dirty="0"/>
                        <a:t>illegally occupied, as inspections</a:t>
                      </a:r>
                      <a:r>
                        <a:rPr lang="en-US" sz="1800" baseline="0" dirty="0"/>
                        <a:t> by officials proven to be unsafe and life threatening.</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82990117"/>
                  </a:ext>
                </a:extLst>
              </a:tr>
              <a:tr h="525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Flats - Unit B North</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80</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There are officials occupying, but there are also illegals</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2870591"/>
                  </a:ext>
                </a:extLst>
              </a:tr>
              <a:tr h="6326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Flats - Unit B South</a:t>
                      </a:r>
                      <a:endParaRPr lang="en-ZA" sz="1800" dirty="0"/>
                    </a:p>
                    <a:p>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12</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All are presumed to be</a:t>
                      </a:r>
                      <a:r>
                        <a:rPr lang="en-US" sz="1800" baseline="0" dirty="0"/>
                        <a:t> </a:t>
                      </a:r>
                      <a:r>
                        <a:rPr lang="en-US" sz="1800" dirty="0"/>
                        <a:t>illegally occupied, as inspections</a:t>
                      </a:r>
                      <a:r>
                        <a:rPr lang="en-US" sz="1800" baseline="0" dirty="0"/>
                        <a:t> by officials proven to be unsafe and life threatening.</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34509264"/>
                  </a:ext>
                </a:extLst>
              </a:tr>
              <a:tr h="512195">
                <a:tc>
                  <a:txBody>
                    <a:bodyPr/>
                    <a:lstStyle/>
                    <a:p>
                      <a:r>
                        <a:rPr lang="en-US" sz="1800" dirty="0"/>
                        <a:t>Flats - Unit D</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142</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There are officials occupying, but there are also illegals</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40298198"/>
                  </a:ext>
                </a:extLst>
              </a:tr>
              <a:tr h="1190803">
                <a:tc>
                  <a:txBody>
                    <a:bodyPr/>
                    <a:lstStyle/>
                    <a:p>
                      <a:r>
                        <a:rPr lang="en-US" sz="1800" dirty="0"/>
                        <a:t>Ministerial</a:t>
                      </a:r>
                      <a:r>
                        <a:rPr lang="en-US" sz="1800" baseline="0" dirty="0"/>
                        <a:t> Houses</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15</a:t>
                      </a:r>
                      <a:endParaRPr lang="en-ZA"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t>10 – allocated to various User Depts.</a:t>
                      </a:r>
                    </a:p>
                    <a:p>
                      <a:r>
                        <a:rPr lang="en-US" sz="1800" dirty="0"/>
                        <a:t>4 – illegally occupied</a:t>
                      </a:r>
                    </a:p>
                    <a:p>
                      <a:r>
                        <a:rPr lang="en-US" sz="1800" dirty="0"/>
                        <a:t>1</a:t>
                      </a:r>
                      <a:r>
                        <a:rPr lang="en-US" sz="1800" baseline="0" dirty="0"/>
                        <a:t> – Vacant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2333523"/>
                  </a:ext>
                </a:extLst>
              </a:tr>
            </a:tbl>
          </a:graphicData>
        </a:graphic>
      </p:graphicFrame>
    </p:spTree>
    <p:extLst>
      <p:ext uri="{BB962C8B-B14F-4D97-AF65-F5344CB8AC3E}">
        <p14:creationId xmlns:p14="http://schemas.microsoft.com/office/powerpoint/2010/main" val="1633686861"/>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7</a:t>
            </a:fld>
            <a:endParaRPr lang="en-US" altLang="en-US" sz="1600" dirty="0">
              <a:solidFill>
                <a:prstClr val="white"/>
              </a:solidFill>
            </a:endParaRPr>
          </a:p>
        </p:txBody>
      </p:sp>
      <p:sp>
        <p:nvSpPr>
          <p:cNvPr id="11" name="Rectangle 10"/>
          <p:cNvSpPr/>
          <p:nvPr/>
        </p:nvSpPr>
        <p:spPr>
          <a:xfrm>
            <a:off x="9437536" y="288491"/>
            <a:ext cx="2754464" cy="230832"/>
          </a:xfrm>
          <a:prstGeom prst="rect">
            <a:avLst/>
          </a:prstGeom>
        </p:spPr>
        <p:txBody>
          <a:bodyPr wrap="square">
            <a:spAutoFit/>
          </a:bodyPr>
          <a:lstStyle/>
          <a:p>
            <a:r>
              <a:rPr lang="en-US" sz="900" dirty="0"/>
              <a:t>GROWING KWAZULU-NATAL TOGETHER</a:t>
            </a: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7</a:t>
            </a:fld>
            <a:endParaRPr lang="en-US" altLang="en-US" dirty="0">
              <a:solidFill>
                <a:schemeClr val="tx1"/>
              </a:solidFill>
              <a:latin typeface="Arial"/>
              <a:cs typeface="Arial"/>
            </a:endParaRPr>
          </a:p>
        </p:txBody>
      </p:sp>
      <p:pic>
        <p:nvPicPr>
          <p:cNvPr id="8" name="Picture 7"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6" name="Rectangle 5"/>
          <p:cNvSpPr/>
          <p:nvPr/>
        </p:nvSpPr>
        <p:spPr>
          <a:xfrm>
            <a:off x="976951" y="1655151"/>
            <a:ext cx="10422467" cy="1754326"/>
          </a:xfrm>
          <a:prstGeom prst="rect">
            <a:avLst/>
          </a:prstGeom>
        </p:spPr>
        <p:txBody>
          <a:bodyPr wrap="square">
            <a:spAutoFit/>
          </a:bodyPr>
          <a:lstStyle/>
          <a:p>
            <a:pPr>
              <a:lnSpc>
                <a:spcPct val="150000"/>
              </a:lnSpc>
            </a:pPr>
            <a:endParaRPr lang="en-ZA" b="1" dirty="0"/>
          </a:p>
          <a:p>
            <a:pPr algn="just">
              <a:lnSpc>
                <a:spcPct val="150000"/>
              </a:lnSpc>
            </a:pPr>
            <a:r>
              <a:rPr lang="en-US"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50000"/>
              </a:lnSpc>
            </a:pPr>
            <a:endParaRPr lang="en-ZA" b="1" dirty="0">
              <a:latin typeface="Century Gothic" panose="020B0502020202020204" pitchFamily="34" charset="0"/>
              <a:ea typeface="Times New Roman" panose="02020603050405020304" pitchFamily="18" charset="0"/>
            </a:endParaRPr>
          </a:p>
          <a:p>
            <a:pPr algn="just">
              <a:lnSpc>
                <a:spcPct val="150000"/>
              </a:lnSpc>
            </a:pPr>
            <a:endParaRPr lang="en-ZA" dirty="0">
              <a:latin typeface="Century Gothic" panose="020B0502020202020204" pitchFamily="34" charset="0"/>
              <a:ea typeface="Times New Roman" panose="02020603050405020304" pitchFamily="18" charset="0"/>
            </a:endParaRPr>
          </a:p>
        </p:txBody>
      </p:sp>
      <p:sp>
        <p:nvSpPr>
          <p:cNvPr id="9" name="Title 8"/>
          <p:cNvSpPr txBox="1">
            <a:spLocks/>
          </p:cNvSpPr>
          <p:nvPr/>
        </p:nvSpPr>
        <p:spPr bwMode="auto">
          <a:xfrm>
            <a:off x="0" y="855988"/>
            <a:ext cx="12192000"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CHALLENGES FACED BY DPW </a:t>
            </a:r>
            <a:endParaRPr lang="en-ZA" dirty="0">
              <a:solidFill>
                <a:schemeClr val="bg1"/>
              </a:solidFill>
              <a:latin typeface="Century Gothic" panose="020B0502020202020204" pitchFamily="34" charset="0"/>
            </a:endParaRPr>
          </a:p>
        </p:txBody>
      </p:sp>
      <p:sp>
        <p:nvSpPr>
          <p:cNvPr id="2" name="Rectangle 1"/>
          <p:cNvSpPr/>
          <p:nvPr/>
        </p:nvSpPr>
        <p:spPr>
          <a:xfrm>
            <a:off x="415424" y="1662350"/>
            <a:ext cx="11535783" cy="4767972"/>
          </a:xfrm>
          <a:prstGeom prst="rect">
            <a:avLst/>
          </a:prstGeom>
        </p:spPr>
        <p:txBody>
          <a:bodyPr wrap="square">
            <a:spAutoFit/>
          </a:bodyPr>
          <a:lstStyle/>
          <a:p>
            <a:pPr marL="457200" indent="-457200" algn="just">
              <a:lnSpc>
                <a:spcPct val="105000"/>
              </a:lnSpc>
              <a:spcAft>
                <a:spcPts val="800"/>
              </a:spcAft>
              <a:buFont typeface="Wingdings" panose="05000000000000000000" pitchFamily="2" charset="2"/>
              <a:buChar char="q"/>
              <a:tabLst>
                <a:tab pos="326390" algn="l"/>
              </a:tabLst>
            </a:pPr>
            <a:r>
              <a:rPr lang="en-ZA" dirty="0">
                <a:ea typeface="Times New Roman" panose="02020603050405020304" pitchFamily="18" charset="0"/>
                <a:cs typeface="Arial" panose="020B0604020202020204" pitchFamily="34" charset="0"/>
              </a:rPr>
              <a:t>DPW had made allocation to User Departments, thus has no control of the utilisation of these house / flats (</a:t>
            </a:r>
            <a:r>
              <a:rPr lang="en-US" dirty="0">
                <a:ea typeface="Times New Roman" panose="02020603050405020304" pitchFamily="18" charset="0"/>
                <a:cs typeface="Arial" panose="020B0604020202020204" pitchFamily="34" charset="0"/>
              </a:rPr>
              <a:t>keys were not handed back to the relevant Department's by officials. Furthermore, these houses were never surrendered back to Public Works as custodian since they were no longer required by these departments)</a:t>
            </a:r>
            <a:endParaRPr lang="en-ZA" dirty="0">
              <a:ea typeface="Times New Roman" panose="02020603050405020304" pitchFamily="18" charset="0"/>
              <a:cs typeface="Arial" panose="020B0604020202020204" pitchFamily="34" charset="0"/>
            </a:endParaRPr>
          </a:p>
          <a:p>
            <a:pPr marL="457200" indent="-457200" algn="just">
              <a:lnSpc>
                <a:spcPct val="105000"/>
              </a:lnSpc>
              <a:spcAft>
                <a:spcPts val="800"/>
              </a:spcAft>
              <a:buFont typeface="Wingdings" panose="05000000000000000000" pitchFamily="2" charset="2"/>
              <a:buChar char="q"/>
              <a:tabLst>
                <a:tab pos="326390" algn="l"/>
              </a:tabLst>
            </a:pPr>
            <a:r>
              <a:rPr lang="en-ZA" dirty="0">
                <a:ea typeface="Times New Roman" panose="02020603050405020304" pitchFamily="18" charset="0"/>
                <a:cs typeface="Arial" panose="020B0604020202020204" pitchFamily="34" charset="0"/>
              </a:rPr>
              <a:t>The Municipal Services accounts are very difficult to manage as there is no separate meters installed at the flats,</a:t>
            </a:r>
            <a:r>
              <a:rPr lang="en-ZA" dirty="0"/>
              <a:t> as a result the municipality disconnects water to the Provincial Offices in Ulundi in an attempt to recover those monies. The department has been supplying water to the offices through a borehole to keep the offices functional, since March 2021.</a:t>
            </a:r>
            <a:endParaRPr lang="en-ZA" dirty="0">
              <a:ea typeface="Times New Roman" panose="02020603050405020304" pitchFamily="18" charset="0"/>
              <a:cs typeface="Arial" panose="020B0604020202020204" pitchFamily="34" charset="0"/>
            </a:endParaRPr>
          </a:p>
          <a:p>
            <a:pPr marL="457200" indent="-457200" algn="just">
              <a:lnSpc>
                <a:spcPct val="105000"/>
              </a:lnSpc>
              <a:spcAft>
                <a:spcPts val="800"/>
              </a:spcAft>
              <a:buFont typeface="Wingdings" panose="05000000000000000000" pitchFamily="2" charset="2"/>
              <a:buChar char="q"/>
              <a:tabLst>
                <a:tab pos="326390" algn="l"/>
              </a:tabLst>
            </a:pPr>
            <a:r>
              <a:rPr lang="en-ZA" dirty="0">
                <a:ea typeface="Times New Roman" panose="02020603050405020304" pitchFamily="18" charset="0"/>
                <a:cs typeface="Arial" panose="020B0604020202020204" pitchFamily="34" charset="0"/>
              </a:rPr>
              <a:t>There  is no budget allocated for the maintenance of the said accommodation hence their condition is dilapidating rapidly thus  loosing value. </a:t>
            </a:r>
          </a:p>
          <a:p>
            <a:pPr marL="457200" indent="-457200" algn="just">
              <a:lnSpc>
                <a:spcPct val="105000"/>
              </a:lnSpc>
              <a:spcAft>
                <a:spcPts val="800"/>
              </a:spcAft>
              <a:buFont typeface="Wingdings" panose="05000000000000000000" pitchFamily="2" charset="2"/>
              <a:buChar char="q"/>
              <a:tabLst>
                <a:tab pos="326390" algn="l"/>
              </a:tabLst>
            </a:pPr>
            <a:r>
              <a:rPr lang="en-ZA" dirty="0"/>
              <a:t>At a regional level there have been engagements with the SAPS and the indication was that they don’t have powers to implement evictions unless there is a Court Order. </a:t>
            </a:r>
          </a:p>
          <a:p>
            <a:pPr marL="457200" indent="-457200" algn="just">
              <a:lnSpc>
                <a:spcPct val="105000"/>
              </a:lnSpc>
              <a:spcAft>
                <a:spcPts val="800"/>
              </a:spcAft>
              <a:buFont typeface="Wingdings" panose="05000000000000000000" pitchFamily="2" charset="2"/>
              <a:buChar char="q"/>
              <a:tabLst>
                <a:tab pos="326390" algn="l"/>
              </a:tabLst>
            </a:pPr>
            <a:r>
              <a:rPr lang="en-US" dirty="0">
                <a:ea typeface="Times New Roman" panose="02020603050405020304" pitchFamily="18" charset="0"/>
                <a:cs typeface="Times New Roman" panose="02020603050405020304" pitchFamily="18" charset="0"/>
              </a:rPr>
              <a:t>No value for money taking into account the amount spent on property rates (R4,1 million)</a:t>
            </a:r>
          </a:p>
          <a:p>
            <a:pPr marL="457200" indent="-457200" algn="just">
              <a:lnSpc>
                <a:spcPct val="105000"/>
              </a:lnSpc>
              <a:spcAft>
                <a:spcPts val="800"/>
              </a:spcAft>
              <a:buFont typeface="Wingdings" panose="05000000000000000000" pitchFamily="2" charset="2"/>
              <a:buChar char="q"/>
              <a:tabLst>
                <a:tab pos="326390" algn="l"/>
              </a:tabLst>
            </a:pPr>
            <a:r>
              <a:rPr lang="en-US" dirty="0">
                <a:ea typeface="Times New Roman" panose="02020603050405020304" pitchFamily="18" charset="0"/>
                <a:cs typeface="Times New Roman" panose="02020603050405020304" pitchFamily="18" charset="0"/>
              </a:rPr>
              <a:t>Debt of about R3,3 million as at March 2023 exists for water accounts </a:t>
            </a:r>
            <a:endParaRPr lang="en-ZA" dirty="0">
              <a:ea typeface="Times New Roman" panose="02020603050405020304" pitchFamily="18" charset="0"/>
              <a:cs typeface="Times New Roman" panose="02020603050405020304" pitchFamily="18" charset="0"/>
            </a:endParaRPr>
          </a:p>
          <a:p>
            <a:pPr>
              <a:lnSpc>
                <a:spcPct val="105000"/>
              </a:lnSpc>
              <a:spcAft>
                <a:spcPts val="800"/>
              </a:spcAft>
            </a:pPr>
            <a:endParaRPr lang="en-ZA" kern="1400" spc="2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968708"/>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8</a:t>
            </a:fld>
            <a:endParaRPr lang="en-US" altLang="en-US" sz="1600" dirty="0">
              <a:solidFill>
                <a:prstClr val="white"/>
              </a:solidFill>
            </a:endParaRPr>
          </a:p>
        </p:txBody>
      </p:sp>
      <p:sp>
        <p:nvSpPr>
          <p:cNvPr id="11" name="Rectangle 10"/>
          <p:cNvSpPr/>
          <p:nvPr/>
        </p:nvSpPr>
        <p:spPr>
          <a:xfrm>
            <a:off x="9437536" y="288491"/>
            <a:ext cx="2754464" cy="230832"/>
          </a:xfrm>
          <a:prstGeom prst="rect">
            <a:avLst/>
          </a:prstGeom>
        </p:spPr>
        <p:txBody>
          <a:bodyPr wrap="square">
            <a:spAutoFit/>
          </a:bodyPr>
          <a:lstStyle/>
          <a:p>
            <a:r>
              <a:rPr lang="en-US" sz="900" dirty="0"/>
              <a:t>GROWING KWAZULU-NATAL TOGETHER</a:t>
            </a: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8</a:t>
            </a:fld>
            <a:endParaRPr lang="en-US" altLang="en-US" dirty="0">
              <a:solidFill>
                <a:schemeClr val="tx1"/>
              </a:solidFill>
              <a:latin typeface="Arial"/>
              <a:cs typeface="Arial"/>
            </a:endParaRPr>
          </a:p>
        </p:txBody>
      </p:sp>
      <p:pic>
        <p:nvPicPr>
          <p:cNvPr id="8" name="Picture 7"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6" name="Rectangle 5"/>
          <p:cNvSpPr/>
          <p:nvPr/>
        </p:nvSpPr>
        <p:spPr>
          <a:xfrm>
            <a:off x="976951" y="1655151"/>
            <a:ext cx="10422467" cy="1754326"/>
          </a:xfrm>
          <a:prstGeom prst="rect">
            <a:avLst/>
          </a:prstGeom>
        </p:spPr>
        <p:txBody>
          <a:bodyPr wrap="square">
            <a:spAutoFit/>
          </a:bodyPr>
          <a:lstStyle/>
          <a:p>
            <a:pPr>
              <a:lnSpc>
                <a:spcPct val="150000"/>
              </a:lnSpc>
            </a:pPr>
            <a:endParaRPr lang="en-ZA" b="1" dirty="0"/>
          </a:p>
          <a:p>
            <a:pPr algn="just">
              <a:lnSpc>
                <a:spcPct val="150000"/>
              </a:lnSpc>
            </a:pPr>
            <a:r>
              <a:rPr lang="en-US"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50000"/>
              </a:lnSpc>
            </a:pPr>
            <a:endParaRPr lang="en-ZA" b="1" dirty="0">
              <a:latin typeface="Century Gothic" panose="020B0502020202020204" pitchFamily="34" charset="0"/>
              <a:ea typeface="Times New Roman" panose="02020603050405020304" pitchFamily="18" charset="0"/>
            </a:endParaRPr>
          </a:p>
          <a:p>
            <a:pPr algn="just">
              <a:lnSpc>
                <a:spcPct val="150000"/>
              </a:lnSpc>
            </a:pPr>
            <a:endParaRPr lang="en-ZA" dirty="0">
              <a:latin typeface="Century Gothic" panose="020B0502020202020204" pitchFamily="34" charset="0"/>
              <a:ea typeface="Times New Roman" panose="02020603050405020304" pitchFamily="18" charset="0"/>
            </a:endParaRPr>
          </a:p>
        </p:txBody>
      </p:sp>
      <p:sp>
        <p:nvSpPr>
          <p:cNvPr id="9" name="Title 8"/>
          <p:cNvSpPr txBox="1">
            <a:spLocks/>
          </p:cNvSpPr>
          <p:nvPr/>
        </p:nvSpPr>
        <p:spPr bwMode="auto">
          <a:xfrm>
            <a:off x="0" y="855988"/>
            <a:ext cx="12192000"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INTERVENTIONS BY DPW </a:t>
            </a:r>
            <a:endParaRPr lang="en-ZA" dirty="0">
              <a:solidFill>
                <a:schemeClr val="bg1"/>
              </a:solidFill>
              <a:latin typeface="Century Gothic" panose="020B0502020202020204" pitchFamily="34" charset="0"/>
            </a:endParaRPr>
          </a:p>
        </p:txBody>
      </p:sp>
      <p:sp>
        <p:nvSpPr>
          <p:cNvPr id="2" name="Rectangle 1"/>
          <p:cNvSpPr/>
          <p:nvPr/>
        </p:nvSpPr>
        <p:spPr>
          <a:xfrm>
            <a:off x="415424" y="1662350"/>
            <a:ext cx="11535783" cy="4477123"/>
          </a:xfrm>
          <a:prstGeom prst="rect">
            <a:avLst/>
          </a:prstGeom>
        </p:spPr>
        <p:txBody>
          <a:bodyPr wrap="square">
            <a:spAutoFit/>
          </a:bodyPr>
          <a:lstStyle/>
          <a:p>
            <a:pPr marL="450215" indent="-450215" algn="just">
              <a:lnSpc>
                <a:spcPct val="105000"/>
              </a:lnSpc>
              <a:spcAft>
                <a:spcPts val="800"/>
              </a:spcAft>
              <a:buFont typeface="Wingdings" panose="05000000000000000000" pitchFamily="2" charset="2"/>
              <a:buChar char="q"/>
            </a:pPr>
            <a:r>
              <a:rPr lang="en-US" dirty="0">
                <a:ea typeface="Times New Roman" panose="02020603050405020304" pitchFamily="18" charset="0"/>
                <a:cs typeface="Arial" panose="020B0604020202020204" pitchFamily="34" charset="0"/>
              </a:rPr>
              <a:t>Engagements were previously made with the local municipality to implement prepared meters for electricity, which was successful.</a:t>
            </a:r>
          </a:p>
          <a:p>
            <a:pPr marL="450215" indent="-450215" algn="just">
              <a:lnSpc>
                <a:spcPct val="105000"/>
              </a:lnSpc>
              <a:spcAft>
                <a:spcPts val="800"/>
              </a:spcAft>
              <a:buFont typeface="Wingdings" panose="05000000000000000000" pitchFamily="2" charset="2"/>
              <a:buChar char="q"/>
            </a:pPr>
            <a:r>
              <a:rPr lang="en-US" dirty="0">
                <a:ea typeface="Times New Roman" panose="02020603050405020304" pitchFamily="18" charset="0"/>
                <a:cs typeface="Arial" panose="020B0604020202020204" pitchFamily="34" charset="0"/>
              </a:rPr>
              <a:t>Position taken for non-payment of water accounts for residential accommodation resulted in disconnection of water supply, hence water borehole is used as an alternative source.</a:t>
            </a:r>
          </a:p>
          <a:p>
            <a:pPr marL="450215" indent="-450215" algn="just">
              <a:lnSpc>
                <a:spcPct val="105000"/>
              </a:lnSpc>
              <a:spcAft>
                <a:spcPts val="800"/>
              </a:spcAft>
              <a:buFont typeface="Wingdings" panose="05000000000000000000" pitchFamily="2" charset="2"/>
              <a:buChar char="q"/>
            </a:pPr>
            <a:r>
              <a:rPr lang="en-ZA" dirty="0">
                <a:ea typeface="Times New Roman" panose="02020603050405020304" pitchFamily="18" charset="0"/>
                <a:cs typeface="Arial" panose="020B0604020202020204" pitchFamily="34" charset="0"/>
              </a:rPr>
              <a:t>Engagements underway with Zululand District Municipality to perform a facilities management function and also administer flats. A Memorandum of Agreement will thereafter be finalised to regulate responsibilities of the two parties.</a:t>
            </a:r>
          </a:p>
          <a:p>
            <a:pPr marL="450215" indent="-450215" algn="just">
              <a:lnSpc>
                <a:spcPct val="105000"/>
              </a:lnSpc>
              <a:spcAft>
                <a:spcPts val="800"/>
              </a:spcAft>
              <a:buFont typeface="Wingdings" panose="05000000000000000000" pitchFamily="2" charset="2"/>
              <a:buChar char="q"/>
            </a:pPr>
            <a:r>
              <a:rPr lang="en-US" dirty="0">
                <a:ea typeface="Times New Roman" panose="02020603050405020304" pitchFamily="18" charset="0"/>
                <a:cs typeface="Arial" panose="020B0604020202020204" pitchFamily="34" charset="0"/>
              </a:rPr>
              <a:t>DHS was approached to consider utilizing these for their housing schemes, however their requirements had huge financial implications (market values and conditions).</a:t>
            </a:r>
          </a:p>
          <a:p>
            <a:pPr marL="450215" indent="-450215" algn="just">
              <a:lnSpc>
                <a:spcPct val="105000"/>
              </a:lnSpc>
              <a:spcAft>
                <a:spcPts val="800"/>
              </a:spcAft>
              <a:buFont typeface="Wingdings" panose="05000000000000000000" pitchFamily="2" charset="2"/>
              <a:buChar char="q"/>
            </a:pPr>
            <a:r>
              <a:rPr lang="en-US" dirty="0">
                <a:ea typeface="Times New Roman" panose="02020603050405020304" pitchFamily="18" charset="0"/>
                <a:cs typeface="Arial" panose="020B0604020202020204" pitchFamily="34" charset="0"/>
              </a:rPr>
              <a:t>A cabinet memo is being finalized for the Province to consider various disposal options.</a:t>
            </a:r>
          </a:p>
          <a:p>
            <a:pPr marL="450215" indent="-450215" algn="just">
              <a:lnSpc>
                <a:spcPct val="105000"/>
              </a:lnSpc>
              <a:spcAft>
                <a:spcPts val="800"/>
              </a:spcAft>
              <a:buFont typeface="Wingdings" panose="05000000000000000000" pitchFamily="2" charset="2"/>
              <a:buChar char="q"/>
            </a:pPr>
            <a:r>
              <a:rPr lang="en-US" dirty="0">
                <a:ea typeface="Times New Roman" panose="02020603050405020304" pitchFamily="18" charset="0"/>
                <a:cs typeface="Arial" panose="020B0604020202020204" pitchFamily="34" charset="0"/>
              </a:rPr>
              <a:t>As per the resolution of the DPW Portfolio Committee, the Department is finalizing the letter to the Provincial Commissioner for his intervention. A detailed status report had to be compiled prior to requesting his intervention.  </a:t>
            </a:r>
          </a:p>
          <a:p>
            <a:pPr marL="450215" indent="-450215">
              <a:lnSpc>
                <a:spcPct val="105000"/>
              </a:lnSpc>
              <a:spcAft>
                <a:spcPts val="800"/>
              </a:spcAft>
              <a:buFont typeface="Arial" panose="020B0604020202020204" pitchFamily="34" charset="0"/>
              <a:buChar char="•"/>
            </a:pPr>
            <a:endParaRPr lang="en-ZA" kern="1400" spc="2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18427"/>
      </p:ext>
    </p:extLst>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3624199"/>
          </a:xfrm>
        </p:spPr>
        <p:txBody>
          <a:bodyPr>
            <a:normAutofit/>
          </a:bodyPr>
          <a:lstStyle/>
          <a:p>
            <a:pPr marL="404813" indent="-404813">
              <a:buFont typeface="Wingdings" panose="05000000000000000000" pitchFamily="2" charset="2"/>
              <a:buChar char="q"/>
            </a:pPr>
            <a:r>
              <a:rPr lang="en-US" sz="2400" dirty="0" smtClean="0"/>
              <a:t>That </a:t>
            </a:r>
            <a:r>
              <a:rPr lang="en-US" sz="2400" dirty="0"/>
              <a:t>the PW Portfolio Committee notes the progress made on the management and illegal occupation of residential accommodation in Ulundi</a:t>
            </a:r>
            <a:endParaRPr lang="en-ZA" sz="2400" dirty="0"/>
          </a:p>
        </p:txBody>
      </p:sp>
      <p:sp>
        <p:nvSpPr>
          <p:cNvPr id="6" name="Title 8">
            <a:extLst>
              <a:ext uri="{FF2B5EF4-FFF2-40B4-BE49-F238E27FC236}">
                <a16:creationId xmlns:a16="http://schemas.microsoft.com/office/drawing/2014/main" id="{7B4C8E26-F27C-AC58-6223-99C1889A4709}"/>
              </a:ext>
            </a:extLst>
          </p:cNvPr>
          <p:cNvSpPr txBox="1">
            <a:spLocks/>
          </p:cNvSpPr>
          <p:nvPr/>
        </p:nvSpPr>
        <p:spPr bwMode="auto">
          <a:xfrm>
            <a:off x="0" y="909150"/>
            <a:ext cx="12192000" cy="578882"/>
          </a:xfrm>
          <a:prstGeom prst="roundRect">
            <a:avLst/>
          </a:prstGeom>
          <a:solidFill>
            <a:srgbClr val="00B050"/>
          </a:solid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1">
            <a:schemeClr val="accent6"/>
          </a:lnRef>
          <a:fillRef idx="2">
            <a:schemeClr val="accent6"/>
          </a:fillRef>
          <a:effectRef idx="1">
            <a:schemeClr val="accent6"/>
          </a:effectRef>
          <a:fontRef idx="minor">
            <a:schemeClr val="dk1"/>
          </a:fontRef>
        </p:style>
        <p:txBody>
          <a:bodyPr wrap="square" rtlCol="0">
            <a:spAutoFit/>
          </a:bodyPr>
          <a:lstStyle>
            <a:defPPr>
              <a:defRPr lang="en-US"/>
            </a:defPPr>
            <a:lvl1pPr algn="ctr">
              <a:defRPr sz="28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chemeClr val="bg1"/>
                </a:solidFill>
                <a:latin typeface="Century Gothic" panose="020B0502020202020204" pitchFamily="34" charset="0"/>
              </a:rPr>
              <a:t>RECOMENDATIONS</a:t>
            </a:r>
            <a:endParaRPr lang="en-ZA" dirty="0">
              <a:solidFill>
                <a:schemeClr val="bg1"/>
              </a:solidFill>
              <a:latin typeface="Century Gothic" panose="020B0502020202020204" pitchFamily="34" charset="0"/>
            </a:endParaRPr>
          </a:p>
        </p:txBody>
      </p:sp>
      <p:pic>
        <p:nvPicPr>
          <p:cNvPr id="4" name="Picture 3" descr="Public Works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425" y="180935"/>
            <a:ext cx="2288141" cy="576064"/>
          </a:xfrm>
          <a:prstGeom prst="rect">
            <a:avLst/>
          </a:prstGeom>
        </p:spPr>
      </p:pic>
      <p:sp>
        <p:nvSpPr>
          <p:cNvPr id="5" name="Rectangle 4"/>
          <p:cNvSpPr/>
          <p:nvPr/>
        </p:nvSpPr>
        <p:spPr>
          <a:xfrm>
            <a:off x="9437536" y="288491"/>
            <a:ext cx="2754464" cy="230832"/>
          </a:xfrm>
          <a:prstGeom prst="rect">
            <a:avLst/>
          </a:prstGeom>
        </p:spPr>
        <p:txBody>
          <a:bodyPr wrap="square">
            <a:spAutoFit/>
          </a:bodyPr>
          <a:lstStyle/>
          <a:p>
            <a:r>
              <a:rPr lang="en-US" sz="900" dirty="0"/>
              <a:t>GROWING KWAZULU-NATAL TOGETHER</a:t>
            </a:r>
          </a:p>
        </p:txBody>
      </p:sp>
    </p:spTree>
    <p:extLst>
      <p:ext uri="{BB962C8B-B14F-4D97-AF65-F5344CB8AC3E}">
        <p14:creationId xmlns:p14="http://schemas.microsoft.com/office/powerpoint/2010/main" val="2488998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348A2005937C4691A8248B9F875D6F" ma:contentTypeVersion="8" ma:contentTypeDescription="Create a new document." ma:contentTypeScope="" ma:versionID="71ee506e1309be779244fbd69240c9de">
  <xsd:schema xmlns:xsd="http://www.w3.org/2001/XMLSchema" xmlns:xs="http://www.w3.org/2001/XMLSchema" xmlns:p="http://schemas.microsoft.com/office/2006/metadata/properties" xmlns:ns3="a126611b-acc0-44b6-9135-31b7c9b0680f" xmlns:ns4="82c3e7c1-0801-4347-bb98-1456b1ce88a5" targetNamespace="http://schemas.microsoft.com/office/2006/metadata/properties" ma:root="true" ma:fieldsID="ce0dd46626535a23ceb1cd64b8bfe6f3" ns3:_="" ns4:_="">
    <xsd:import namespace="a126611b-acc0-44b6-9135-31b7c9b0680f"/>
    <xsd:import namespace="82c3e7c1-0801-4347-bb98-1456b1ce88a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26611b-acc0-44b6-9135-31b7c9b068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c3e7c1-0801-4347-bb98-1456b1ce88a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126611b-acc0-44b6-9135-31b7c9b0680f" xsi:nil="true"/>
  </documentManagement>
</p:properties>
</file>

<file path=customXml/itemProps1.xml><?xml version="1.0" encoding="utf-8"?>
<ds:datastoreItem xmlns:ds="http://schemas.openxmlformats.org/officeDocument/2006/customXml" ds:itemID="{6D18E3AA-7680-49E8-860D-AE109EB1BA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26611b-acc0-44b6-9135-31b7c9b0680f"/>
    <ds:schemaRef ds:uri="82c3e7c1-0801-4347-bb98-1456b1ce88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EEFE8E-B9E6-47A9-AF5C-E55C9157D51C}">
  <ds:schemaRefs>
    <ds:schemaRef ds:uri="http://schemas.microsoft.com/sharepoint/v3/contenttype/forms"/>
  </ds:schemaRefs>
</ds:datastoreItem>
</file>

<file path=customXml/itemProps3.xml><?xml version="1.0" encoding="utf-8"?>
<ds:datastoreItem xmlns:ds="http://schemas.openxmlformats.org/officeDocument/2006/customXml" ds:itemID="{FE7B1789-1823-44BA-8752-5EFA29D03759}">
  <ds:schemaRefs>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dcmitype/"/>
    <ds:schemaRef ds:uri="82c3e7c1-0801-4347-bb98-1456b1ce88a5"/>
    <ds:schemaRef ds:uri="a126611b-acc0-44b6-9135-31b7c9b0680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1499</TotalTime>
  <Words>898</Words>
  <Application>Microsoft Office PowerPoint</Application>
  <PresentationFormat>Widescreen</PresentationFormat>
  <Paragraphs>108</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Black</vt:lpstr>
      <vt:lpstr>Calibri</vt:lpstr>
      <vt:lpstr>Calibri Light</vt:lpstr>
      <vt:lpstr>Century Gothic</vt:lpstr>
      <vt:lpstr>Times New Roman</vt:lpstr>
      <vt:lpstr>Wingdings</vt:lpstr>
      <vt:lpstr>Office Theme</vt:lpstr>
      <vt:lpstr>PORTFOLIO COMMITTEE  KZN DEPARTMENT OF PUBLIC WORKS  PROGRESS REPORT ON ILLEGALLY OCCUPIED HOUSES IN ULUNDI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KZN DEPARTMENT OF PUBLIC WORKS   EXPANDED PUBLIC WORKS PROGRAMME REPORT A SUB-PROGRAMME OF MASS JOB CREATION IN THE PROVINCE OF KWAZULU-NATAL  PRESENTATION FOR THE WAR ROOM ON JOB CREATION</dc:title>
  <dc:creator>Mnqobi Dlamini</dc:creator>
  <cp:lastModifiedBy>Skhumbuzo Shabangu</cp:lastModifiedBy>
  <cp:revision>221</cp:revision>
  <cp:lastPrinted>2023-05-30T08:29:48Z</cp:lastPrinted>
  <dcterms:created xsi:type="dcterms:W3CDTF">2022-01-19T11:45:02Z</dcterms:created>
  <dcterms:modified xsi:type="dcterms:W3CDTF">2023-05-30T11:17:52Z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0x0101008E348A2005937C4691A8248B9F875D6F</vt:lpwstr>
  </property>
</Properties>
</file>