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31874ED-69A4-45A4-8174-23CA9305218E}">
  <a:tblStyle styleId="{731874ED-69A4-45A4-8174-23CA9305218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B66887B5-4A61-48FE-9A5D-237170B255E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DE8"/>
          </a:solidFill>
        </a:fill>
      </a:tcStyle>
    </a:wholeTbl>
    <a:band1H>
      <a:tcTxStyle/>
      <a:tcStyle>
        <a:fill>
          <a:solidFill>
            <a:srgbClr val="CFD8CD"/>
          </a:solidFill>
        </a:fill>
      </a:tcStyle>
    </a:band1H>
    <a:band2H>
      <a:tcTxStyle/>
    </a:band2H>
    <a:band1V>
      <a:tcTxStyle/>
      <a:tcStyle>
        <a:fill>
          <a:solidFill>
            <a:srgbClr val="CFD8CD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4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4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534" name="Shape 22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Google Shape;22535;n"/>
          <p:cNvSpPr txBox="1"/>
          <p:nvPr>
            <p:ph idx="2" type="hdr"/>
          </p:nvPr>
        </p:nvSpPr>
        <p:spPr>
          <a:xfrm>
            <a:off x="0" y="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36" name="Google Shape;22536;n"/>
          <p:cNvSpPr txBox="1"/>
          <p:nvPr>
            <p:ph idx="10" type="dt"/>
          </p:nvPr>
        </p:nvSpPr>
        <p:spPr>
          <a:xfrm>
            <a:off x="3849688" y="0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37" name="Google Shape;22537;n"/>
          <p:cNvSpPr/>
          <p:nvPr>
            <p:ph idx="3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38" name="Google Shape;22538;n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539" name="Google Shape;22539;n"/>
          <p:cNvSpPr txBox="1"/>
          <p:nvPr>
            <p:ph idx="11" type="ftr"/>
          </p:nvPr>
        </p:nvSpPr>
        <p:spPr>
          <a:xfrm>
            <a:off x="0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40" name="Google Shape;22540;n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Z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21" name="Shape 22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22" name="Google Shape;22622;p1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23" name="Google Shape;22623;p1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14" name="Shape 22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15" name="Google Shape;22715;p10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716" name="Google Shape;22716;p10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17" name="Google Shape;22717;p10:notes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34" name="Shape 22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5" name="Google Shape;22635;p2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36" name="Google Shape;22636;p2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42" name="Shape 22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3" name="Google Shape;22643;p3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44" name="Google Shape;22644;p3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50" name="Shape 22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51" name="Google Shape;22651;p4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52" name="Google Shape;22652;p4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53" name="Google Shape;22653;p4:notes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61" name="Shape 22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62" name="Google Shape;22662;p5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63" name="Google Shape;22663;p5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70" name="Shape 22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71" name="Google Shape;22671;p6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72" name="Google Shape;22672;p6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73" name="Google Shape;22673;p6:notes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82" name="Shape 22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83" name="Google Shape;22683;p7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84" name="Google Shape;22684;p7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85" name="Google Shape;22685;p7:notes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94" name="Shape 22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95" name="Google Shape;22695;p8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96" name="Google Shape;22696;p8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97" name="Google Shape;22697;p8:notes"/>
          <p:cNvSpPr txBox="1"/>
          <p:nvPr>
            <p:ph idx="12" type="sldNum"/>
          </p:nvPr>
        </p:nvSpPr>
        <p:spPr>
          <a:xfrm>
            <a:off x="3849688" y="9428164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05" name="Shape 22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6" name="Google Shape;22706;p9:notes"/>
          <p:cNvSpPr txBox="1"/>
          <p:nvPr>
            <p:ph idx="1" type="body"/>
          </p:nvPr>
        </p:nvSpPr>
        <p:spPr>
          <a:xfrm>
            <a:off x="679450" y="4714876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07" name="Google Shape;22707;p9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2547" name="Shape 2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8" name="Google Shape;22548;p2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49" name="Google Shape;22549;p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2550" name="Google Shape;22550;p2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2551" name="Google Shape;22551;p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52" name="Google Shape;22552;p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53" name="Google Shape;22553;p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2604" name="Shape 2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5" name="Google Shape;2260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06" name="Google Shape;22606;p11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607" name="Google Shape;22607;p1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08" name="Google Shape;22608;p1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09" name="Google Shape;22609;p1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610" name="Shape 22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1" name="Google Shape;22611;p12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12" name="Google Shape;22612;p12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613" name="Google Shape;22613;p1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14" name="Google Shape;22614;p1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15" name="Google Shape;22615;p1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and Content">
  <p:cSld name="6_Title and Content">
    <p:spTree>
      <p:nvGrpSpPr>
        <p:cNvPr id="22616" name="Shape 22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7" name="Google Shape;22617;p13"/>
          <p:cNvSpPr/>
          <p:nvPr/>
        </p:nvSpPr>
        <p:spPr>
          <a:xfrm>
            <a:off x="36512" y="6309320"/>
            <a:ext cx="9036000" cy="346200"/>
          </a:xfrm>
          <a:prstGeom prst="rect">
            <a:avLst/>
          </a:prstGeom>
          <a:noFill/>
          <a:ln>
            <a:noFill/>
          </a:ln>
        </p:spPr>
      </p:sp>
      <p:sp>
        <p:nvSpPr>
          <p:cNvPr descr="http://www.kznonline.gov.za/images/stories/downloads/Logos/Coat_of_Arms-zulu.jpg" id="22618" name="Google Shape;22618;p13"/>
          <p:cNvSpPr/>
          <p:nvPr/>
        </p:nvSpPr>
        <p:spPr>
          <a:xfrm>
            <a:off x="36512" y="6414955"/>
            <a:ext cx="575100" cy="420600"/>
          </a:xfrm>
          <a:prstGeom prst="rect">
            <a:avLst/>
          </a:prstGeom>
          <a:noFill/>
          <a:ln>
            <a:noFill/>
          </a:ln>
        </p:spPr>
      </p:sp>
      <p:sp>
        <p:nvSpPr>
          <p:cNvPr id="22619" name="Google Shape;22619;p13"/>
          <p:cNvSpPr txBox="1"/>
          <p:nvPr>
            <p:ph idx="12" type="sldNum"/>
          </p:nvPr>
        </p:nvSpPr>
        <p:spPr>
          <a:xfrm>
            <a:off x="8532440" y="6309320"/>
            <a:ext cx="540000" cy="48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  <p:sp>
        <p:nvSpPr>
          <p:cNvPr id="22620" name="Google Shape;22620;p13"/>
          <p:cNvSpPr/>
          <p:nvPr/>
        </p:nvSpPr>
        <p:spPr>
          <a:xfrm>
            <a:off x="0" y="6559393"/>
            <a:ext cx="9144000" cy="25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1" lang="en-ZA" sz="1050">
                <a:solidFill>
                  <a:srgbClr val="009900"/>
                </a:solidFill>
                <a:latin typeface="Verdana"/>
                <a:ea typeface="Verdana"/>
                <a:cs typeface="Verdana"/>
                <a:sym typeface="Verdana"/>
              </a:rPr>
              <a:t>“KZN as a prosperous Province</a:t>
            </a:r>
            <a:r>
              <a:rPr b="1" i="1" lang="en-ZA" sz="1050">
                <a:solidFill>
                  <a:srgbClr val="0099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1" baseline="30000" i="1" lang="en-ZA" sz="1050">
                <a:solidFill>
                  <a:srgbClr val="009900"/>
                </a:solidFill>
                <a:latin typeface="Verdana"/>
                <a:ea typeface="Verdana"/>
                <a:cs typeface="Verdana"/>
                <a:sym typeface="Verdana"/>
              </a:rPr>
              <a:t>with healthy, secure and skilled population, living in dignity and harmony, acting as a gateway between Africa and the World”</a:t>
            </a:r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554" name="Shape 22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5" name="Google Shape;22555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56" name="Google Shape;22556;p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557" name="Google Shape;22557;p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58" name="Google Shape;22558;p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59" name="Google Shape;22559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2560" name="Shape 22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1" name="Google Shape;22561;p4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62" name="Google Shape;22562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563" name="Google Shape;22563;p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64" name="Google Shape;22564;p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65" name="Google Shape;22565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566" name="Shape 22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7" name="Google Shape;22567;p5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68" name="Google Shape;22568;p5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569" name="Google Shape;22569;p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70" name="Google Shape;22570;p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71" name="Google Shape;22571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572" name="Shape 22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73" name="Google Shape;22573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74" name="Google Shape;22574;p6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2575" name="Google Shape;22575;p6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2576" name="Google Shape;22576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77" name="Google Shape;22577;p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78" name="Google Shape;22578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2579" name="Shape 22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0" name="Google Shape;2258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81" name="Google Shape;22581;p7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2582" name="Google Shape;22582;p7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2583" name="Google Shape;22583;p7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2584" name="Google Shape;22584;p7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2585" name="Google Shape;22585;p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86" name="Google Shape;22586;p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87" name="Google Shape;22587;p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588" name="Shape 22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9" name="Google Shape;2258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0" name="Google Shape;22590;p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1" name="Google Shape;22591;p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2" name="Google Shape;22592;p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593" name="Shape 2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4" name="Google Shape;22594;p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5" name="Google Shape;22595;p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6" name="Google Shape;22596;p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2597" name="Shape 22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8" name="Google Shape;22598;p10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99" name="Google Shape;22599;p10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2600" name="Google Shape;22600;p10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2601" name="Google Shape;22601;p1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02" name="Google Shape;22602;p1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03" name="Google Shape;22603;p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541" name="Shape 22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Google Shape;22542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543" name="Google Shape;22543;p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544" name="Google Shape;22544;p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45" name="Google Shape;22545;p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546" name="Google Shape;22546;p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24" name="Shape 22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TP Powerpoint Template-1.jpg" id="22625" name="Google Shape;2262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399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2626" name="Google Shape;22626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  <p:sp>
        <p:nvSpPr>
          <p:cNvPr id="22627" name="Google Shape;22627;p14"/>
          <p:cNvSpPr/>
          <p:nvPr/>
        </p:nvSpPr>
        <p:spPr>
          <a:xfrm>
            <a:off x="1043608" y="1772816"/>
            <a:ext cx="72009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00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2628" name="Google Shape;22628;p14"/>
          <p:cNvSpPr/>
          <p:nvPr/>
        </p:nvSpPr>
        <p:spPr>
          <a:xfrm>
            <a:off x="395536" y="2828836"/>
            <a:ext cx="8496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29" name="Google Shape;22629;p14"/>
          <p:cNvSpPr/>
          <p:nvPr/>
        </p:nvSpPr>
        <p:spPr>
          <a:xfrm>
            <a:off x="107504" y="2397949"/>
            <a:ext cx="89289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FFFF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30" name="Google Shape;22630;p14"/>
          <p:cNvSpPr/>
          <p:nvPr/>
        </p:nvSpPr>
        <p:spPr>
          <a:xfrm>
            <a:off x="1" y="2465314"/>
            <a:ext cx="9144000" cy="1077300"/>
          </a:xfrm>
          <a:prstGeom prst="rect">
            <a:avLst/>
          </a:prstGeom>
          <a:noFill/>
          <a:ln>
            <a:noFill/>
          </a:ln>
          <a:effectLst>
            <a:outerShdw blurRad="50800" rotWithShape="0" algn="ctr" dir="5400000" dist="50800">
              <a:schemeClr val="dk1"/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ZA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PRESENTATION TO SCOPA ON THE STATUS OF FORENSIC INVESTIGATIONS CASES</a:t>
            </a:r>
            <a:endParaRPr b="1" i="0" sz="3200" u="none" cap="none" strike="noStrike">
              <a:solidFill>
                <a:srgbClr val="FFD2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31" name="Google Shape;22631;p14"/>
          <p:cNvSpPr txBox="1"/>
          <p:nvPr/>
        </p:nvSpPr>
        <p:spPr>
          <a:xfrm>
            <a:off x="0" y="4032148"/>
            <a:ext cx="9144000" cy="71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ZA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Date:  20 October 2023</a:t>
            </a:r>
            <a:endParaRPr b="1" i="1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32" name="Google Shape;22632;p14"/>
          <p:cNvSpPr txBox="1"/>
          <p:nvPr/>
        </p:nvSpPr>
        <p:spPr>
          <a:xfrm>
            <a:off x="1" y="6176337"/>
            <a:ext cx="914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ZA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pic>
        <p:nvPicPr>
          <p:cNvPr descr="Provincial New Logo.jpg" id="22633" name="Google Shape;2263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560" y="620688"/>
            <a:ext cx="2376264" cy="821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l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18" name="Shape 22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.jpg" id="22719" name="Google Shape;2271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2720" name="Google Shape;22720;p23"/>
          <p:cNvSpPr/>
          <p:nvPr/>
        </p:nvSpPr>
        <p:spPr>
          <a:xfrm>
            <a:off x="611560" y="2132856"/>
            <a:ext cx="7848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ZA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6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Untitled-20.png" id="22721" name="Google Shape;2272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03848" y="3284984"/>
            <a:ext cx="2736304" cy="1737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37" name="Shape 22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8" name="Google Shape;22638;p15"/>
          <p:cNvSpPr txBox="1"/>
          <p:nvPr>
            <p:ph idx="1" type="body"/>
          </p:nvPr>
        </p:nvSpPr>
        <p:spPr>
          <a:xfrm>
            <a:off x="0" y="1771650"/>
            <a:ext cx="9144000" cy="15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1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ZA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Status on in-progress Provincial Forensic Investigations </a:t>
            </a:r>
            <a:endParaRPr/>
          </a:p>
          <a:p>
            <a:pPr indent="-342900" lvl="1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ZA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Number of reports finalised during Quarter 2</a:t>
            </a:r>
            <a:endParaRPr/>
          </a:p>
          <a:p>
            <a:pPr indent="0" lvl="1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39" name="Google Shape;22639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ZA" sz="9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b="0" i="0" sz="900" u="none" cap="none" strike="noStrike">
              <a:solidFill>
                <a:srgbClr val="89898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640" name="Google Shape;22640;p15"/>
          <p:cNvSpPr txBox="1"/>
          <p:nvPr/>
        </p:nvSpPr>
        <p:spPr>
          <a:xfrm>
            <a:off x="0" y="904672"/>
            <a:ext cx="9144000" cy="681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ZA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CONTENTS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41" name="Google Shape;22641;p15"/>
          <p:cNvSpPr txBox="1"/>
          <p:nvPr/>
        </p:nvSpPr>
        <p:spPr>
          <a:xfrm>
            <a:off x="4893375" y="28738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GROWING KWAZULU-NATAL TOGETHER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45" name="Shape 22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6" name="Google Shape;22646;p16"/>
          <p:cNvSpPr txBox="1"/>
          <p:nvPr>
            <p:ph idx="1" type="body"/>
          </p:nvPr>
        </p:nvSpPr>
        <p:spPr>
          <a:xfrm>
            <a:off x="0" y="1771650"/>
            <a:ext cx="9144000" cy="17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ZA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purpose of the presentation is to: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ZA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Apprise SCOPA on the status of the In-progress Provincial Forensic Investigations,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⮚"/>
            </a:pPr>
            <a:r>
              <a:rPr lang="en-ZA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Progress made by the Provincial Forensic Investigations in finalizing the investigations</a:t>
            </a:r>
            <a:endParaRPr/>
          </a:p>
        </p:txBody>
      </p:sp>
      <p:sp>
        <p:nvSpPr>
          <p:cNvPr id="22647" name="Google Shape;22647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ZA" sz="9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b="0" i="0" sz="900" u="none" cap="none" strike="noStrike">
              <a:solidFill>
                <a:srgbClr val="89898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648" name="Google Shape;22648;p16"/>
          <p:cNvSpPr txBox="1"/>
          <p:nvPr/>
        </p:nvSpPr>
        <p:spPr>
          <a:xfrm>
            <a:off x="0" y="904672"/>
            <a:ext cx="9144000" cy="681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ZA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PURPOSE</a:t>
            </a:r>
            <a:endParaRPr/>
          </a:p>
        </p:txBody>
      </p:sp>
      <p:sp>
        <p:nvSpPr>
          <p:cNvPr id="22649" name="Google Shape;22649;p16"/>
          <p:cNvSpPr txBox="1"/>
          <p:nvPr/>
        </p:nvSpPr>
        <p:spPr>
          <a:xfrm>
            <a:off x="4893375" y="28738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1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GROWING KWAZULU-NATAL TOGETHER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54" name="Shape 2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55" name="Google Shape;22655;p17"/>
          <p:cNvSpPr txBox="1"/>
          <p:nvPr>
            <p:ph idx="1" type="body"/>
          </p:nvPr>
        </p:nvSpPr>
        <p:spPr>
          <a:xfrm>
            <a:off x="539552" y="1052736"/>
            <a:ext cx="8424900" cy="54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ZA" sz="1600" u="sng"/>
              <a:t>SUMMARY OF INVESTIGATIONS WITHIN PROVINCIAL DEPARTMENTS AS AT 30 SEPT 2023</a:t>
            </a:r>
            <a:endParaRPr/>
          </a:p>
          <a:p>
            <a:pPr indent="0" lvl="0" marL="0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56" name="Google Shape;22656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 sz="1600">
                <a:solidFill>
                  <a:srgbClr val="FFFFFF"/>
                </a:solidFill>
              </a:rPr>
              <a:t>‹#›</a:t>
            </a:fld>
            <a:endParaRPr sz="1600">
              <a:solidFill>
                <a:srgbClr val="FFFFFF"/>
              </a:solidFill>
            </a:endParaRPr>
          </a:p>
        </p:txBody>
      </p:sp>
      <p:sp>
        <p:nvSpPr>
          <p:cNvPr id="22657" name="Google Shape;22657;p17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ZA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658" name="Google Shape;22658;p17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ZA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TP New Logo.jpg" id="22659" name="Google Shape;2265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536" y="260648"/>
            <a:ext cx="2304256" cy="5803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660" name="Google Shape;22660;p17"/>
          <p:cNvGraphicFramePr/>
          <p:nvPr/>
        </p:nvGraphicFramePr>
        <p:xfrm>
          <a:off x="611560" y="149166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{731874ED-69A4-45A4-8174-23CA9305218E}</a:tableStyleId>
              </a:tblPr>
              <a:tblGrid>
                <a:gridCol w="1024925"/>
                <a:gridCol w="863100"/>
                <a:gridCol w="611350"/>
                <a:gridCol w="1029025"/>
                <a:gridCol w="1080125"/>
                <a:gridCol w="1008100"/>
                <a:gridCol w="864100"/>
                <a:gridCol w="576075"/>
                <a:gridCol w="648075"/>
              </a:tblGrid>
              <a:tr h="149100">
                <a:tc gridSpan="9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100" u="none" cap="none" strike="noStrik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SCOPA STATUS REPORT ON FORENSIC INVESTIGATIONS FOR PROVINCIAL DEPARTMENTS: 1 JULY 2023 TO 30 SEPTEMBER 2023</a:t>
                      </a:r>
                      <a:endParaRPr/>
                    </a:p>
                  </a:txBody>
                  <a:tcPr marT="3850" marB="0" marR="3850" marL="38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B0F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149100">
                <a:tc rowSpan="2"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of in-progress investigations as of 1 July 2023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Allegations received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number of in-progress investigations as at 30 Sept 2023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of investigations finalised (1 July 2023 to 30 Sept 2023)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of in-progress investigations as at 30 Sept 2023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Phase 1 Recommendations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59950">
                <a:tc vMerge="1"/>
                <a:tc vMerge="1"/>
                <a:tc vMerge="1"/>
                <a:tc vMerge="1"/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Disciplinary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Civil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Criminal 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ESCID CLUSTER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Agriculture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Public Works 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EDTEA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Transport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SPCHD CLUSTER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89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Education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Officials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 Development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Settlements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Sports, Art and Culture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GSID CLUSTER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COGTA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1*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OTP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Treasury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JCPS CLUSTER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Community Safety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N/A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1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ZA" sz="6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3850" marB="0" marR="3850" marL="38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41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6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4125">
                <a:tc gridSpan="4"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ZA" sz="1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* 1 report issued out 6 reports of 1 case / FR number</a:t>
                      </a:r>
                      <a:endParaRPr/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4125">
                <a:tc gridSpan="4"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850" marB="0" marR="3850" marL="38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l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64" name="Shape 22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65" name="Google Shape;22665;p18"/>
          <p:cNvSpPr txBox="1"/>
          <p:nvPr>
            <p:ph idx="1" type="body"/>
          </p:nvPr>
        </p:nvSpPr>
        <p:spPr>
          <a:xfrm>
            <a:off x="251520" y="1716565"/>
            <a:ext cx="8640900" cy="4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On 1 July 2023, the Provincial Forensic Investigation Directorate had </a:t>
            </a: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seventy-four (74)  </a:t>
            </a:r>
            <a:r>
              <a:rPr lang="en-ZA" sz="1600">
                <a:latin typeface="Arial"/>
                <a:ea typeface="Arial"/>
                <a:cs typeface="Arial"/>
                <a:sym typeface="Arial"/>
              </a:rPr>
              <a:t>investigations that were in-progress.</a:t>
            </a:r>
            <a:endParaRPr/>
          </a:p>
          <a:p>
            <a:pPr indent="-2413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During this quarter, </a:t>
            </a: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four (4)</a:t>
            </a:r>
            <a:r>
              <a:rPr lang="en-ZA" sz="1600">
                <a:latin typeface="Arial"/>
                <a:ea typeface="Arial"/>
                <a:cs typeface="Arial"/>
                <a:sym typeface="Arial"/>
              </a:rPr>
              <a:t> allegations were received</a:t>
            </a:r>
            <a:endParaRPr/>
          </a:p>
          <a:p>
            <a:pPr indent="-2413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During this quarter, </a:t>
            </a: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six (6)</a:t>
            </a:r>
            <a:r>
              <a:rPr lang="en-ZA" sz="1600">
                <a:latin typeface="Arial"/>
                <a:ea typeface="Arial"/>
                <a:cs typeface="Arial"/>
                <a:sym typeface="Arial"/>
              </a:rPr>
              <a:t> reports were finalised and issued to the respective departments </a:t>
            </a:r>
            <a:endParaRPr/>
          </a:p>
          <a:p>
            <a:pPr indent="-2413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342900" lvl="1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As of 18 October 2023, the Provincial Forensic Investigation Directorate has </a:t>
            </a: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seventy-three (73) </a:t>
            </a:r>
            <a:r>
              <a:rPr lang="en-ZA" sz="1600">
                <a:latin typeface="Arial"/>
                <a:ea typeface="Arial"/>
                <a:cs typeface="Arial"/>
                <a:sym typeface="Arial"/>
              </a:rPr>
              <a:t>in-progress investigations:</a:t>
            </a:r>
            <a:endParaRPr/>
          </a:p>
          <a:p>
            <a:pPr indent="-2857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ESID: 44 investigations</a:t>
            </a:r>
            <a:endParaRPr/>
          </a:p>
          <a:p>
            <a:pPr indent="-2857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SPCHD: 22 investigations</a:t>
            </a:r>
            <a:endParaRPr/>
          </a:p>
          <a:p>
            <a:pPr indent="-2857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GSCID: 6 investigations</a:t>
            </a:r>
            <a:endParaRPr/>
          </a:p>
          <a:p>
            <a:pPr indent="-2857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ZA" sz="1600">
                <a:latin typeface="Arial"/>
                <a:ea typeface="Arial"/>
                <a:cs typeface="Arial"/>
                <a:sym typeface="Arial"/>
              </a:rPr>
              <a:t>JCPS: 1 investigation</a:t>
            </a:r>
            <a:endParaRPr/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210"/>
              </a:spcBef>
              <a:spcAft>
                <a:spcPts val="0"/>
              </a:spcAft>
              <a:buClr>
                <a:srgbClr val="FF0000"/>
              </a:buClr>
              <a:buSzPts val="1050"/>
              <a:buNone/>
            </a:pPr>
            <a:r>
              <a:rPr b="1" lang="en-ZA" sz="105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***The status of the seventy-three (73) in-progress matters is detailed per cluster on the next 2 slides</a:t>
            </a:r>
            <a:endParaRPr b="1" sz="105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66" name="Google Shape;22666;p18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667" name="Google Shape;22667;p18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vincial New Logo.jpg" id="22668" name="Google Shape;2266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11784"/>
            <a:ext cx="1800200" cy="622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669" name="Google Shape;22669;p18"/>
          <p:cNvSpPr txBox="1"/>
          <p:nvPr/>
        </p:nvSpPr>
        <p:spPr>
          <a:xfrm>
            <a:off x="2147" y="907666"/>
            <a:ext cx="9144000" cy="7932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ZA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STATUS OF IN PROGRESS PROVINCIAL FORENSIC INVESTIGATIONS </a:t>
            </a:r>
            <a:endParaRPr/>
          </a:p>
        </p:txBody>
      </p:sp>
    </p:spTree>
  </p:cSld>
  <p:clrMapOvr>
    <a:masterClrMapping/>
  </p:clrMapOvr>
  <p:transition>
    <p:wipe dir="l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74" name="Shape 22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75" name="Google Shape;22675;p19"/>
          <p:cNvSpPr txBox="1"/>
          <p:nvPr>
            <p:ph idx="1" type="body"/>
          </p:nvPr>
        </p:nvSpPr>
        <p:spPr>
          <a:xfrm>
            <a:off x="251520" y="1716565"/>
            <a:ext cx="8640900" cy="4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arenR"/>
            </a:pPr>
            <a:r>
              <a:rPr b="1" lang="en-ZA" sz="1400"/>
              <a:t>ECONOMIC SECTORS AND INFRASTRUCTURE DEVELOPMENT (ESID) CLUSTER</a:t>
            </a:r>
            <a:endParaRPr/>
          </a:p>
          <a:p>
            <a:pPr indent="-241300" lvl="0" marL="3429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ZA" sz="2000">
                <a:latin typeface="Arial"/>
                <a:ea typeface="Arial"/>
                <a:cs typeface="Arial"/>
                <a:sym typeface="Arial"/>
              </a:rPr>
              <a:t>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5715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b="1" lang="en-ZA" sz="1400"/>
              <a:t>2) GOVERNANCE, STATE CAPACITY AND INSTITUTIONAL DEVELOPMENT (GSCID) CLUSTER</a:t>
            </a:r>
            <a:endParaRPr/>
          </a:p>
          <a:p>
            <a:pPr indent="0" lvl="0" marL="5715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76" name="Google Shape;22676;p19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677" name="Google Shape;22677;p19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vincial New Logo.jpg" id="22678" name="Google Shape;2267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11784"/>
            <a:ext cx="1800200" cy="622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679" name="Google Shape;22679;p19"/>
          <p:cNvSpPr txBox="1"/>
          <p:nvPr/>
        </p:nvSpPr>
        <p:spPr>
          <a:xfrm>
            <a:off x="2147" y="907666"/>
            <a:ext cx="9144000" cy="7932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ZA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STATUS OF THE SEVENTY-THREE (73) IN-PROGRESS PROVINCIAL FORENSIC INVESTIGATIONS </a:t>
            </a:r>
            <a:endParaRPr/>
          </a:p>
        </p:txBody>
      </p:sp>
      <p:graphicFrame>
        <p:nvGraphicFramePr>
          <p:cNvPr id="22680" name="Google Shape;22680;p19"/>
          <p:cNvGraphicFramePr/>
          <p:nvPr/>
        </p:nvGraphicFramePr>
        <p:xfrm>
          <a:off x="393972" y="21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{B66887B5-4A61-48FE-9A5D-237170B255E4}</a:tableStyleId>
              </a:tblPr>
              <a:tblGrid>
                <a:gridCol w="1356875"/>
                <a:gridCol w="2346600"/>
                <a:gridCol w="1725275"/>
                <a:gridCol w="1807775"/>
              </a:tblGrid>
              <a:tr h="151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 u="none" cap="none" strike="noStrike"/>
                        <a:t>Department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Investigations in the Reporting Phase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Investigations that are In-Progress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Backlog matters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DARD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4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2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1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DPW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5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8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3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EDTEA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3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1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4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DOT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11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10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5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/>
                        <a:t>TOTAL</a:t>
                      </a:r>
                      <a:endParaRPr b="1"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/>
                        <a:t>23</a:t>
                      </a:r>
                      <a:endParaRPr b="1"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/>
                        <a:t>21</a:t>
                      </a:r>
                      <a:endParaRPr b="1"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/>
                        <a:t>13</a:t>
                      </a:r>
                      <a:endParaRPr b="1" sz="1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2681" name="Google Shape;22681;p19"/>
          <p:cNvGraphicFramePr/>
          <p:nvPr/>
        </p:nvGraphicFramePr>
        <p:xfrm>
          <a:off x="430757" y="462929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{B66887B5-4A61-48FE-9A5D-237170B255E4}</a:tableStyleId>
              </a:tblPr>
              <a:tblGrid>
                <a:gridCol w="1401925"/>
                <a:gridCol w="2282125"/>
                <a:gridCol w="1692175"/>
                <a:gridCol w="1786750"/>
              </a:tblGrid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Department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Investigations in the Reporting Phase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Investigations that are In-Progress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Backlog matters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OTP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3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0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0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COGTA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2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0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2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Treasury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b="1"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b="1"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b="1"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>
    <p:wipe dir="l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86" name="Shape 22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87" name="Google Shape;22687;p20"/>
          <p:cNvSpPr txBox="1"/>
          <p:nvPr>
            <p:ph idx="1" type="body"/>
          </p:nvPr>
        </p:nvSpPr>
        <p:spPr>
          <a:xfrm>
            <a:off x="251520" y="1685405"/>
            <a:ext cx="8640900" cy="4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b="1" lang="en-ZA" sz="1600"/>
              <a:t>SOCIAL PROTECTION, COMMUNITY AND HUMAN DEVELOPMENT (SPCHD) CLUSTER</a:t>
            </a:r>
            <a:endParaRPr/>
          </a:p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b="1"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ZA" sz="2000">
                <a:latin typeface="Arial"/>
                <a:ea typeface="Arial"/>
                <a:cs typeface="Arial"/>
                <a:sym typeface="Arial"/>
              </a:rPr>
              <a:t>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ZA" sz="1600">
                <a:latin typeface="Arial"/>
                <a:ea typeface="Arial"/>
                <a:cs typeface="Arial"/>
                <a:sym typeface="Arial"/>
              </a:rPr>
              <a:t>4) JUSTICE CRIME PREVENTION AND SECURITY CLUSTER (JCPS)</a:t>
            </a:r>
            <a:endParaRPr/>
          </a:p>
          <a:p>
            <a:pPr indent="-184150" lvl="1" marL="742950" rtl="0" algn="just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88" name="Google Shape;22688;p20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689" name="Google Shape;22689;p20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vincial New Logo.jpg" id="22690" name="Google Shape;2269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11784"/>
            <a:ext cx="1800200" cy="622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691" name="Google Shape;22691;p20"/>
          <p:cNvSpPr txBox="1"/>
          <p:nvPr/>
        </p:nvSpPr>
        <p:spPr>
          <a:xfrm>
            <a:off x="2147" y="907666"/>
            <a:ext cx="9144000" cy="7932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ZA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STATUS OF THE SEVENTY-THREE (73) IN-PROGRESS PROVINCIAL FORENSIC INVESTIGATIONS </a:t>
            </a:r>
            <a:endParaRPr/>
          </a:p>
        </p:txBody>
      </p:sp>
      <p:graphicFrame>
        <p:nvGraphicFramePr>
          <p:cNvPr id="22692" name="Google Shape;22692;p20"/>
          <p:cNvGraphicFramePr/>
          <p:nvPr/>
        </p:nvGraphicFramePr>
        <p:xfrm>
          <a:off x="467544" y="20091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{B66887B5-4A61-48FE-9A5D-237170B255E4}</a:tableStyleId>
              </a:tblPr>
              <a:tblGrid>
                <a:gridCol w="1338200"/>
                <a:gridCol w="2538625"/>
                <a:gridCol w="1988825"/>
                <a:gridCol w="1833350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Department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Investigations in the Reporting Phase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Investigations that are In-Progress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Backlog matters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DOE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6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0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4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DSD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2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2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DHS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2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0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DOH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2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2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26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DSAC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4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3242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/>
                        <a:t>TOTAL</a:t>
                      </a:r>
                      <a:endParaRPr b="1"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/>
                        <a:t>15</a:t>
                      </a:r>
                      <a:endParaRPr b="1"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/>
                        <a:t>7</a:t>
                      </a:r>
                      <a:endParaRPr b="1"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/>
                        <a:t>7</a:t>
                      </a:r>
                      <a:endParaRPr b="1" sz="16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2693" name="Google Shape;22693;p20"/>
          <p:cNvGraphicFramePr/>
          <p:nvPr/>
        </p:nvGraphicFramePr>
        <p:xfrm>
          <a:off x="467544" y="53109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{B66887B5-4A61-48FE-9A5D-237170B255E4}</a:tableStyleId>
              </a:tblPr>
              <a:tblGrid>
                <a:gridCol w="1599750"/>
                <a:gridCol w="2262975"/>
                <a:gridCol w="2007475"/>
                <a:gridCol w="1828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Department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Investigations in the Reporting Phase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Investigations that are In-Progress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Backlog matters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COM SAFETY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1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0</a:t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600"/>
                        <a:t>0</a:t>
                      </a:r>
                      <a:endParaRPr sz="1600"/>
                    </a:p>
                  </a:txBody>
                  <a:tcPr marT="45725" marB="45725" marR="91450" marL="91450"/>
                </a:tc>
              </a:tr>
              <a:tr h="403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b="1"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b="1"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b="1"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>
    <p:wipe dir="l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98" name="Shape 22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99" name="Google Shape;22699;p21"/>
          <p:cNvSpPr txBox="1"/>
          <p:nvPr>
            <p:ph idx="1" type="body"/>
          </p:nvPr>
        </p:nvSpPr>
        <p:spPr>
          <a:xfrm>
            <a:off x="251520" y="1898773"/>
            <a:ext cx="8640900" cy="47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00" name="Google Shape;22700;p21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701" name="Google Shape;22701;p21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vincial New Logo.jpg" id="22702" name="Google Shape;2270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11784"/>
            <a:ext cx="1800200" cy="622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703" name="Google Shape;22703;p21"/>
          <p:cNvSpPr txBox="1"/>
          <p:nvPr/>
        </p:nvSpPr>
        <p:spPr>
          <a:xfrm>
            <a:off x="0" y="834048"/>
            <a:ext cx="9144000" cy="365100"/>
          </a:xfrm>
          <a:prstGeom prst="rect">
            <a:avLst/>
          </a:prstGeom>
          <a:solidFill>
            <a:srgbClr val="00964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ZA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REPORTS FINALISED AND ISSUED BETWEEN 1 APRIL 2023 TO 30 SEPT 2023</a:t>
            </a:r>
            <a:endParaRPr b="1"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704" name="Google Shape;22704;p21"/>
          <p:cNvGraphicFramePr/>
          <p:nvPr/>
        </p:nvGraphicFramePr>
        <p:xfrm>
          <a:off x="467544" y="124466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{B66887B5-4A61-48FE-9A5D-237170B255E4}</a:tableStyleId>
              </a:tblPr>
              <a:tblGrid>
                <a:gridCol w="2410575"/>
                <a:gridCol w="2410575"/>
                <a:gridCol w="24105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DEPARTMENT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QUARTER 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QUARTER 2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35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DARD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22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DPW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3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EDTEA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DOT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OTP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42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COGTA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TREASURY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DOE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DSD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DHS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5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DOH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78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400"/>
                        <a:t>DSAC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3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 SAFETY</a:t>
                      </a:r>
                      <a:endParaRPr sz="14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ZA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3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1" lang="en-ZA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800"/>
                        <a:t>8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ZA" sz="1800"/>
                        <a:t>6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>
    <p:wipe dir="l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08" name="Shape 22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9" name="Google Shape;22709;p22"/>
          <p:cNvSpPr txBox="1"/>
          <p:nvPr>
            <p:ph idx="1" type="body"/>
          </p:nvPr>
        </p:nvSpPr>
        <p:spPr>
          <a:xfrm>
            <a:off x="251520" y="1620941"/>
            <a:ext cx="8640900" cy="47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ZA" sz="1800">
                <a:latin typeface="Arial"/>
                <a:ea typeface="Arial"/>
                <a:cs typeface="Arial"/>
                <a:sym typeface="Arial"/>
              </a:rPr>
              <a:t> It is recommended that SCOPA notes the:</a:t>
            </a:r>
            <a:endParaRPr/>
          </a:p>
          <a:p>
            <a:pPr indent="-342900" lvl="1" marL="6858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ZA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Status on in-progress Provincial Forensic Investigations </a:t>
            </a:r>
            <a:endParaRPr/>
          </a:p>
          <a:p>
            <a:pPr indent="-342900" lvl="1" marL="6858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en-ZA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Number of reports finalised during quarter 2</a:t>
            </a:r>
            <a:endParaRPr/>
          </a:p>
          <a:p>
            <a:pPr indent="-228600" lvl="0" marL="342900" rtl="0" algn="just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10" name="Google Shape;22710;p22"/>
          <p:cNvSpPr/>
          <p:nvPr/>
        </p:nvSpPr>
        <p:spPr>
          <a:xfrm>
            <a:off x="6354040" y="332656"/>
            <a:ext cx="2754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GROWING KWAZULU-NATAL TOGETHER</a:t>
            </a:r>
            <a:endParaRPr/>
          </a:p>
        </p:txBody>
      </p:sp>
      <p:sp>
        <p:nvSpPr>
          <p:cNvPr id="22711" name="Google Shape;22711;p22"/>
          <p:cNvSpPr txBox="1"/>
          <p:nvPr/>
        </p:nvSpPr>
        <p:spPr>
          <a:xfrm>
            <a:off x="35496" y="64482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vincial New Logo.jpg" id="22712" name="Google Shape;2271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544" y="211784"/>
            <a:ext cx="1800200" cy="622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713" name="Google Shape;22713;p22"/>
          <p:cNvSpPr txBox="1"/>
          <p:nvPr/>
        </p:nvSpPr>
        <p:spPr>
          <a:xfrm>
            <a:off x="2147" y="907666"/>
            <a:ext cx="9144000" cy="622200"/>
          </a:xfrm>
          <a:prstGeom prst="rect">
            <a:avLst/>
          </a:prstGeom>
          <a:solidFill>
            <a:srgbClr val="00964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ZA" sz="2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RECOMMENDATIONS</a:t>
            </a:r>
            <a:endParaRPr b="1" sz="2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l"/>
  </p:transition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