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347" r:id="rId3"/>
    <p:sldId id="275" r:id="rId4"/>
    <p:sldId id="291" r:id="rId5"/>
    <p:sldId id="299" r:id="rId6"/>
    <p:sldId id="289" r:id="rId7"/>
    <p:sldId id="288" r:id="rId8"/>
    <p:sldId id="300" r:id="rId9"/>
    <p:sldId id="286" r:id="rId10"/>
    <p:sldId id="285" r:id="rId11"/>
    <p:sldId id="301" r:id="rId12"/>
    <p:sldId id="297" r:id="rId13"/>
    <p:sldId id="302" r:id="rId14"/>
    <p:sldId id="296" r:id="rId15"/>
    <p:sldId id="280" r:id="rId16"/>
    <p:sldId id="298" r:id="rId17"/>
    <p:sldId id="266" r:id="rId18"/>
    <p:sldId id="303" r:id="rId19"/>
    <p:sldId id="304" r:id="rId20"/>
    <p:sldId id="26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B68C2F-D20E-CCF9-9E60-36BB910C2F7B}" name="Gabi Dorothy Nkwanyana" initials="DN" userId="S::DorothyN@opsc.gov.za::f119fcad-0c3f-49ed-a49f-b00dda7c6b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59"/>
    <a:srgbClr val="BC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94648"/>
  </p:normalViewPr>
  <p:slideViewPr>
    <p:cSldViewPr snapToGrid="0" showGuides="1">
      <p:cViewPr varScale="1">
        <p:scale>
          <a:sx n="63" d="100"/>
          <a:sy n="63" d="100"/>
        </p:scale>
        <p:origin x="828"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Overview of paid invoices within 30 days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 2025%26'!$A$29</c:f>
              <c:strCache>
                <c:ptCount val="1"/>
                <c:pt idx="0">
                  <c:v>% of invoices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strRef>
              <c:f>' 2025%26'!$B$28:$C$28</c:f>
              <c:strCache>
                <c:ptCount val="2"/>
                <c:pt idx="0">
                  <c:v>Q4</c:v>
                </c:pt>
                <c:pt idx="1">
                  <c:v>Q1</c:v>
                </c:pt>
              </c:strCache>
            </c:strRef>
          </c:cat>
          <c:val>
            <c:numRef>
              <c:f>' 2025%26'!$B$29:$C$29</c:f>
              <c:numCache>
                <c:formatCode>0%</c:formatCode>
                <c:ptCount val="2"/>
                <c:pt idx="0">
                  <c:v>0.23</c:v>
                </c:pt>
                <c:pt idx="1">
                  <c:v>0.22</c:v>
                </c:pt>
              </c:numCache>
            </c:numRef>
          </c:val>
          <c:extLst xmlns:c16r2="http://schemas.microsoft.com/office/drawing/2015/06/chart">
            <c:ext xmlns:c16="http://schemas.microsoft.com/office/drawing/2014/chart" uri="{C3380CC4-5D6E-409C-BE32-E72D297353CC}">
              <c16:uniqueId val="{00000001-9B28-4B99-A134-3F00777D52B6}"/>
            </c:ext>
          </c:extLst>
        </c:ser>
        <c:dLbls>
          <c:dLblPos val="inEnd"/>
          <c:showLegendKey val="0"/>
          <c:showVal val="1"/>
          <c:showCatName val="0"/>
          <c:showSerName val="0"/>
          <c:showPercent val="0"/>
          <c:showBubbleSize val="0"/>
        </c:dLbls>
        <c:gapWidth val="65"/>
        <c:axId val="130632640"/>
        <c:axId val="130625976"/>
      </c:barChart>
      <c:catAx>
        <c:axId val="130632640"/>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Period</a:t>
                </a:r>
                <a:r>
                  <a:rPr lang="en-US" dirty="0"/>
                  <a:t> </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30625976"/>
        <c:crosses val="autoZero"/>
        <c:auto val="1"/>
        <c:lblAlgn val="ctr"/>
        <c:lblOffset val="100"/>
        <c:noMultiLvlLbl val="0"/>
      </c:catAx>
      <c:valAx>
        <c:axId val="130625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 of invoices processed</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1306326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Overview of invoices paid outside of 30 days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 2025%26'!$A$51</c:f>
              <c:strCache>
                <c:ptCount val="1"/>
                <c:pt idx="0">
                  <c:v>% of invoices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strRef>
              <c:f>' 2025%26'!$B$50:$C$50</c:f>
              <c:strCache>
                <c:ptCount val="2"/>
                <c:pt idx="0">
                  <c:v>Q4</c:v>
                </c:pt>
                <c:pt idx="1">
                  <c:v>Q1</c:v>
                </c:pt>
              </c:strCache>
            </c:strRef>
          </c:cat>
          <c:val>
            <c:numRef>
              <c:f>' 2025%26'!$B$51:$C$51</c:f>
              <c:numCache>
                <c:formatCode>0%</c:formatCode>
                <c:ptCount val="2"/>
                <c:pt idx="0">
                  <c:v>0.28000000000000003</c:v>
                </c:pt>
                <c:pt idx="1">
                  <c:v>0.39</c:v>
                </c:pt>
              </c:numCache>
            </c:numRef>
          </c:val>
          <c:extLst xmlns:c16r2="http://schemas.microsoft.com/office/drawing/2015/06/chart">
            <c:ext xmlns:c16="http://schemas.microsoft.com/office/drawing/2014/chart" uri="{C3380CC4-5D6E-409C-BE32-E72D297353CC}">
              <c16:uniqueId val="{00000001-16BD-4954-9537-388183F77E55}"/>
            </c:ext>
          </c:extLst>
        </c:ser>
        <c:dLbls>
          <c:dLblPos val="inEnd"/>
          <c:showLegendKey val="0"/>
          <c:showVal val="1"/>
          <c:showCatName val="0"/>
          <c:showSerName val="0"/>
          <c:showPercent val="0"/>
          <c:showBubbleSize val="0"/>
        </c:dLbls>
        <c:gapWidth val="65"/>
        <c:axId val="174825672"/>
        <c:axId val="174825280"/>
      </c:barChart>
      <c:catAx>
        <c:axId val="17482567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Perio</a:t>
                </a:r>
                <a:r>
                  <a:rPr lang="en-US" sz="1200" dirty="0">
                    <a:latin typeface="Arial" panose="020B0604020202020204" pitchFamily="34" charset="0"/>
                    <a:cs typeface="Arial" panose="020B0604020202020204" pitchFamily="34" charset="0"/>
                  </a:rPr>
                  <a:t>d </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4825280"/>
        <c:crosses val="autoZero"/>
        <c:auto val="1"/>
        <c:lblAlgn val="ctr"/>
        <c:lblOffset val="100"/>
        <c:noMultiLvlLbl val="0"/>
      </c:catAx>
      <c:valAx>
        <c:axId val="1748252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 of invoices processed</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1748256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Overview of invoices older than 30 days and not paid</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 2025%26'!$A$72</c:f>
              <c:strCache>
                <c:ptCount val="1"/>
                <c:pt idx="0">
                  <c:v>% of invoices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trendline>
            <c:spPr>
              <a:ln w="19050" cap="rnd">
                <a:solidFill>
                  <a:schemeClr val="accent1"/>
                </a:solidFill>
              </a:ln>
              <a:effectLst/>
            </c:spPr>
            <c:trendlineType val="linear"/>
            <c:dispRSqr val="0"/>
            <c:dispEq val="0"/>
          </c:trendline>
          <c:cat>
            <c:strRef>
              <c:f>' 2025%26'!$B$71:$C$71</c:f>
              <c:strCache>
                <c:ptCount val="2"/>
                <c:pt idx="0">
                  <c:v>Q4</c:v>
                </c:pt>
                <c:pt idx="1">
                  <c:v>Q1</c:v>
                </c:pt>
              </c:strCache>
            </c:strRef>
          </c:cat>
          <c:val>
            <c:numRef>
              <c:f>' 2025%26'!$B$72:$C$72</c:f>
              <c:numCache>
                <c:formatCode>0%</c:formatCode>
                <c:ptCount val="2"/>
                <c:pt idx="0">
                  <c:v>0.41</c:v>
                </c:pt>
                <c:pt idx="1">
                  <c:v>0.22</c:v>
                </c:pt>
              </c:numCache>
            </c:numRef>
          </c:val>
          <c:extLst xmlns:c16r2="http://schemas.microsoft.com/office/drawing/2015/06/chart">
            <c:ext xmlns:c16="http://schemas.microsoft.com/office/drawing/2014/chart" uri="{C3380CC4-5D6E-409C-BE32-E72D297353CC}">
              <c16:uniqueId val="{00000001-D5E2-4708-A393-7645E5538438}"/>
            </c:ext>
          </c:extLst>
        </c:ser>
        <c:dLbls>
          <c:dLblPos val="inEnd"/>
          <c:showLegendKey val="0"/>
          <c:showVal val="1"/>
          <c:showCatName val="0"/>
          <c:showSerName val="0"/>
          <c:showPercent val="0"/>
          <c:showBubbleSize val="0"/>
        </c:dLbls>
        <c:gapWidth val="65"/>
        <c:axId val="176089776"/>
        <c:axId val="176089384"/>
      </c:barChart>
      <c:catAx>
        <c:axId val="17608977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Period</a:t>
                </a:r>
                <a:r>
                  <a:rPr lang="en-US" dirty="0"/>
                  <a:t> </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6089384"/>
        <c:crosses val="autoZero"/>
        <c:auto val="1"/>
        <c:lblAlgn val="ctr"/>
        <c:lblOffset val="100"/>
        <c:noMultiLvlLbl val="0"/>
      </c:catAx>
      <c:valAx>
        <c:axId val="1760893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 of invoices processed </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17608977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96CB60-3E9C-4394-8101-451DEDA04D8C}" type="datetimeFigureOut">
              <a:rPr lang="en-US" smtClean="0"/>
              <a:t>8/14/2025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C4E32E-E153-439F-A9FE-7BDA087259F8}" type="slidenum">
              <a:rPr lang="en-US" smtClean="0"/>
              <a:t>‹#›</a:t>
            </a:fld>
            <a:endParaRPr lang="en-US"/>
          </a:p>
        </p:txBody>
      </p:sp>
    </p:spTree>
    <p:extLst>
      <p:ext uri="{BB962C8B-B14F-4D97-AF65-F5344CB8AC3E}">
        <p14:creationId xmlns:p14="http://schemas.microsoft.com/office/powerpoint/2010/main" val="5330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2.jpeg"/><Relationship Id="rId16"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53A04CE-B34B-5322-6D57-EDAFCB044C8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81216BA-07BA-E1CA-609B-A53417A78B0A}"/>
              </a:ext>
            </a:extLst>
          </p:cNvPr>
          <p:cNvSpPr>
            <a:spLocks noGrp="1"/>
          </p:cNvSpPr>
          <p:nvPr>
            <p:ph type="ctrTitle" hasCustomPrompt="1"/>
          </p:nvPr>
        </p:nvSpPr>
        <p:spPr>
          <a:xfrm>
            <a:off x="5133600" y="2642400"/>
            <a:ext cx="6623999" cy="1040400"/>
          </a:xfrm>
        </p:spPr>
        <p:txBody>
          <a:bodyPr anchor="b">
            <a:normAutofit/>
          </a:bodyPr>
          <a:lstStyle>
            <a:lvl1pPr marL="0" algn="l" defTabSz="914400" rtl="0" eaLnBrk="1" latinLnBrk="0" hangingPunct="1">
              <a:lnSpc>
                <a:spcPct val="110000"/>
              </a:lnSpc>
              <a:spcBef>
                <a:spcPct val="0"/>
              </a:spcBef>
              <a:defRPr lang="en-US" sz="2800" b="1" kern="1200" dirty="0">
                <a:solidFill>
                  <a:srgbClr val="015B59"/>
                </a:solidFill>
                <a:latin typeface="Arial" panose="020B0604020202020204" pitchFamily="34" charset="0"/>
                <a:ea typeface="+mn-ea"/>
                <a:cs typeface="Arial" panose="020B0604020202020204" pitchFamily="34" charset="0"/>
              </a:defRPr>
            </a:lvl1pPr>
          </a:lstStyle>
          <a:p>
            <a:r>
              <a:rPr lang="en-US" dirty="0"/>
              <a:t>Title/Heading </a:t>
            </a:r>
            <a:br>
              <a:rPr lang="en-US" dirty="0"/>
            </a:br>
            <a:r>
              <a:rPr lang="en-US" dirty="0"/>
              <a:t>Font: 28pt,Arial</a:t>
            </a:r>
          </a:p>
        </p:txBody>
      </p:sp>
      <p:sp>
        <p:nvSpPr>
          <p:cNvPr id="3" name="Subtitle 2">
            <a:extLst>
              <a:ext uri="{FF2B5EF4-FFF2-40B4-BE49-F238E27FC236}">
                <a16:creationId xmlns:a16="http://schemas.microsoft.com/office/drawing/2014/main" xmlns="" id="{1E38EDE3-9EFA-2CBB-A9B2-00A1734DEF38}"/>
              </a:ext>
            </a:extLst>
          </p:cNvPr>
          <p:cNvSpPr>
            <a:spLocks noGrp="1"/>
          </p:cNvSpPr>
          <p:nvPr>
            <p:ph type="subTitle" idx="1" hasCustomPrompt="1"/>
          </p:nvPr>
        </p:nvSpPr>
        <p:spPr>
          <a:xfrm>
            <a:off x="5133600" y="4356000"/>
            <a:ext cx="6623999" cy="46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10000"/>
              </a:lnSpc>
              <a:defRPr/>
            </a:pPr>
            <a:r>
              <a:rPr lang="en-US" sz="2400" b="1" dirty="0">
                <a:latin typeface="Arial" panose="020B0604020202020204" pitchFamily="34" charset="0"/>
                <a:cs typeface="Arial" panose="020B0604020202020204" pitchFamily="34" charset="0"/>
              </a:rPr>
              <a:t>Font: 24pt, Arial</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04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A40EA-27F7-7661-E9D0-33BD71B5C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753CE3-7F3C-2ADE-9E40-A4C37E897E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363750B-7B0D-F74B-5B6C-CC3DCFF2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2F24D6-37CD-0C74-E7F1-A2993BD00308}"/>
              </a:ext>
            </a:extLst>
          </p:cNvPr>
          <p:cNvSpPr>
            <a:spLocks noGrp="1"/>
          </p:cNvSpPr>
          <p:nvPr>
            <p:ph type="dt" sz="half" idx="10"/>
          </p:nvPr>
        </p:nvSpPr>
        <p:spPr/>
        <p:txBody>
          <a:bodyPr/>
          <a:lstStyle/>
          <a:p>
            <a:fld id="{5BA12C15-112F-41F1-A9C7-D8BEBA45BF72}" type="datetime1">
              <a:rPr lang="en-US" smtClean="0"/>
              <a:t>8/14/2025</a:t>
            </a:fld>
            <a:endParaRPr lang="en-US"/>
          </a:p>
        </p:txBody>
      </p:sp>
      <p:sp>
        <p:nvSpPr>
          <p:cNvPr id="6" name="Footer Placeholder 5">
            <a:extLst>
              <a:ext uri="{FF2B5EF4-FFF2-40B4-BE49-F238E27FC236}">
                <a16:creationId xmlns:a16="http://schemas.microsoft.com/office/drawing/2014/main" xmlns="" id="{72A5F865-C4AC-82F5-B627-B920007F9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03E4DA-E4AD-02CB-E1B4-025FD971AB3A}"/>
              </a:ext>
            </a:extLst>
          </p:cNvPr>
          <p:cNvSpPr>
            <a:spLocks noGrp="1"/>
          </p:cNvSpPr>
          <p:nvPr>
            <p:ph type="sldNum" sz="quarter" idx="12"/>
          </p:nvPr>
        </p:nvSpPr>
        <p:spPr/>
        <p:txBody>
          <a:bodyPr/>
          <a:lstStyle/>
          <a:p>
            <a:fld id="{B837BF11-2514-418D-BCD8-11B17DF05951}" type="slidenum">
              <a:rPr lang="en-US" smtClean="0"/>
              <a:t>‹#›</a:t>
            </a:fld>
            <a:endParaRPr lang="en-US"/>
          </a:p>
        </p:txBody>
      </p:sp>
    </p:spTree>
    <p:extLst>
      <p:ext uri="{BB962C8B-B14F-4D97-AF65-F5344CB8AC3E}">
        <p14:creationId xmlns:p14="http://schemas.microsoft.com/office/powerpoint/2010/main" val="402456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F81E9-6052-C820-5FAD-0F202F360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773BFAF-93A2-F579-23C0-24B37A691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6B8D116-8386-4930-EDA6-631E36E8E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0D5BEF-4F57-300B-13DF-65325BDD3E88}"/>
              </a:ext>
            </a:extLst>
          </p:cNvPr>
          <p:cNvSpPr>
            <a:spLocks noGrp="1"/>
          </p:cNvSpPr>
          <p:nvPr>
            <p:ph type="dt" sz="half" idx="10"/>
          </p:nvPr>
        </p:nvSpPr>
        <p:spPr/>
        <p:txBody>
          <a:bodyPr/>
          <a:lstStyle/>
          <a:p>
            <a:fld id="{43ABB315-C793-420D-8B69-2A49DB25C5B9}" type="datetime1">
              <a:rPr lang="en-US" smtClean="0"/>
              <a:t>8/14/2025</a:t>
            </a:fld>
            <a:endParaRPr lang="en-US"/>
          </a:p>
        </p:txBody>
      </p:sp>
      <p:sp>
        <p:nvSpPr>
          <p:cNvPr id="6" name="Footer Placeholder 5">
            <a:extLst>
              <a:ext uri="{FF2B5EF4-FFF2-40B4-BE49-F238E27FC236}">
                <a16:creationId xmlns:a16="http://schemas.microsoft.com/office/drawing/2014/main" xmlns="" id="{90FBE5D9-FF23-280F-A04A-8F2914855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0CB054-3066-4846-F547-743569650162}"/>
              </a:ext>
            </a:extLst>
          </p:cNvPr>
          <p:cNvSpPr>
            <a:spLocks noGrp="1"/>
          </p:cNvSpPr>
          <p:nvPr>
            <p:ph type="sldNum" sz="quarter" idx="12"/>
          </p:nvPr>
        </p:nvSpPr>
        <p:spPr/>
        <p:txBody>
          <a:bodyPr/>
          <a:lstStyle/>
          <a:p>
            <a:fld id="{B837BF11-2514-418D-BCD8-11B17DF05951}" type="slidenum">
              <a:rPr lang="en-US" smtClean="0"/>
              <a:t>‹#›</a:t>
            </a:fld>
            <a:endParaRPr lang="en-US"/>
          </a:p>
        </p:txBody>
      </p:sp>
    </p:spTree>
    <p:extLst>
      <p:ext uri="{BB962C8B-B14F-4D97-AF65-F5344CB8AC3E}">
        <p14:creationId xmlns:p14="http://schemas.microsoft.com/office/powerpoint/2010/main" val="176714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FEE62-0663-EAF4-1F86-21F533F881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E7396E-40E3-08FC-AD8B-0F2F5CD326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DFA8AD-ED07-619C-8529-BD89B25124CA}"/>
              </a:ext>
            </a:extLst>
          </p:cNvPr>
          <p:cNvSpPr>
            <a:spLocks noGrp="1"/>
          </p:cNvSpPr>
          <p:nvPr>
            <p:ph type="dt" sz="half" idx="10"/>
          </p:nvPr>
        </p:nvSpPr>
        <p:spPr/>
        <p:txBody>
          <a:bodyPr/>
          <a:lstStyle/>
          <a:p>
            <a:fld id="{E053BD0C-F0CA-4B1D-BE14-13B839A05C47}" type="datetime1">
              <a:rPr lang="en-US" smtClean="0"/>
              <a:t>8/14/2025</a:t>
            </a:fld>
            <a:endParaRPr lang="en-US"/>
          </a:p>
        </p:txBody>
      </p:sp>
      <p:sp>
        <p:nvSpPr>
          <p:cNvPr id="5" name="Footer Placeholder 4">
            <a:extLst>
              <a:ext uri="{FF2B5EF4-FFF2-40B4-BE49-F238E27FC236}">
                <a16:creationId xmlns:a16="http://schemas.microsoft.com/office/drawing/2014/main" xmlns="" id="{AFC341C5-77D3-CD25-ED4D-5FEB6356A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4C6892-1718-03D7-1694-FD42F0043F7E}"/>
              </a:ext>
            </a:extLst>
          </p:cNvPr>
          <p:cNvSpPr>
            <a:spLocks noGrp="1"/>
          </p:cNvSpPr>
          <p:nvPr>
            <p:ph type="sldNum" sz="quarter" idx="12"/>
          </p:nvPr>
        </p:nvSpPr>
        <p:spPr/>
        <p:txBody>
          <a:bodyPr/>
          <a:lstStyle/>
          <a:p>
            <a:fld id="{B837BF11-2514-418D-BCD8-11B17DF05951}" type="slidenum">
              <a:rPr lang="en-US" smtClean="0"/>
              <a:t>‹#›</a:t>
            </a:fld>
            <a:endParaRPr lang="en-US"/>
          </a:p>
        </p:txBody>
      </p:sp>
    </p:spTree>
    <p:extLst>
      <p:ext uri="{BB962C8B-B14F-4D97-AF65-F5344CB8AC3E}">
        <p14:creationId xmlns:p14="http://schemas.microsoft.com/office/powerpoint/2010/main" val="220275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DB5CFEB-8F4B-A5B1-6156-0D15095A1F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706F7D8-F162-1A55-30CE-0EBAE7DB0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DB68CF-C8A9-27BF-F11D-76804838C3DD}"/>
              </a:ext>
            </a:extLst>
          </p:cNvPr>
          <p:cNvSpPr>
            <a:spLocks noGrp="1"/>
          </p:cNvSpPr>
          <p:nvPr>
            <p:ph type="dt" sz="half" idx="10"/>
          </p:nvPr>
        </p:nvSpPr>
        <p:spPr/>
        <p:txBody>
          <a:bodyPr/>
          <a:lstStyle/>
          <a:p>
            <a:fld id="{2C9B693A-5054-43D9-8416-7EC4AD851B9D}" type="datetime1">
              <a:rPr lang="en-US" smtClean="0"/>
              <a:t>8/14/2025</a:t>
            </a:fld>
            <a:endParaRPr lang="en-US"/>
          </a:p>
        </p:txBody>
      </p:sp>
      <p:sp>
        <p:nvSpPr>
          <p:cNvPr id="5" name="Footer Placeholder 4">
            <a:extLst>
              <a:ext uri="{FF2B5EF4-FFF2-40B4-BE49-F238E27FC236}">
                <a16:creationId xmlns:a16="http://schemas.microsoft.com/office/drawing/2014/main" xmlns="" id="{5DF92ABA-FC3A-F9EC-5DE4-4E661CE17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7D4582-F552-D9EE-EF28-88C08FE448CA}"/>
              </a:ext>
            </a:extLst>
          </p:cNvPr>
          <p:cNvSpPr>
            <a:spLocks noGrp="1"/>
          </p:cNvSpPr>
          <p:nvPr>
            <p:ph type="sldNum" sz="quarter" idx="12"/>
          </p:nvPr>
        </p:nvSpPr>
        <p:spPr/>
        <p:txBody>
          <a:bodyPr/>
          <a:lstStyle/>
          <a:p>
            <a:fld id="{B837BF11-2514-418D-BCD8-11B17DF05951}" type="slidenum">
              <a:rPr lang="en-US" smtClean="0"/>
              <a:t>‹#›</a:t>
            </a:fld>
            <a:endParaRPr lang="en-US"/>
          </a:p>
        </p:txBody>
      </p:sp>
    </p:spTree>
    <p:extLst>
      <p:ext uri="{BB962C8B-B14F-4D97-AF65-F5344CB8AC3E}">
        <p14:creationId xmlns:p14="http://schemas.microsoft.com/office/powerpoint/2010/main" val="275195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12B3F04-1012-41D0-7C12-9090E5BC62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7F6FC551-FFEE-B024-0FE6-6E32DE79AFDC}"/>
              </a:ext>
            </a:extLst>
          </p:cNvPr>
          <p:cNvSpPr>
            <a:spLocks noGrp="1"/>
          </p:cNvSpPr>
          <p:nvPr>
            <p:ph idx="1"/>
          </p:nvPr>
        </p:nvSpPr>
        <p:spPr>
          <a:xfrm>
            <a:off x="1990799" y="968401"/>
            <a:ext cx="10056700" cy="3921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15515-44C8-361F-5BF4-4A0A7E2BC4F4}"/>
              </a:ext>
            </a:extLst>
          </p:cNvPr>
          <p:cNvSpPr>
            <a:spLocks noGrp="1"/>
          </p:cNvSpPr>
          <p:nvPr>
            <p:ph type="dt" sz="half" idx="10"/>
          </p:nvPr>
        </p:nvSpPr>
        <p:spPr/>
        <p:txBody>
          <a:bodyPr/>
          <a:lstStyle/>
          <a:p>
            <a:fld id="{5E99968C-7425-4299-BB1B-CEF04747CC04}" type="datetime1">
              <a:rPr lang="en-US" smtClean="0"/>
              <a:t>8/14/2025</a:t>
            </a:fld>
            <a:endParaRPr lang="en-US"/>
          </a:p>
        </p:txBody>
      </p:sp>
      <p:sp>
        <p:nvSpPr>
          <p:cNvPr id="5" name="Footer Placeholder 4">
            <a:extLst>
              <a:ext uri="{FF2B5EF4-FFF2-40B4-BE49-F238E27FC236}">
                <a16:creationId xmlns:a16="http://schemas.microsoft.com/office/drawing/2014/main" xmlns="" id="{90E5BAB7-B625-2561-ED6F-0E96DCBB8539}"/>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xmlns="" id="{B4C6FC48-9732-3439-7647-356A2437200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29408" y="5026367"/>
            <a:ext cx="9785652" cy="1831633"/>
          </a:xfrm>
          <a:prstGeom prst="rect">
            <a:avLst/>
          </a:prstGeom>
        </p:spPr>
      </p:pic>
      <p:sp>
        <p:nvSpPr>
          <p:cNvPr id="6" name="Slide Number Placeholder 5">
            <a:extLst>
              <a:ext uri="{FF2B5EF4-FFF2-40B4-BE49-F238E27FC236}">
                <a16:creationId xmlns:a16="http://schemas.microsoft.com/office/drawing/2014/main" xmlns="" id="{EB238F65-9537-4810-C2B9-99462BEF5990}"/>
              </a:ext>
            </a:extLst>
          </p:cNvPr>
          <p:cNvSpPr>
            <a:spLocks noGrp="1"/>
          </p:cNvSpPr>
          <p:nvPr>
            <p:ph type="sldNum" sz="quarter" idx="12"/>
          </p:nvPr>
        </p:nvSpPr>
        <p:spPr>
          <a:xfrm>
            <a:off x="9283033" y="6419414"/>
            <a:ext cx="2743200" cy="365125"/>
          </a:xfrm>
        </p:spPr>
        <p:txBody>
          <a:bodyPr vert="horz" lIns="91440" tIns="45720" rIns="91440" bIns="45720" rtlCol="0" anchor="ctr"/>
          <a:lstStyle>
            <a:lvl1pPr>
              <a:defRPr lang="en-US" smtClean="0"/>
            </a:lvl1pPr>
          </a:lstStyle>
          <a:p>
            <a:fld id="{B837BF11-2514-418D-BCD8-11B17DF05951}" type="slidenum">
              <a:rPr lang="en-ZA" smtClean="0"/>
              <a:pPr/>
              <a:t>‹#›</a:t>
            </a:fld>
            <a:endParaRPr lang="en-ZA" dirty="0"/>
          </a:p>
        </p:txBody>
      </p:sp>
      <p:sp>
        <p:nvSpPr>
          <p:cNvPr id="10" name="Title 9">
            <a:extLst>
              <a:ext uri="{FF2B5EF4-FFF2-40B4-BE49-F238E27FC236}">
                <a16:creationId xmlns:a16="http://schemas.microsoft.com/office/drawing/2014/main" xmlns="" id="{270B91CB-D9A3-BC83-0878-48A0DF0C64D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77307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12B3F04-1012-41D0-7C12-9090E5BC62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901FE993-9BB7-1C5A-B917-BC7D7787A92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29408" y="5026367"/>
            <a:ext cx="9785652" cy="1831633"/>
          </a:xfrm>
          <a:prstGeom prst="rect">
            <a:avLst/>
          </a:prstGeom>
        </p:spPr>
      </p:pic>
      <p:sp>
        <p:nvSpPr>
          <p:cNvPr id="2" name="Title 1">
            <a:extLst>
              <a:ext uri="{FF2B5EF4-FFF2-40B4-BE49-F238E27FC236}">
                <a16:creationId xmlns:a16="http://schemas.microsoft.com/office/drawing/2014/main" xmlns="" id="{C8C417CE-7F38-77CC-F497-767B13792E6E}"/>
              </a:ext>
            </a:extLst>
          </p:cNvPr>
          <p:cNvSpPr>
            <a:spLocks noGrp="1"/>
          </p:cNvSpPr>
          <p:nvPr>
            <p:ph type="title"/>
          </p:nvPr>
        </p:nvSpPr>
        <p:spPr>
          <a:xfrm>
            <a:off x="1990799" y="252000"/>
            <a:ext cx="10056699" cy="34709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6FC551-FFEE-B024-0FE6-6E32DE79AFDC}"/>
              </a:ext>
            </a:extLst>
          </p:cNvPr>
          <p:cNvSpPr>
            <a:spLocks noGrp="1"/>
          </p:cNvSpPr>
          <p:nvPr>
            <p:ph idx="1"/>
          </p:nvPr>
        </p:nvSpPr>
        <p:spPr>
          <a:xfrm>
            <a:off x="1990799" y="968401"/>
            <a:ext cx="10056700" cy="3921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CC5833-DB56-AF37-8580-B39131DA8CD9}"/>
              </a:ext>
            </a:extLst>
          </p:cNvPr>
          <p:cNvSpPr>
            <a:spLocks noGrp="1"/>
          </p:cNvSpPr>
          <p:nvPr>
            <p:ph type="dt" sz="half" idx="10"/>
          </p:nvPr>
        </p:nvSpPr>
        <p:spPr/>
        <p:txBody>
          <a:bodyPr/>
          <a:lstStyle/>
          <a:p>
            <a:fld id="{91C7AB51-B640-44E0-8E5C-82CE5D23317D}" type="datetime1">
              <a:rPr lang="en-US" smtClean="0"/>
              <a:t>8/14/2025</a:t>
            </a:fld>
            <a:endParaRPr lang="en-US"/>
          </a:p>
        </p:txBody>
      </p:sp>
      <p:sp>
        <p:nvSpPr>
          <p:cNvPr id="5" name="Footer Placeholder 4">
            <a:extLst>
              <a:ext uri="{FF2B5EF4-FFF2-40B4-BE49-F238E27FC236}">
                <a16:creationId xmlns:a16="http://schemas.microsoft.com/office/drawing/2014/main" xmlns="" id="{54D7CDD6-421C-0A24-85CF-831ED3164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C41517-A9B8-B2AF-897B-DB89FF5C8F63}"/>
              </a:ext>
            </a:extLst>
          </p:cNvPr>
          <p:cNvSpPr>
            <a:spLocks noGrp="1"/>
          </p:cNvSpPr>
          <p:nvPr>
            <p:ph type="sldNum" sz="quarter" idx="12"/>
          </p:nvPr>
        </p:nvSpPr>
        <p:spPr>
          <a:xfrm>
            <a:off x="9262134" y="6419414"/>
            <a:ext cx="2743200" cy="365125"/>
          </a:xfrm>
        </p:spPr>
        <p:txBody>
          <a:bodyPr/>
          <a:lstStyle/>
          <a:p>
            <a:fld id="{B837BF11-2514-418D-BCD8-11B17DF05951}" type="slidenum">
              <a:rPr lang="en-US" smtClean="0"/>
              <a:pPr/>
              <a:t>‹#›</a:t>
            </a:fld>
            <a:endParaRPr lang="en-US" dirty="0"/>
          </a:p>
        </p:txBody>
      </p:sp>
    </p:spTree>
    <p:extLst>
      <p:ext uri="{BB962C8B-B14F-4D97-AF65-F5344CB8AC3E}">
        <p14:creationId xmlns:p14="http://schemas.microsoft.com/office/powerpoint/2010/main" val="425695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530D4B9-113D-F46C-9658-E3505051B9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33" y="0"/>
            <a:ext cx="12192000" cy="6858000"/>
          </a:xfrm>
          <a:prstGeom prst="rect">
            <a:avLst/>
          </a:prstGeom>
        </p:spPr>
      </p:pic>
      <p:sp>
        <p:nvSpPr>
          <p:cNvPr id="3" name="Date Placeholder 2">
            <a:extLst>
              <a:ext uri="{FF2B5EF4-FFF2-40B4-BE49-F238E27FC236}">
                <a16:creationId xmlns:a16="http://schemas.microsoft.com/office/drawing/2014/main" xmlns="" id="{CA13BE6C-22A8-2DCF-F4A5-D1265603B66A}"/>
              </a:ext>
            </a:extLst>
          </p:cNvPr>
          <p:cNvSpPr>
            <a:spLocks noGrp="1"/>
          </p:cNvSpPr>
          <p:nvPr>
            <p:ph type="dt" sz="half" idx="10"/>
          </p:nvPr>
        </p:nvSpPr>
        <p:spPr/>
        <p:txBody>
          <a:bodyPr/>
          <a:lstStyle/>
          <a:p>
            <a:fld id="{49E68AA6-223A-47CD-B864-FB69188F7CC3}" type="datetime1">
              <a:rPr lang="en-US" smtClean="0"/>
              <a:t>8/14/2025</a:t>
            </a:fld>
            <a:endParaRPr lang="en-US"/>
          </a:p>
        </p:txBody>
      </p:sp>
      <p:sp>
        <p:nvSpPr>
          <p:cNvPr id="4" name="Footer Placeholder 3">
            <a:extLst>
              <a:ext uri="{FF2B5EF4-FFF2-40B4-BE49-F238E27FC236}">
                <a16:creationId xmlns:a16="http://schemas.microsoft.com/office/drawing/2014/main" xmlns="" id="{2C85BB13-226A-2124-26B9-898B57779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32E78C7-61FD-2191-1128-0D873AB5DE70}"/>
              </a:ext>
            </a:extLst>
          </p:cNvPr>
          <p:cNvSpPr>
            <a:spLocks noGrp="1"/>
          </p:cNvSpPr>
          <p:nvPr>
            <p:ph type="sldNum" sz="quarter" idx="12"/>
          </p:nvPr>
        </p:nvSpPr>
        <p:spPr>
          <a:xfrm>
            <a:off x="9294033" y="6419414"/>
            <a:ext cx="2743200" cy="365125"/>
          </a:xfrm>
        </p:spPr>
        <p:txBody>
          <a:bodyPr/>
          <a:lstStyle/>
          <a:p>
            <a:fld id="{B837BF11-2514-418D-BCD8-11B17DF05951}" type="slidenum">
              <a:rPr lang="en-US" smtClean="0"/>
              <a:t>‹#›</a:t>
            </a:fld>
            <a:endParaRPr lang="en-US"/>
          </a:p>
        </p:txBody>
      </p:sp>
      <p:grpSp>
        <p:nvGrpSpPr>
          <p:cNvPr id="2" name="Group 1">
            <a:extLst>
              <a:ext uri="{FF2B5EF4-FFF2-40B4-BE49-F238E27FC236}">
                <a16:creationId xmlns:a16="http://schemas.microsoft.com/office/drawing/2014/main" xmlns="" id="{1D7B1F45-F8D3-D15F-C9F3-5977D60F7E51}"/>
              </a:ext>
            </a:extLst>
          </p:cNvPr>
          <p:cNvGrpSpPr/>
          <p:nvPr userDrawn="1"/>
        </p:nvGrpSpPr>
        <p:grpSpPr>
          <a:xfrm>
            <a:off x="1913466" y="995893"/>
            <a:ext cx="10067109" cy="4687419"/>
            <a:chOff x="1913466" y="1559421"/>
            <a:chExt cx="10067109" cy="4687419"/>
          </a:xfrm>
        </p:grpSpPr>
        <p:pic>
          <p:nvPicPr>
            <p:cNvPr id="7" name="Picture 6">
              <a:extLst>
                <a:ext uri="{FF2B5EF4-FFF2-40B4-BE49-F238E27FC236}">
                  <a16:creationId xmlns:a16="http://schemas.microsoft.com/office/drawing/2014/main" xmlns="" id="{F7259959-A4EE-F065-B4B4-332214924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467" y="1559421"/>
              <a:ext cx="1940096" cy="1455071"/>
            </a:xfrm>
            <a:prstGeom prst="rect">
              <a:avLst/>
            </a:prstGeom>
          </p:spPr>
        </p:pic>
        <p:pic>
          <p:nvPicPr>
            <p:cNvPr id="8" name="Picture 7">
              <a:extLst>
                <a:ext uri="{FF2B5EF4-FFF2-40B4-BE49-F238E27FC236}">
                  <a16:creationId xmlns:a16="http://schemas.microsoft.com/office/drawing/2014/main" xmlns="" id="{3C007160-9E0D-FF69-BA5F-551C297124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6217" y="1559422"/>
              <a:ext cx="1940095" cy="1455072"/>
            </a:xfrm>
            <a:prstGeom prst="rect">
              <a:avLst/>
            </a:prstGeom>
          </p:spPr>
        </p:pic>
        <p:pic>
          <p:nvPicPr>
            <p:cNvPr id="9" name="Picture 8">
              <a:extLst>
                <a:ext uri="{FF2B5EF4-FFF2-40B4-BE49-F238E27FC236}">
                  <a16:creationId xmlns:a16="http://schemas.microsoft.com/office/drawing/2014/main" xmlns="" id="{AF41D773-DCB8-3CE6-9EA9-5E856972FB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2594" y="1559422"/>
              <a:ext cx="1940095" cy="1455070"/>
            </a:xfrm>
            <a:prstGeom prst="rect">
              <a:avLst/>
            </a:prstGeom>
          </p:spPr>
        </p:pic>
        <p:pic>
          <p:nvPicPr>
            <p:cNvPr id="10" name="Picture 9">
              <a:extLst>
                <a:ext uri="{FF2B5EF4-FFF2-40B4-BE49-F238E27FC236}">
                  <a16:creationId xmlns:a16="http://schemas.microsoft.com/office/drawing/2014/main" xmlns="" id="{3C08CA67-BBB5-E616-516B-FD6636A361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07492" y="1559422"/>
              <a:ext cx="1940093" cy="1455070"/>
            </a:xfrm>
            <a:prstGeom prst="rect">
              <a:avLst/>
            </a:prstGeom>
          </p:spPr>
        </p:pic>
        <p:pic>
          <p:nvPicPr>
            <p:cNvPr id="11" name="Picture 10">
              <a:extLst>
                <a:ext uri="{FF2B5EF4-FFF2-40B4-BE49-F238E27FC236}">
                  <a16:creationId xmlns:a16="http://schemas.microsoft.com/office/drawing/2014/main" xmlns="" id="{F4B87620-DF05-FBCE-E505-3EA281430A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40483" y="1559422"/>
              <a:ext cx="1940092" cy="1455068"/>
            </a:xfrm>
            <a:prstGeom prst="rect">
              <a:avLst/>
            </a:prstGeom>
          </p:spPr>
        </p:pic>
        <p:pic>
          <p:nvPicPr>
            <p:cNvPr id="12" name="Picture 11">
              <a:extLst>
                <a:ext uri="{FF2B5EF4-FFF2-40B4-BE49-F238E27FC236}">
                  <a16:creationId xmlns:a16="http://schemas.microsoft.com/office/drawing/2014/main" xmlns="" id="{CD4C69CB-29D7-F18F-AA95-170B93B6A06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36217" y="3177411"/>
              <a:ext cx="1940095" cy="1455070"/>
            </a:xfrm>
            <a:prstGeom prst="rect">
              <a:avLst/>
            </a:prstGeom>
          </p:spPr>
        </p:pic>
        <p:pic>
          <p:nvPicPr>
            <p:cNvPr id="13" name="Picture 12">
              <a:extLst>
                <a:ext uri="{FF2B5EF4-FFF2-40B4-BE49-F238E27FC236}">
                  <a16:creationId xmlns:a16="http://schemas.microsoft.com/office/drawing/2014/main" xmlns="" id="{4EAF4F35-1BDE-CAC0-2CA3-8949D5446D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2594" y="3177411"/>
              <a:ext cx="1940093" cy="1455070"/>
            </a:xfrm>
            <a:prstGeom prst="rect">
              <a:avLst/>
            </a:prstGeom>
          </p:spPr>
        </p:pic>
        <p:pic>
          <p:nvPicPr>
            <p:cNvPr id="14" name="Picture 13">
              <a:extLst>
                <a:ext uri="{FF2B5EF4-FFF2-40B4-BE49-F238E27FC236}">
                  <a16:creationId xmlns:a16="http://schemas.microsoft.com/office/drawing/2014/main" xmlns="" id="{2AECE555-A966-4D01-51F5-54B4F34379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07492" y="3177411"/>
              <a:ext cx="1940092" cy="1455068"/>
            </a:xfrm>
            <a:prstGeom prst="rect">
              <a:avLst/>
            </a:prstGeom>
          </p:spPr>
        </p:pic>
        <p:pic>
          <p:nvPicPr>
            <p:cNvPr id="15" name="Picture 14">
              <a:extLst>
                <a:ext uri="{FF2B5EF4-FFF2-40B4-BE49-F238E27FC236}">
                  <a16:creationId xmlns:a16="http://schemas.microsoft.com/office/drawing/2014/main" xmlns="" id="{96549BD8-0430-D540-CAD1-02A46545AD2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40483" y="3177411"/>
              <a:ext cx="1940092" cy="1455069"/>
            </a:xfrm>
            <a:prstGeom prst="rect">
              <a:avLst/>
            </a:prstGeom>
          </p:spPr>
        </p:pic>
        <p:pic>
          <p:nvPicPr>
            <p:cNvPr id="16" name="Picture 15">
              <a:extLst>
                <a:ext uri="{FF2B5EF4-FFF2-40B4-BE49-F238E27FC236}">
                  <a16:creationId xmlns:a16="http://schemas.microsoft.com/office/drawing/2014/main" xmlns="" id="{4716BB08-461E-E11E-CF21-BF1102C4E6E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13466" y="3177411"/>
              <a:ext cx="1940095" cy="1455070"/>
            </a:xfrm>
            <a:prstGeom prst="rect">
              <a:avLst/>
            </a:prstGeom>
          </p:spPr>
        </p:pic>
        <p:pic>
          <p:nvPicPr>
            <p:cNvPr id="17" name="Picture 16">
              <a:extLst>
                <a:ext uri="{FF2B5EF4-FFF2-40B4-BE49-F238E27FC236}">
                  <a16:creationId xmlns:a16="http://schemas.microsoft.com/office/drawing/2014/main" xmlns="" id="{87A01DE7-8953-DA07-A240-F50B4FC5B2E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05344" y="4791770"/>
              <a:ext cx="1940093" cy="1455070"/>
            </a:xfrm>
            <a:prstGeom prst="rect">
              <a:avLst/>
            </a:prstGeom>
          </p:spPr>
        </p:pic>
        <p:pic>
          <p:nvPicPr>
            <p:cNvPr id="18" name="Picture 17">
              <a:extLst>
                <a:ext uri="{FF2B5EF4-FFF2-40B4-BE49-F238E27FC236}">
                  <a16:creationId xmlns:a16="http://schemas.microsoft.com/office/drawing/2014/main" xmlns="" id="{BBDAF70F-9E3E-34A9-88A0-616BB88350E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82594" y="4791770"/>
              <a:ext cx="1940092" cy="1455069"/>
            </a:xfrm>
            <a:prstGeom prst="rect">
              <a:avLst/>
            </a:prstGeom>
          </p:spPr>
        </p:pic>
        <p:pic>
          <p:nvPicPr>
            <p:cNvPr id="19" name="Picture 18">
              <a:extLst>
                <a:ext uri="{FF2B5EF4-FFF2-40B4-BE49-F238E27FC236}">
                  <a16:creationId xmlns:a16="http://schemas.microsoft.com/office/drawing/2014/main" xmlns="" id="{4617437F-89EE-F290-151B-71D432CB78C6}"/>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1913467" y="4791770"/>
              <a:ext cx="1940090" cy="1455067"/>
            </a:xfrm>
            <a:prstGeom prst="rect">
              <a:avLst/>
            </a:prstGeom>
          </p:spPr>
        </p:pic>
        <p:pic>
          <p:nvPicPr>
            <p:cNvPr id="20" name="Picture 19">
              <a:extLst>
                <a:ext uri="{FF2B5EF4-FFF2-40B4-BE49-F238E27FC236}">
                  <a16:creationId xmlns:a16="http://schemas.microsoft.com/office/drawing/2014/main" xmlns="" id="{8C86EF67-870B-0963-B38E-B3AAA6B46D43}"/>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3938364" y="4792400"/>
              <a:ext cx="1938412" cy="1453809"/>
            </a:xfrm>
            <a:prstGeom prst="rect">
              <a:avLst/>
            </a:prstGeom>
          </p:spPr>
        </p:pic>
      </p:grpSp>
    </p:spTree>
    <p:extLst>
      <p:ext uri="{BB962C8B-B14F-4D97-AF65-F5344CB8AC3E}">
        <p14:creationId xmlns:p14="http://schemas.microsoft.com/office/powerpoint/2010/main" val="344201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530D4B9-113D-F46C-9658-E3505051B9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xmlns="" id="{CA13BE6C-22A8-2DCF-F4A5-D1265603B66A}"/>
              </a:ext>
            </a:extLst>
          </p:cNvPr>
          <p:cNvSpPr>
            <a:spLocks noGrp="1"/>
          </p:cNvSpPr>
          <p:nvPr>
            <p:ph type="dt" sz="half" idx="10"/>
          </p:nvPr>
        </p:nvSpPr>
        <p:spPr/>
        <p:txBody>
          <a:bodyPr/>
          <a:lstStyle/>
          <a:p>
            <a:fld id="{49E68AA6-223A-47CD-B864-FB69188F7CC3}" type="datetime1">
              <a:rPr lang="en-US" smtClean="0"/>
              <a:t>8/14/2025</a:t>
            </a:fld>
            <a:endParaRPr lang="en-US"/>
          </a:p>
        </p:txBody>
      </p:sp>
      <p:sp>
        <p:nvSpPr>
          <p:cNvPr id="4" name="Footer Placeholder 3">
            <a:extLst>
              <a:ext uri="{FF2B5EF4-FFF2-40B4-BE49-F238E27FC236}">
                <a16:creationId xmlns:a16="http://schemas.microsoft.com/office/drawing/2014/main" xmlns="" id="{2C85BB13-226A-2124-26B9-898B57779A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32E78C7-61FD-2191-1128-0D873AB5DE70}"/>
              </a:ext>
            </a:extLst>
          </p:cNvPr>
          <p:cNvSpPr>
            <a:spLocks noGrp="1"/>
          </p:cNvSpPr>
          <p:nvPr>
            <p:ph type="sldNum" sz="quarter" idx="12"/>
          </p:nvPr>
        </p:nvSpPr>
        <p:spPr/>
        <p:txBody>
          <a:bodyPr/>
          <a:lstStyle/>
          <a:p>
            <a:fld id="{B837BF11-2514-418D-BCD8-11B17DF05951}" type="slidenum">
              <a:rPr lang="en-US" smtClean="0"/>
              <a:t>‹#›</a:t>
            </a:fld>
            <a:endParaRPr lang="en-US"/>
          </a:p>
        </p:txBody>
      </p:sp>
      <p:grpSp>
        <p:nvGrpSpPr>
          <p:cNvPr id="2" name="Group 1">
            <a:extLst>
              <a:ext uri="{FF2B5EF4-FFF2-40B4-BE49-F238E27FC236}">
                <a16:creationId xmlns:a16="http://schemas.microsoft.com/office/drawing/2014/main" xmlns="" id="{3B5A876A-2C1C-6C2A-A374-7E729DD0759E}"/>
              </a:ext>
            </a:extLst>
          </p:cNvPr>
          <p:cNvGrpSpPr/>
          <p:nvPr userDrawn="1"/>
        </p:nvGrpSpPr>
        <p:grpSpPr>
          <a:xfrm>
            <a:off x="3589430" y="678056"/>
            <a:ext cx="6911576" cy="5065260"/>
            <a:chOff x="3589430" y="1316013"/>
            <a:chExt cx="6911576" cy="5065260"/>
          </a:xfrm>
        </p:grpSpPr>
        <p:pic>
          <p:nvPicPr>
            <p:cNvPr id="7" name="Picture 6">
              <a:extLst>
                <a:ext uri="{FF2B5EF4-FFF2-40B4-BE49-F238E27FC236}">
                  <a16:creationId xmlns:a16="http://schemas.microsoft.com/office/drawing/2014/main" xmlns="" id="{5990E9A9-8791-03B8-A2A3-145D17EA8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2261" y="1316013"/>
              <a:ext cx="2576135" cy="1876679"/>
            </a:xfrm>
            <a:prstGeom prst="rect">
              <a:avLst/>
            </a:prstGeom>
          </p:spPr>
        </p:pic>
        <p:pic>
          <p:nvPicPr>
            <p:cNvPr id="8" name="Picture 7">
              <a:extLst>
                <a:ext uri="{FF2B5EF4-FFF2-40B4-BE49-F238E27FC236}">
                  <a16:creationId xmlns:a16="http://schemas.microsoft.com/office/drawing/2014/main" xmlns="" id="{52406F4F-3A40-5863-AC6C-8196E44BB1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9431" y="3345688"/>
              <a:ext cx="1993113" cy="1451954"/>
            </a:xfrm>
            <a:prstGeom prst="rect">
              <a:avLst/>
            </a:prstGeom>
          </p:spPr>
        </p:pic>
        <p:pic>
          <p:nvPicPr>
            <p:cNvPr id="9" name="Picture 8">
              <a:extLst>
                <a:ext uri="{FF2B5EF4-FFF2-40B4-BE49-F238E27FC236}">
                  <a16:creationId xmlns:a16="http://schemas.microsoft.com/office/drawing/2014/main" xmlns="" id="{BD649193-83AC-8D97-AECA-A289BCF6C5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3772" y="3345688"/>
              <a:ext cx="1993112" cy="1451954"/>
            </a:xfrm>
            <a:prstGeom prst="rect">
              <a:avLst/>
            </a:prstGeom>
          </p:spPr>
        </p:pic>
        <p:pic>
          <p:nvPicPr>
            <p:cNvPr id="10" name="Picture 9">
              <a:extLst>
                <a:ext uri="{FF2B5EF4-FFF2-40B4-BE49-F238E27FC236}">
                  <a16:creationId xmlns:a16="http://schemas.microsoft.com/office/drawing/2014/main" xmlns="" id="{76C229D3-46A9-9516-7F14-EA96794482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7894" y="3345688"/>
              <a:ext cx="1993112" cy="1451954"/>
            </a:xfrm>
            <a:prstGeom prst="rect">
              <a:avLst/>
            </a:prstGeom>
          </p:spPr>
        </p:pic>
        <p:pic>
          <p:nvPicPr>
            <p:cNvPr id="11" name="Picture 10">
              <a:extLst>
                <a:ext uri="{FF2B5EF4-FFF2-40B4-BE49-F238E27FC236}">
                  <a16:creationId xmlns:a16="http://schemas.microsoft.com/office/drawing/2014/main" xmlns="" id="{6159FDB7-6204-FE15-D4B4-4BEED072FB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3772" y="4929318"/>
              <a:ext cx="1993113" cy="1451955"/>
            </a:xfrm>
            <a:prstGeom prst="rect">
              <a:avLst/>
            </a:prstGeom>
          </p:spPr>
        </p:pic>
        <p:pic>
          <p:nvPicPr>
            <p:cNvPr id="12" name="Picture 11">
              <a:extLst>
                <a:ext uri="{FF2B5EF4-FFF2-40B4-BE49-F238E27FC236}">
                  <a16:creationId xmlns:a16="http://schemas.microsoft.com/office/drawing/2014/main" xmlns="" id="{9A488F32-EC86-2541-B8DA-DDD21DE5E240}"/>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507894" y="4929318"/>
              <a:ext cx="1993112" cy="1451954"/>
            </a:xfrm>
            <a:prstGeom prst="rect">
              <a:avLst/>
            </a:prstGeom>
          </p:spPr>
        </p:pic>
        <p:pic>
          <p:nvPicPr>
            <p:cNvPr id="13" name="Picture 12">
              <a:extLst>
                <a:ext uri="{FF2B5EF4-FFF2-40B4-BE49-F238E27FC236}">
                  <a16:creationId xmlns:a16="http://schemas.microsoft.com/office/drawing/2014/main" xmlns="" id="{A77225D1-366C-BE47-56A5-C2D7B2E9559F}"/>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589430" y="4929318"/>
              <a:ext cx="1993113" cy="1451954"/>
            </a:xfrm>
            <a:prstGeom prst="rect">
              <a:avLst/>
            </a:prstGeom>
          </p:spPr>
        </p:pic>
      </p:grpSp>
    </p:spTree>
    <p:extLst>
      <p:ext uri="{BB962C8B-B14F-4D97-AF65-F5344CB8AC3E}">
        <p14:creationId xmlns:p14="http://schemas.microsoft.com/office/powerpoint/2010/main" val="9244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D925BA-42B8-244F-B2B0-2C91FCA7FBE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5120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42E9385-96B3-2A87-927C-3F260A08E81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229F6A5-8214-9CAF-5FDF-E0BA51A34522}"/>
              </a:ext>
            </a:extLst>
          </p:cNvPr>
          <p:cNvSpPr>
            <a:spLocks noGrp="1"/>
          </p:cNvSpPr>
          <p:nvPr>
            <p:ph type="title" hasCustomPrompt="1"/>
          </p:nvPr>
        </p:nvSpPr>
        <p:spPr>
          <a:xfrm>
            <a:off x="1990800" y="2333801"/>
            <a:ext cx="9754510" cy="867930"/>
          </a:xfrm>
        </p:spPr>
        <p:txBody>
          <a:bodyPr anchor="b"/>
          <a:lstStyle>
            <a:lvl1pPr>
              <a:defRPr sz="2800" baseline="0"/>
            </a:lvl1pPr>
          </a:lstStyle>
          <a:p>
            <a:r>
              <a:rPr lang="en-US" dirty="0"/>
              <a:t>Title/Heading</a:t>
            </a:r>
            <a:br>
              <a:rPr lang="en-US" dirty="0"/>
            </a:br>
            <a:r>
              <a:rPr lang="en-US" dirty="0"/>
              <a:t>Font: 28pt, Arial</a:t>
            </a:r>
          </a:p>
        </p:txBody>
      </p:sp>
      <p:sp>
        <p:nvSpPr>
          <p:cNvPr id="3" name="Text Placeholder 2">
            <a:extLst>
              <a:ext uri="{FF2B5EF4-FFF2-40B4-BE49-F238E27FC236}">
                <a16:creationId xmlns:a16="http://schemas.microsoft.com/office/drawing/2014/main" xmlns="" id="{7B82C129-AFC3-451D-94ED-295A025D9EAC}"/>
              </a:ext>
            </a:extLst>
          </p:cNvPr>
          <p:cNvSpPr>
            <a:spLocks noGrp="1"/>
          </p:cNvSpPr>
          <p:nvPr>
            <p:ph type="body" idx="1"/>
          </p:nvPr>
        </p:nvSpPr>
        <p:spPr>
          <a:xfrm>
            <a:off x="1990800" y="4356000"/>
            <a:ext cx="9754510" cy="1500187"/>
          </a:xfrm>
        </p:spPr>
        <p:txBody>
          <a:bodyPr/>
          <a:lstStyle>
            <a:lvl1pPr marL="0" indent="0">
              <a:buNone/>
              <a:defRPr sz="2400" b="1" i="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9DA6AFE7-5D6F-8AD7-06D6-F950B02F4FCA}"/>
              </a:ext>
            </a:extLst>
          </p:cNvPr>
          <p:cNvSpPr>
            <a:spLocks noGrp="1"/>
          </p:cNvSpPr>
          <p:nvPr>
            <p:ph type="dt" sz="half" idx="10"/>
          </p:nvPr>
        </p:nvSpPr>
        <p:spPr/>
        <p:txBody>
          <a:bodyPr/>
          <a:lstStyle/>
          <a:p>
            <a:fld id="{63DCD616-6E91-4E3A-9746-28946A4EED72}" type="datetime1">
              <a:rPr lang="en-US" smtClean="0"/>
              <a:t>8/14/2025</a:t>
            </a:fld>
            <a:endParaRPr lang="en-US"/>
          </a:p>
        </p:txBody>
      </p:sp>
      <p:sp>
        <p:nvSpPr>
          <p:cNvPr id="5" name="Footer Placeholder 4">
            <a:extLst>
              <a:ext uri="{FF2B5EF4-FFF2-40B4-BE49-F238E27FC236}">
                <a16:creationId xmlns:a16="http://schemas.microsoft.com/office/drawing/2014/main" xmlns="" id="{4F3330EA-80DE-35DF-D875-A459281EE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05EA78-E8C5-556F-5338-3A6BA4D40B6A}"/>
              </a:ext>
            </a:extLst>
          </p:cNvPr>
          <p:cNvSpPr>
            <a:spLocks noGrp="1"/>
          </p:cNvSpPr>
          <p:nvPr>
            <p:ph type="sldNum" sz="quarter" idx="12"/>
          </p:nvPr>
        </p:nvSpPr>
        <p:spPr/>
        <p:txBody>
          <a:bodyPr/>
          <a:lstStyle/>
          <a:p>
            <a:fld id="{B837BF11-2514-418D-BCD8-11B17DF05951}" type="slidenum">
              <a:rPr lang="en-US" smtClean="0"/>
              <a:t>‹#›</a:t>
            </a:fld>
            <a:endParaRPr lang="en-US"/>
          </a:p>
        </p:txBody>
      </p:sp>
      <p:pic>
        <p:nvPicPr>
          <p:cNvPr id="9" name="Picture 8">
            <a:extLst>
              <a:ext uri="{FF2B5EF4-FFF2-40B4-BE49-F238E27FC236}">
                <a16:creationId xmlns:a16="http://schemas.microsoft.com/office/drawing/2014/main" xmlns="" id="{BBD7E056-CE41-1915-4E70-C877680C8C6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29408" y="5026367"/>
            <a:ext cx="9785652" cy="1831633"/>
          </a:xfrm>
          <a:prstGeom prst="rect">
            <a:avLst/>
          </a:prstGeom>
        </p:spPr>
      </p:pic>
    </p:spTree>
    <p:extLst>
      <p:ext uri="{BB962C8B-B14F-4D97-AF65-F5344CB8AC3E}">
        <p14:creationId xmlns:p14="http://schemas.microsoft.com/office/powerpoint/2010/main" val="346248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B870EBA-81E2-D166-7C1A-65B53E0642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B1D08C9-A9D0-7FD1-048A-CA6083656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3CDB6D-2CED-CCA5-6652-D1C3CD3ADFED}"/>
              </a:ext>
            </a:extLst>
          </p:cNvPr>
          <p:cNvSpPr>
            <a:spLocks noGrp="1"/>
          </p:cNvSpPr>
          <p:nvPr>
            <p:ph sz="half" idx="1"/>
          </p:nvPr>
        </p:nvSpPr>
        <p:spPr>
          <a:xfrm>
            <a:off x="1970693" y="785096"/>
            <a:ext cx="48531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E749754-5D01-5745-EBCA-66441DF73576}"/>
              </a:ext>
            </a:extLst>
          </p:cNvPr>
          <p:cNvSpPr>
            <a:spLocks noGrp="1"/>
          </p:cNvSpPr>
          <p:nvPr>
            <p:ph sz="half" idx="2"/>
          </p:nvPr>
        </p:nvSpPr>
        <p:spPr>
          <a:xfrm>
            <a:off x="7194331" y="785096"/>
            <a:ext cx="48531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FF1AB8-E81C-4343-1970-DD4FFC4F36E6}"/>
              </a:ext>
            </a:extLst>
          </p:cNvPr>
          <p:cNvSpPr>
            <a:spLocks noGrp="1"/>
          </p:cNvSpPr>
          <p:nvPr>
            <p:ph type="dt" sz="half" idx="10"/>
          </p:nvPr>
        </p:nvSpPr>
        <p:spPr/>
        <p:txBody>
          <a:bodyPr/>
          <a:lstStyle/>
          <a:p>
            <a:fld id="{1D462C94-AF36-4DD6-ACAB-499D1B982D9B}" type="datetime1">
              <a:rPr lang="en-US" smtClean="0"/>
              <a:t>8/14/2025</a:t>
            </a:fld>
            <a:endParaRPr lang="en-US"/>
          </a:p>
        </p:txBody>
      </p:sp>
      <p:sp>
        <p:nvSpPr>
          <p:cNvPr id="6" name="Footer Placeholder 5">
            <a:extLst>
              <a:ext uri="{FF2B5EF4-FFF2-40B4-BE49-F238E27FC236}">
                <a16:creationId xmlns:a16="http://schemas.microsoft.com/office/drawing/2014/main" xmlns="" id="{A3EA9849-ADB8-6A6D-F60E-F568C7AFE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DF6706-1FDD-27D7-754D-0A660E9BB69C}"/>
              </a:ext>
            </a:extLst>
          </p:cNvPr>
          <p:cNvSpPr>
            <a:spLocks noGrp="1"/>
          </p:cNvSpPr>
          <p:nvPr>
            <p:ph type="sldNum" sz="quarter" idx="12"/>
          </p:nvPr>
        </p:nvSpPr>
        <p:spPr/>
        <p:txBody>
          <a:bodyPr/>
          <a:lstStyle/>
          <a:p>
            <a:fld id="{B837BF11-2514-418D-BCD8-11B17DF05951}" type="slidenum">
              <a:rPr lang="en-US" smtClean="0"/>
              <a:t>‹#›</a:t>
            </a:fld>
            <a:endParaRPr lang="en-US"/>
          </a:p>
        </p:txBody>
      </p:sp>
      <p:pic>
        <p:nvPicPr>
          <p:cNvPr id="10" name="Picture 9">
            <a:extLst>
              <a:ext uri="{FF2B5EF4-FFF2-40B4-BE49-F238E27FC236}">
                <a16:creationId xmlns:a16="http://schemas.microsoft.com/office/drawing/2014/main" xmlns="" id="{5570C05D-E542-C1DC-F302-D034E1A40FD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29408" y="5026367"/>
            <a:ext cx="9785652" cy="1831633"/>
          </a:xfrm>
          <a:prstGeom prst="rect">
            <a:avLst/>
          </a:prstGeom>
        </p:spPr>
      </p:pic>
    </p:spTree>
    <p:extLst>
      <p:ext uri="{BB962C8B-B14F-4D97-AF65-F5344CB8AC3E}">
        <p14:creationId xmlns:p14="http://schemas.microsoft.com/office/powerpoint/2010/main" val="258891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9AA997-06AD-9803-0D46-F467C71D0C5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3823078-C755-F613-F929-82FDE39FED14}"/>
              </a:ext>
            </a:extLst>
          </p:cNvPr>
          <p:cNvSpPr>
            <a:spLocks noGrp="1"/>
          </p:cNvSpPr>
          <p:nvPr>
            <p:ph type="title"/>
          </p:nvPr>
        </p:nvSpPr>
        <p:spPr>
          <a:xfrm>
            <a:off x="1797269" y="365125"/>
            <a:ext cx="10250230" cy="4730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84B5CFE-5AE1-9343-03DD-B7A79ABDC358}"/>
              </a:ext>
            </a:extLst>
          </p:cNvPr>
          <p:cNvSpPr>
            <a:spLocks noGrp="1"/>
          </p:cNvSpPr>
          <p:nvPr>
            <p:ph type="body" idx="1"/>
          </p:nvPr>
        </p:nvSpPr>
        <p:spPr>
          <a:xfrm>
            <a:off x="1797269" y="952499"/>
            <a:ext cx="5035883" cy="739775"/>
          </a:xfrm>
        </p:spPr>
        <p:txBody>
          <a:bodyPr anchor="b">
            <a:normAutofit/>
          </a:bodyPr>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712025E5-38A7-425E-5DA7-42E05D1483F1}"/>
              </a:ext>
            </a:extLst>
          </p:cNvPr>
          <p:cNvSpPr>
            <a:spLocks noGrp="1"/>
          </p:cNvSpPr>
          <p:nvPr>
            <p:ph sz="half" idx="2"/>
          </p:nvPr>
        </p:nvSpPr>
        <p:spPr>
          <a:xfrm>
            <a:off x="1797269" y="1692275"/>
            <a:ext cx="5035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F4F4E56-7A2A-94EE-2B56-FE1A01C7E464}"/>
              </a:ext>
            </a:extLst>
          </p:cNvPr>
          <p:cNvSpPr>
            <a:spLocks noGrp="1"/>
          </p:cNvSpPr>
          <p:nvPr>
            <p:ph type="body" sz="quarter" idx="3"/>
          </p:nvPr>
        </p:nvSpPr>
        <p:spPr>
          <a:xfrm>
            <a:off x="7130281" y="952499"/>
            <a:ext cx="4917218" cy="739775"/>
          </a:xfrm>
        </p:spPr>
        <p:txBody>
          <a:bodyPr anchor="b">
            <a:normAutofit/>
          </a:bodyPr>
          <a:lstStyle>
            <a:lvl1pPr marL="0" indent="0">
              <a:buNone/>
              <a:defRPr sz="16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8AE46393-ED4F-FB2E-09A4-4BCED0A3B366}"/>
              </a:ext>
            </a:extLst>
          </p:cNvPr>
          <p:cNvSpPr>
            <a:spLocks noGrp="1"/>
          </p:cNvSpPr>
          <p:nvPr>
            <p:ph sz="quarter" idx="4"/>
          </p:nvPr>
        </p:nvSpPr>
        <p:spPr>
          <a:xfrm>
            <a:off x="7130281" y="1692275"/>
            <a:ext cx="491721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B48DA13-6CD7-0612-A2CD-0FD0FAA9F0EF}"/>
              </a:ext>
            </a:extLst>
          </p:cNvPr>
          <p:cNvSpPr>
            <a:spLocks noGrp="1"/>
          </p:cNvSpPr>
          <p:nvPr>
            <p:ph type="dt" sz="half" idx="10"/>
          </p:nvPr>
        </p:nvSpPr>
        <p:spPr/>
        <p:txBody>
          <a:bodyPr/>
          <a:lstStyle/>
          <a:p>
            <a:fld id="{D237CFCE-0329-451F-AEFE-9C3C1F0963CC}" type="datetime1">
              <a:rPr lang="en-US" smtClean="0"/>
              <a:t>8/14/2025</a:t>
            </a:fld>
            <a:endParaRPr lang="en-US"/>
          </a:p>
        </p:txBody>
      </p:sp>
      <p:sp>
        <p:nvSpPr>
          <p:cNvPr id="8" name="Footer Placeholder 7">
            <a:extLst>
              <a:ext uri="{FF2B5EF4-FFF2-40B4-BE49-F238E27FC236}">
                <a16:creationId xmlns:a16="http://schemas.microsoft.com/office/drawing/2014/main" xmlns="" id="{45CEA8CD-63DA-E128-9934-A6333BC3C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40CA4B-67AA-EB75-8D67-9F3466642203}"/>
              </a:ext>
            </a:extLst>
          </p:cNvPr>
          <p:cNvSpPr>
            <a:spLocks noGrp="1"/>
          </p:cNvSpPr>
          <p:nvPr>
            <p:ph type="sldNum" sz="quarter" idx="12"/>
          </p:nvPr>
        </p:nvSpPr>
        <p:spPr/>
        <p:txBody>
          <a:bodyPr/>
          <a:lstStyle/>
          <a:p>
            <a:fld id="{B837BF11-2514-418D-BCD8-11B17DF05951}" type="slidenum">
              <a:rPr lang="en-US" smtClean="0"/>
              <a:t>‹#›</a:t>
            </a:fld>
            <a:endParaRPr lang="en-US"/>
          </a:p>
        </p:txBody>
      </p:sp>
      <p:pic>
        <p:nvPicPr>
          <p:cNvPr id="12" name="Picture 11">
            <a:extLst>
              <a:ext uri="{FF2B5EF4-FFF2-40B4-BE49-F238E27FC236}">
                <a16:creationId xmlns:a16="http://schemas.microsoft.com/office/drawing/2014/main" xmlns="" id="{3F1D0841-5F86-2904-F1AF-DA46F934452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729408" y="5026367"/>
            <a:ext cx="9785652" cy="1831633"/>
          </a:xfrm>
          <a:prstGeom prst="rect">
            <a:avLst/>
          </a:prstGeom>
        </p:spPr>
      </p:pic>
    </p:spTree>
    <p:extLst>
      <p:ext uri="{BB962C8B-B14F-4D97-AF65-F5344CB8AC3E}">
        <p14:creationId xmlns:p14="http://schemas.microsoft.com/office/powerpoint/2010/main" val="374560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158946-3944-7872-2878-706279DD28B8}"/>
              </a:ext>
            </a:extLst>
          </p:cNvPr>
          <p:cNvSpPr>
            <a:spLocks noGrp="1"/>
          </p:cNvSpPr>
          <p:nvPr>
            <p:ph type="title"/>
          </p:nvPr>
        </p:nvSpPr>
        <p:spPr>
          <a:xfrm>
            <a:off x="1990800" y="252000"/>
            <a:ext cx="9363600" cy="374400"/>
          </a:xfrm>
          <a:prstGeom prst="rect">
            <a:avLst/>
          </a:prstGeom>
          <a:noFill/>
        </p:spPr>
        <p:txBody>
          <a:bodyPr wrap="square" rtlCol="0">
            <a:spAutoFit/>
          </a:bodyPr>
          <a:lstStyle/>
          <a:p>
            <a:pPr marL="0" lvl="0">
              <a:lnSpc>
                <a:spcPct val="110000"/>
              </a:lnSpc>
            </a:pPr>
            <a:r>
              <a:rPr lang="en-US" b="1" dirty="0">
                <a:solidFill>
                  <a:srgbClr val="015B59"/>
                </a:solidFill>
                <a:latin typeface="Arial" panose="020B0604020202020204" pitchFamily="34" charset="0"/>
                <a:cs typeface="Arial" panose="020B0604020202020204" pitchFamily="34" charset="0"/>
              </a:rPr>
              <a:t>Heading: 18pt, Arial</a:t>
            </a:r>
            <a:endParaRPr lang="en-US" b="1" i="1" dirty="0">
              <a:solidFill>
                <a:srgbClr val="015B59"/>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E0F272CC-B7FB-ABE4-0584-97F8B5A4DE82}"/>
              </a:ext>
            </a:extLst>
          </p:cNvPr>
          <p:cNvSpPr>
            <a:spLocks noGrp="1"/>
          </p:cNvSpPr>
          <p:nvPr>
            <p:ph type="body" idx="1"/>
          </p:nvPr>
        </p:nvSpPr>
        <p:spPr>
          <a:xfrm>
            <a:off x="1990799" y="968400"/>
            <a:ext cx="9362999" cy="5152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F0A582C-835D-4F02-F439-4D0F5F347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7AB51-B640-44E0-8E5C-82CE5D23317D}" type="datetime1">
              <a:rPr lang="en-US" smtClean="0"/>
              <a:t>8/14/2025</a:t>
            </a:fld>
            <a:endParaRPr lang="en-US"/>
          </a:p>
        </p:txBody>
      </p:sp>
      <p:sp>
        <p:nvSpPr>
          <p:cNvPr id="5" name="Footer Placeholder 4">
            <a:extLst>
              <a:ext uri="{FF2B5EF4-FFF2-40B4-BE49-F238E27FC236}">
                <a16:creationId xmlns:a16="http://schemas.microsoft.com/office/drawing/2014/main" xmlns="" id="{8E8D780B-F89F-0F8C-5D35-4ED1F51BD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E790A29-A938-0B07-1ECA-00EF63302ADB}"/>
              </a:ext>
            </a:extLst>
          </p:cNvPr>
          <p:cNvSpPr>
            <a:spLocks noGrp="1"/>
          </p:cNvSpPr>
          <p:nvPr>
            <p:ph type="sldNum" sz="quarter" idx="4"/>
          </p:nvPr>
        </p:nvSpPr>
        <p:spPr>
          <a:xfrm>
            <a:off x="9272767" y="6419414"/>
            <a:ext cx="2743200" cy="365125"/>
          </a:xfrm>
          <a:prstGeom prst="rect">
            <a:avLst/>
          </a:prstGeom>
        </p:spPr>
        <p:txBody>
          <a:bodyPr vert="horz" lIns="91440" tIns="45720" rIns="91440" bIns="45720" rtlCol="0" anchor="ctr"/>
          <a:lstStyle>
            <a:lvl1pPr algn="r">
              <a:defRPr sz="1200" baseline="0">
                <a:solidFill>
                  <a:schemeClr val="bg1"/>
                </a:solidFill>
              </a:defRPr>
            </a:lvl1pPr>
          </a:lstStyle>
          <a:p>
            <a:fld id="{B837BF11-2514-418D-BCD8-11B17DF05951}" type="slidenum">
              <a:rPr lang="en-US" smtClean="0"/>
              <a:pPr/>
              <a:t>‹#›</a:t>
            </a:fld>
            <a:endParaRPr lang="en-US" dirty="0"/>
          </a:p>
        </p:txBody>
      </p:sp>
    </p:spTree>
    <p:extLst>
      <p:ext uri="{BB962C8B-B14F-4D97-AF65-F5344CB8AC3E}">
        <p14:creationId xmlns:p14="http://schemas.microsoft.com/office/powerpoint/2010/main" val="2817617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60" r:id="rId5"/>
    <p:sldLayoutId id="2147483655" r:id="rId6"/>
    <p:sldLayoutId id="2147483651" r:id="rId7"/>
    <p:sldLayoutId id="2147483652" r:id="rId8"/>
    <p:sldLayoutId id="2147483653"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lang="en-US" sz="1800" b="1" kern="1200" dirty="0">
          <a:solidFill>
            <a:srgbClr val="015B59"/>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A5296C9-BB5F-D871-4BD6-9B2198ED09FF}"/>
              </a:ext>
            </a:extLst>
          </p:cNvPr>
          <p:cNvSpPr>
            <a:spLocks noGrp="1"/>
          </p:cNvSpPr>
          <p:nvPr>
            <p:ph type="subTitle" idx="1"/>
          </p:nvPr>
        </p:nvSpPr>
        <p:spPr>
          <a:xfrm>
            <a:off x="5133600" y="3682800"/>
            <a:ext cx="6623999" cy="2496936"/>
          </a:xfrm>
        </p:spPr>
        <p:txBody>
          <a:bodyPr>
            <a:normAutofit fontScale="62500" lnSpcReduction="20000"/>
          </a:bodyPr>
          <a:lstStyle/>
          <a:p>
            <a:pPr lvl="0" algn="ctr">
              <a:lnSpc>
                <a:spcPct val="100000"/>
              </a:lnSpc>
              <a:defRPr/>
            </a:pPr>
            <a:r>
              <a:rPr lang="en-ZA" sz="3800" b="1" i="1" dirty="0">
                <a:ln w="11430"/>
                <a:solidFill>
                  <a:srgbClr val="006666"/>
                </a:solidFill>
                <a:effectLst>
                  <a:outerShdw blurRad="50800" dist="39000" dir="5460000" algn="tl">
                    <a:srgbClr val="000000">
                      <a:alpha val="38000"/>
                    </a:srgbClr>
                  </a:outerShdw>
                </a:effectLst>
                <a:latin typeface="Calibri" panose="020F0502020204030204"/>
              </a:rPr>
              <a:t>Prepared for the Finance Portfolio Committee</a:t>
            </a:r>
          </a:p>
          <a:p>
            <a:pPr lvl="0" algn="ctr">
              <a:lnSpc>
                <a:spcPct val="100000"/>
              </a:lnSpc>
              <a:defRPr/>
            </a:pPr>
            <a:r>
              <a:rPr lang="en-US" sz="3800" b="1" i="1" dirty="0">
                <a:ln w="11430"/>
                <a:solidFill>
                  <a:srgbClr val="006666"/>
                </a:solidFill>
                <a:effectLst>
                  <a:outerShdw blurRad="50800" dist="39000" dir="5460000" algn="tl">
                    <a:srgbClr val="000000">
                      <a:alpha val="38000"/>
                    </a:srgbClr>
                  </a:outerShdw>
                </a:effectLst>
                <a:latin typeface="Calibri" panose="020F0502020204030204"/>
              </a:rPr>
              <a:t>Gauteng Provincial Legislature</a:t>
            </a:r>
          </a:p>
          <a:p>
            <a:pPr lvl="0" algn="ctr">
              <a:lnSpc>
                <a:spcPct val="100000"/>
              </a:lnSpc>
              <a:defRPr/>
            </a:pPr>
            <a:endParaRPr lang="en-US" sz="3800" b="1" i="1" dirty="0">
              <a:ln w="11430"/>
              <a:solidFill>
                <a:srgbClr val="006666"/>
              </a:solidFill>
              <a:effectLst>
                <a:outerShdw blurRad="50800" dist="39000" dir="5460000" algn="tl">
                  <a:srgbClr val="000000">
                    <a:alpha val="38000"/>
                  </a:srgbClr>
                </a:outerShdw>
              </a:effectLst>
              <a:latin typeface="Calibri" panose="020F0502020204030204"/>
            </a:endParaRPr>
          </a:p>
          <a:p>
            <a:pPr lvl="0" algn="ctr">
              <a:lnSpc>
                <a:spcPct val="100000"/>
              </a:lnSpc>
              <a:defRPr/>
            </a:pPr>
            <a:r>
              <a:rPr lang="en-US" sz="3800" b="1" i="1" dirty="0">
                <a:ln w="11430"/>
                <a:solidFill>
                  <a:srgbClr val="006666"/>
                </a:solidFill>
                <a:effectLst>
                  <a:outerShdw blurRad="50800" dist="39000" dir="5460000" algn="tl">
                    <a:srgbClr val="000000">
                      <a:alpha val="38000"/>
                    </a:srgbClr>
                  </a:outerShdw>
                </a:effectLst>
                <a:latin typeface="Calibri" panose="020F0502020204030204"/>
              </a:rPr>
              <a:t>Commissioner: Mr VGM Mavuso</a:t>
            </a:r>
            <a:endParaRPr lang="en-ZA" sz="3800" b="1" i="1" dirty="0">
              <a:ln w="11430"/>
              <a:solidFill>
                <a:srgbClr val="006666"/>
              </a:solidFill>
              <a:effectLst>
                <a:outerShdw blurRad="50800" dist="39000" dir="5460000" algn="tl">
                  <a:srgbClr val="000000">
                    <a:alpha val="38000"/>
                  </a:srgbClr>
                </a:outerShdw>
              </a:effectLst>
              <a:latin typeface="Calibri" panose="020F0502020204030204"/>
            </a:endParaRPr>
          </a:p>
          <a:p>
            <a:pPr lvl="0" algn="ctr">
              <a:lnSpc>
                <a:spcPct val="100000"/>
              </a:lnSpc>
              <a:defRPr/>
            </a:pPr>
            <a:r>
              <a:rPr lang="en-US" sz="3800" b="1" i="1" dirty="0">
                <a:ln w="11430"/>
                <a:solidFill>
                  <a:srgbClr val="006666"/>
                </a:solidFill>
                <a:effectLst>
                  <a:outerShdw blurRad="50800" dist="39000" dir="5460000" algn="tl">
                    <a:srgbClr val="000000">
                      <a:alpha val="38000"/>
                    </a:srgbClr>
                  </a:outerShdw>
                </a:effectLst>
                <a:latin typeface="Calibri" panose="020F0502020204030204"/>
              </a:rPr>
              <a:t>Venue: Gauteng Provincial Legislature </a:t>
            </a:r>
          </a:p>
          <a:p>
            <a:pPr lvl="0" algn="ctr">
              <a:lnSpc>
                <a:spcPct val="100000"/>
              </a:lnSpc>
              <a:defRPr/>
            </a:pPr>
            <a:r>
              <a:rPr lang="en-US" sz="3800" b="1" i="1" dirty="0">
                <a:ln w="11430"/>
                <a:solidFill>
                  <a:srgbClr val="FF0000"/>
                </a:solidFill>
                <a:effectLst>
                  <a:outerShdw blurRad="50800" dist="39000" dir="5460000" algn="tl">
                    <a:srgbClr val="000000">
                      <a:alpha val="38000"/>
                    </a:srgbClr>
                  </a:outerShdw>
                </a:effectLst>
                <a:latin typeface="Calibri" panose="020F0502020204030204"/>
              </a:rPr>
              <a:t>22 August 2025</a:t>
            </a:r>
            <a:endParaRPr lang="en-ZA" sz="3800" dirty="0">
              <a:solidFill>
                <a:srgbClr val="FF0000"/>
              </a:solidFill>
              <a:latin typeface="Calibri" panose="020F0502020204030204"/>
            </a:endParaRPr>
          </a:p>
          <a:p>
            <a:pPr lvl="0" algn="ctr">
              <a:lnSpc>
                <a:spcPct val="100000"/>
              </a:lnSpc>
              <a:defRPr/>
            </a:pPr>
            <a:endParaRPr lang="en-ZA" b="1" i="1" dirty="0">
              <a:ln w="11430"/>
              <a:solidFill>
                <a:srgbClr val="006666"/>
              </a:solidFill>
              <a:effectLst>
                <a:outerShdw blurRad="50800" dist="39000" dir="5460000" algn="tl">
                  <a:srgbClr val="000000">
                    <a:alpha val="38000"/>
                  </a:srgbClr>
                </a:outerShdw>
              </a:effectLst>
              <a:latin typeface="Calibri" panose="020F0502020204030204"/>
            </a:endParaRPr>
          </a:p>
          <a:p>
            <a:endParaRPr lang="en-GB" dirty="0"/>
          </a:p>
        </p:txBody>
      </p:sp>
      <p:sp>
        <p:nvSpPr>
          <p:cNvPr id="4" name="Title 1"/>
          <p:cNvSpPr txBox="1">
            <a:spLocks noGrp="1"/>
          </p:cNvSpPr>
          <p:nvPr>
            <p:ph type="ctrTitle"/>
          </p:nvPr>
        </p:nvSpPr>
        <p:spPr>
          <a:xfrm>
            <a:off x="5133600" y="1366576"/>
            <a:ext cx="6623999" cy="231622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ZA" sz="2400" b="1" dirty="0">
                <a:ln w="11430"/>
                <a:solidFill>
                  <a:srgbClr val="FF0000"/>
                </a:solidFill>
                <a:effectLst>
                  <a:outerShdw blurRad="50800" dist="39000" dir="5460000" algn="tl">
                    <a:srgbClr val="000000">
                      <a:alpha val="38000"/>
                    </a:srgbClr>
                  </a:outerShdw>
                </a:effectLst>
                <a:latin typeface="Calibri"/>
              </a:rPr>
              <a:t/>
            </a:r>
            <a:br>
              <a:rPr lang="en-ZA" sz="2400" b="1" dirty="0">
                <a:ln w="11430"/>
                <a:solidFill>
                  <a:srgbClr val="FF0000"/>
                </a:solidFill>
                <a:effectLst>
                  <a:outerShdw blurRad="50800" dist="39000" dir="5460000" algn="tl">
                    <a:srgbClr val="000000">
                      <a:alpha val="38000"/>
                    </a:srgbClr>
                  </a:outerShdw>
                </a:effectLst>
                <a:latin typeface="Calibri"/>
              </a:rPr>
            </a:br>
            <a:r>
              <a:rPr lang="en-ZA" sz="2400" dirty="0">
                <a:ln w="11430"/>
                <a:solidFill>
                  <a:srgbClr val="FF0000"/>
                </a:solidFill>
                <a:effectLst>
                  <a:outerShdw blurRad="50800" dist="39000" dir="5460000" algn="tl">
                    <a:srgbClr val="000000">
                      <a:alpha val="38000"/>
                    </a:srgbClr>
                  </a:outerShdw>
                </a:effectLst>
                <a:latin typeface="Calibri"/>
              </a:rPr>
              <a:t/>
            </a:r>
            <a:br>
              <a:rPr lang="en-ZA" sz="2400" dirty="0">
                <a:ln w="11430"/>
                <a:solidFill>
                  <a:srgbClr val="FF0000"/>
                </a:solidFill>
                <a:effectLst>
                  <a:outerShdw blurRad="50800" dist="39000" dir="5460000" algn="tl">
                    <a:srgbClr val="000000">
                      <a:alpha val="38000"/>
                    </a:srgbClr>
                  </a:outerShdw>
                </a:effectLst>
                <a:latin typeface="Calibri"/>
              </a:rPr>
            </a:br>
            <a:r>
              <a:rPr lang="en-ZA" sz="2400" dirty="0">
                <a:ln w="11430"/>
                <a:solidFill>
                  <a:srgbClr val="FF0000"/>
                </a:solidFill>
                <a:effectLst>
                  <a:outerShdw blurRad="50800" dist="39000" dir="5460000" algn="tl">
                    <a:srgbClr val="000000">
                      <a:alpha val="38000"/>
                    </a:srgbClr>
                  </a:outerShdw>
                </a:effectLst>
                <a:latin typeface="Calibri"/>
              </a:rPr>
              <a:t/>
            </a:r>
            <a:br>
              <a:rPr lang="en-ZA" sz="2400" dirty="0">
                <a:ln w="11430"/>
                <a:solidFill>
                  <a:srgbClr val="FF0000"/>
                </a:solidFill>
                <a:effectLst>
                  <a:outerShdw blurRad="50800" dist="39000" dir="5460000" algn="tl">
                    <a:srgbClr val="000000">
                      <a:alpha val="38000"/>
                    </a:srgbClr>
                  </a:outerShdw>
                </a:effectLst>
                <a:latin typeface="Calibri"/>
              </a:rPr>
            </a:br>
            <a:r>
              <a:rPr lang="en-ZA" sz="2400" b="1" dirty="0">
                <a:ln w="11430"/>
                <a:solidFill>
                  <a:srgbClr val="FF0000"/>
                </a:solidFill>
                <a:effectLst>
                  <a:outerShdw blurRad="50800" dist="39000" dir="5460000" algn="tl">
                    <a:srgbClr val="000000">
                      <a:alpha val="38000"/>
                    </a:srgbClr>
                  </a:outerShdw>
                </a:effectLst>
                <a:latin typeface="Calibri"/>
              </a:rPr>
              <a:t>QUARTERLY MONITORING REPORT</a:t>
            </a:r>
          </a:p>
          <a:p>
            <a:pPr marL="0" marR="0" lvl="0" indent="0" algn="ctr" defTabSz="914400" rtl="0" eaLnBrk="1" fontAlgn="auto" latinLnBrk="0" hangingPunct="1">
              <a:lnSpc>
                <a:spcPct val="90000"/>
              </a:lnSpc>
              <a:spcBef>
                <a:spcPct val="0"/>
              </a:spcBef>
              <a:spcAft>
                <a:spcPts val="0"/>
              </a:spcAft>
              <a:buClrTx/>
              <a:buSzTx/>
              <a:buFontTx/>
              <a:buNone/>
              <a:tabLst/>
              <a:defRPr/>
            </a:pPr>
            <a:r>
              <a:rPr lang="en-ZA" sz="2400" b="1" dirty="0">
                <a:ln w="11430"/>
                <a:solidFill>
                  <a:srgbClr val="FF0000"/>
                </a:solidFill>
                <a:effectLst>
                  <a:outerShdw blurRad="50800" dist="39000" dir="5460000" algn="tl">
                    <a:srgbClr val="000000">
                      <a:alpha val="38000"/>
                    </a:srgbClr>
                  </a:outerShdw>
                </a:effectLst>
                <a:latin typeface="Calibri"/>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en-ZA" sz="2400" b="1" i="1" dirty="0">
                <a:ln w="11430"/>
                <a:solidFill>
                  <a:srgbClr val="FF0000"/>
                </a:solidFill>
                <a:effectLst>
                  <a:outerShdw blurRad="50800" dist="39000" dir="5460000" algn="tl">
                    <a:srgbClr val="000000">
                      <a:alpha val="38000"/>
                    </a:srgbClr>
                  </a:outerShdw>
                </a:effectLst>
                <a:latin typeface="Calibri"/>
              </a:rPr>
              <a:t>(Payment of Service Providers – Comparison of Quarter Four 2024/25 and Quarter One 2025/26 Financial Year)</a:t>
            </a:r>
            <a:r>
              <a:rPr kumimoji="0" lang="en-ZA" sz="2400" b="1" i="1" u="none" strike="noStrike" kern="1200" cap="none" spc="0" normalizeH="0" baseline="0" noProof="0" dirty="0">
                <a:ln w="11430"/>
                <a:solidFill>
                  <a:srgbClr val="FF0000"/>
                </a:solidFill>
                <a:effectLst>
                  <a:outerShdw blurRad="50800" dist="39000" dir="5460000" algn="tl">
                    <a:srgbClr val="000000">
                      <a:alpha val="38000"/>
                    </a:srgbClr>
                  </a:outerShdw>
                </a:effectLst>
                <a:uLnTx/>
                <a:uFillTx/>
                <a:latin typeface="Calibri"/>
                <a:ea typeface="+mj-ea"/>
                <a:cs typeface="+mj-cs"/>
              </a:rPr>
              <a:t> </a:t>
            </a:r>
            <a:r>
              <a:rPr kumimoji="0" lang="en-ZA"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j-ea"/>
                <a:cs typeface="+mj-cs"/>
              </a:rPr>
              <a:t/>
            </a:r>
            <a:br>
              <a:rPr kumimoji="0" lang="en-ZA"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j-ea"/>
                <a:cs typeface="+mj-cs"/>
              </a:rPr>
            </a:br>
            <a:endParaRPr kumimoji="0" lang="en-ZA" sz="6000" b="0" i="0" u="none" strike="noStrike" kern="1200" cap="none" spc="0" normalizeH="0" baseline="0" noProof="0" dirty="0">
              <a:ln>
                <a:noFill/>
              </a:ln>
              <a:solidFill>
                <a:srgbClr val="006666"/>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6152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69533" y="733529"/>
            <a:ext cx="10056700" cy="1286189"/>
          </a:xfrm>
        </p:spPr>
        <p:txBody>
          <a:bodyPr>
            <a:normAutofit/>
          </a:bodyPr>
          <a:lstStyle/>
          <a:p>
            <a:pPr marL="0" indent="0">
              <a:buNone/>
            </a:pPr>
            <a:r>
              <a:rPr lang="en-GB" sz="1600" dirty="0">
                <a:solidFill>
                  <a:schemeClr val="accent1"/>
                </a:solidFill>
              </a:rPr>
              <a:t>The invoices older than 30 days and remained unpaid by departments are as follows for the Q4 of the 2024/25 financial year: </a:t>
            </a:r>
          </a:p>
          <a:p>
            <a:pPr marL="0" lvl="0" indent="0" algn="just">
              <a:lnSpc>
                <a:spcPct val="100000"/>
              </a:lnSpc>
              <a:spcBef>
                <a:spcPts val="0"/>
              </a:spcBef>
              <a:buNone/>
            </a:pPr>
            <a:r>
              <a:rPr lang="en-US" sz="1600" dirty="0">
                <a:solidFill>
                  <a:srgbClr val="4F81BD">
                    <a:lumMod val="75000"/>
                  </a:srgbClr>
                </a:solidFill>
                <a:ea typeface="Calibri" panose="020F0502020204030204" pitchFamily="34" charset="0"/>
              </a:rPr>
              <a:t>Quarter Four shows a total of </a:t>
            </a:r>
            <a:r>
              <a:rPr lang="en-US" sz="1600" b="1" dirty="0">
                <a:solidFill>
                  <a:srgbClr val="FF0000"/>
                </a:solidFill>
                <a:ea typeface="Calibri" panose="020F0502020204030204" pitchFamily="34" charset="0"/>
              </a:rPr>
              <a:t>27 604 (41%) </a:t>
            </a:r>
            <a:r>
              <a:rPr lang="en-US" sz="1600" dirty="0">
                <a:solidFill>
                  <a:srgbClr val="4F81BD">
                    <a:lumMod val="75000"/>
                  </a:srgbClr>
                </a:solidFill>
                <a:ea typeface="Calibri" panose="020F0502020204030204" pitchFamily="34" charset="0"/>
              </a:rPr>
              <a:t>invoices older than 30 days but not paid. The Department of Health recorded </a:t>
            </a:r>
            <a:r>
              <a:rPr lang="en-US" sz="1600" b="1" dirty="0">
                <a:solidFill>
                  <a:srgbClr val="FF0000"/>
                </a:solidFill>
                <a:ea typeface="Calibri" panose="020F0502020204030204" pitchFamily="34" charset="0"/>
              </a:rPr>
              <a:t>51%</a:t>
            </a:r>
            <a:r>
              <a:rPr lang="en-US" sz="1600" dirty="0">
                <a:solidFill>
                  <a:srgbClr val="4F81BD">
                    <a:lumMod val="75000"/>
                  </a:srgbClr>
                </a:solidFill>
                <a:ea typeface="Calibri" panose="020F0502020204030204" pitchFamily="34" charset="0"/>
              </a:rPr>
              <a:t> of invoices older than 30 days and not paid, which was the highest number at the end the Quarter Four </a:t>
            </a:r>
          </a:p>
          <a:p>
            <a:pPr lvl="0" algn="just">
              <a:lnSpc>
                <a:spcPct val="100000"/>
              </a:lnSpc>
              <a:spcBef>
                <a:spcPts val="0"/>
              </a:spcBef>
              <a:buFont typeface="Wingdings" panose="05000000000000000000" pitchFamily="2" charset="2"/>
              <a:buChar char="q"/>
            </a:pPr>
            <a:endParaRPr lang="en-US" sz="1600" dirty="0">
              <a:solidFill>
                <a:srgbClr val="4F81BD">
                  <a:lumMod val="75000"/>
                </a:srgbClr>
              </a:solidFill>
              <a:latin typeface="Calibri"/>
            </a:endParaRPr>
          </a:p>
          <a:p>
            <a:endParaRPr lang="en-GB" sz="1600" dirty="0"/>
          </a:p>
          <a:p>
            <a:pPr marL="0" indent="0">
              <a:buNone/>
            </a:pPr>
            <a:endParaRPr lang="en-GB" sz="1600" dirty="0">
              <a:solidFill>
                <a:schemeClr val="accent1"/>
              </a:solidFill>
            </a:endParaRPr>
          </a:p>
          <a:p>
            <a:pPr marL="0" indent="0">
              <a:buNone/>
            </a:pPr>
            <a:endParaRPr lang="en-GB" sz="1600" dirty="0">
              <a:solidFill>
                <a:schemeClr val="accent1"/>
              </a:solidFill>
            </a:endParaRPr>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10</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81976" y="161565"/>
            <a:ext cx="9363600" cy="840230"/>
          </a:xfrm>
        </p:spPr>
        <p:txBody>
          <a:bodyPr/>
          <a:lstStyle/>
          <a:p>
            <a:pPr algn="ctr"/>
            <a:r>
              <a:rPr lang="en-US" b="0" dirty="0">
                <a:solidFill>
                  <a:srgbClr val="C00000"/>
                </a:solidFill>
                <a:latin typeface="Arial Black" panose="020B0A04020102020204" pitchFamily="34" charset="0"/>
              </a:rPr>
              <a:t>NUMBER OF INVOICES OLDER THAN 30 DAYS AND NOT PAID (QUARTER FOUR, 2024/25 FY)</a:t>
            </a:r>
            <a:br>
              <a:rPr lang="en-US" b="0" dirty="0">
                <a:solidFill>
                  <a:srgbClr val="C00000"/>
                </a:solidFill>
                <a:latin typeface="Arial Black" panose="020B0A04020102020204" pitchFamily="34" charset="0"/>
              </a:rPr>
            </a:br>
            <a:endParaRPr lang="en-GB" b="0" dirty="0">
              <a:solidFill>
                <a:srgbClr val="C00000"/>
              </a:solidFill>
              <a:latin typeface="Arial Black" panose="020B0A04020102020204" pitchFamily="34" charset="0"/>
            </a:endParaRPr>
          </a:p>
        </p:txBody>
      </p:sp>
      <p:graphicFrame>
        <p:nvGraphicFramePr>
          <p:cNvPr id="7" name="Table 6">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3622405402"/>
              </p:ext>
            </p:extLst>
          </p:nvPr>
        </p:nvGraphicFramePr>
        <p:xfrm>
          <a:off x="1920221" y="2130250"/>
          <a:ext cx="9425355" cy="3771101"/>
        </p:xfrm>
        <a:graphic>
          <a:graphicData uri="http://schemas.openxmlformats.org/drawingml/2006/table">
            <a:tbl>
              <a:tblPr>
                <a:tableStyleId>{5C22544A-7EE6-4342-B048-85BDC9FD1C3A}</a:tableStyleId>
              </a:tblPr>
              <a:tblGrid>
                <a:gridCol w="3983166">
                  <a:extLst>
                    <a:ext uri="{9D8B030D-6E8A-4147-A177-3AD203B41FA5}">
                      <a16:colId xmlns:a16="http://schemas.microsoft.com/office/drawing/2014/main" xmlns="" val="2611393910"/>
                    </a:ext>
                  </a:extLst>
                </a:gridCol>
                <a:gridCol w="5442189">
                  <a:extLst>
                    <a:ext uri="{9D8B030D-6E8A-4147-A177-3AD203B41FA5}">
                      <a16:colId xmlns:a16="http://schemas.microsoft.com/office/drawing/2014/main" xmlns="" val="20004"/>
                    </a:ext>
                  </a:extLst>
                </a:gridCol>
              </a:tblGrid>
              <a:tr h="2125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OLDER THAN 30 DAYS AND NOT PAID</a:t>
                      </a:r>
                      <a:r>
                        <a:rPr lang="en-ZA" sz="1400" b="1" u="none" strike="noStrike" baseline="0" dirty="0">
                          <a:solidFill>
                            <a:schemeClr val="bg1"/>
                          </a:solidFill>
                          <a:effectLst/>
                          <a:latin typeface="Arial" panose="020B0604020202020204" pitchFamily="34" charset="0"/>
                          <a:cs typeface="Arial" panose="020B0604020202020204" pitchFamily="34" charset="0"/>
                        </a:rPr>
                        <a:t>                             </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Q4</a:t>
                      </a:r>
                    </a:p>
                  </a:txBody>
                  <a:tcPr marL="0" marR="0" marT="0" marB="0" anchor="b">
                    <a:solidFill>
                      <a:srgbClr val="006666"/>
                    </a:solidFill>
                  </a:tcPr>
                </a:tc>
                <a:extLst>
                  <a:ext uri="{0D108BD9-81ED-4DB2-BD59-A6C34878D82A}">
                    <a16:rowId xmlns:a16="http://schemas.microsoft.com/office/drawing/2014/main" xmlns="" val="52250963"/>
                  </a:ext>
                </a:extLst>
              </a:tr>
              <a:tr h="263195">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Percentage</a:t>
                      </a:r>
                    </a:p>
                  </a:txBody>
                  <a:tcPr marL="0" marR="0" marT="0" marB="0" anchor="b">
                    <a:solidFill>
                      <a:srgbClr val="006666"/>
                    </a:solidFill>
                  </a:tcPr>
                </a:tc>
                <a:extLst>
                  <a:ext uri="{0D108BD9-81ED-4DB2-BD59-A6C34878D82A}">
                    <a16:rowId xmlns:a16="http://schemas.microsoft.com/office/drawing/2014/main" xmlns="" val="2533223312"/>
                  </a:ext>
                </a:extLst>
              </a:tr>
              <a:tr h="210194">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5%</a:t>
                      </a:r>
                    </a:p>
                  </a:txBody>
                  <a:tcPr marL="6350" marR="6350" marT="6350" marB="0" anchor="b"/>
                </a:tc>
                <a:extLst>
                  <a:ext uri="{0D108BD9-81ED-4DB2-BD59-A6C34878D82A}">
                    <a16:rowId xmlns:a16="http://schemas.microsoft.com/office/drawing/2014/main" xmlns="" val="211135437"/>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COGTA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819390645"/>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2191036159"/>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Economic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3796258462"/>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Education</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11%</a:t>
                      </a:r>
                    </a:p>
                  </a:txBody>
                  <a:tcPr marL="6350" marR="6350" marT="6350" marB="0" anchor="b"/>
                </a:tc>
                <a:extLst>
                  <a:ext uri="{0D108BD9-81ED-4DB2-BD59-A6C34878D82A}">
                    <a16:rowId xmlns:a16="http://schemas.microsoft.com/office/drawing/2014/main" xmlns="" val="3909910874"/>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e-Government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126746372"/>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Health</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51%</a:t>
                      </a:r>
                    </a:p>
                  </a:txBody>
                  <a:tcPr marL="6350" marR="6350" marT="6350" marB="0" anchor="b"/>
                </a:tc>
                <a:extLst>
                  <a:ext uri="{0D108BD9-81ED-4DB2-BD59-A6C34878D82A}">
                    <a16:rowId xmlns:a16="http://schemas.microsoft.com/office/drawing/2014/main" xmlns="" val="3112009725"/>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757563624"/>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Infrastructure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1,7%</a:t>
                      </a:r>
                    </a:p>
                  </a:txBody>
                  <a:tcPr marL="6350" marR="6350" marT="6350" marB="0" anchor="b"/>
                </a:tc>
                <a:extLst>
                  <a:ext uri="{0D108BD9-81ED-4DB2-BD59-A6C34878D82A}">
                    <a16:rowId xmlns:a16="http://schemas.microsoft.com/office/drawing/2014/main" xmlns="" val="4082897003"/>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557481262"/>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Roads and Transport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1046440594"/>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Social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0,1%</a:t>
                      </a:r>
                    </a:p>
                  </a:txBody>
                  <a:tcPr marL="6350" marR="6350" marT="6350" marB="0" anchor="b">
                    <a:solidFill>
                      <a:schemeClr val="bg1"/>
                    </a:solidFill>
                  </a:tcPr>
                </a:tc>
                <a:extLst>
                  <a:ext uri="{0D108BD9-81ED-4DB2-BD59-A6C34878D82A}">
                    <a16:rowId xmlns:a16="http://schemas.microsoft.com/office/drawing/2014/main" xmlns="" val="792031270"/>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3305013884"/>
                  </a:ext>
                </a:extLst>
              </a:tr>
              <a:tr h="210194">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379280696"/>
                  </a:ext>
                </a:extLst>
              </a:tr>
              <a:tr h="218606">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94979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69533" y="733529"/>
            <a:ext cx="10056700" cy="1286189"/>
          </a:xfrm>
        </p:spPr>
        <p:txBody>
          <a:bodyPr>
            <a:normAutofit/>
          </a:bodyPr>
          <a:lstStyle/>
          <a:p>
            <a:pPr marL="0" indent="0">
              <a:buNone/>
            </a:pPr>
            <a:r>
              <a:rPr lang="en-GB" sz="1600" dirty="0">
                <a:solidFill>
                  <a:schemeClr val="accent1"/>
                </a:solidFill>
              </a:rPr>
              <a:t>The invoices older than 30 days and remained unpaid by departments are as follows for the Q1 of the 2025/26 financial year: </a:t>
            </a:r>
          </a:p>
          <a:p>
            <a:pPr marL="0" lvl="0" indent="0" algn="just">
              <a:lnSpc>
                <a:spcPct val="100000"/>
              </a:lnSpc>
              <a:spcBef>
                <a:spcPts val="0"/>
              </a:spcBef>
              <a:buNone/>
            </a:pPr>
            <a:r>
              <a:rPr lang="en-US" sz="1600" dirty="0">
                <a:solidFill>
                  <a:srgbClr val="4F81BD">
                    <a:lumMod val="75000"/>
                  </a:srgbClr>
                </a:solidFill>
                <a:ea typeface="Calibri" panose="020F0502020204030204" pitchFamily="34" charset="0"/>
              </a:rPr>
              <a:t>Quarter One shows a total of </a:t>
            </a:r>
            <a:r>
              <a:rPr lang="en-US" sz="1600" b="1" dirty="0">
                <a:solidFill>
                  <a:srgbClr val="FF0000"/>
                </a:solidFill>
                <a:ea typeface="Calibri" panose="020F0502020204030204" pitchFamily="34" charset="0"/>
              </a:rPr>
              <a:t>12 155 (22%) </a:t>
            </a:r>
            <a:r>
              <a:rPr lang="en-US" sz="1600" dirty="0">
                <a:solidFill>
                  <a:srgbClr val="4F81BD">
                    <a:lumMod val="75000"/>
                  </a:srgbClr>
                </a:solidFill>
                <a:ea typeface="Calibri" panose="020F0502020204030204" pitchFamily="34" charset="0"/>
              </a:rPr>
              <a:t>invoices older than 30 days but not paid. Although there was an improvement from the Department of Health with </a:t>
            </a:r>
            <a:r>
              <a:rPr lang="en-US" sz="1600" b="1" dirty="0">
                <a:solidFill>
                  <a:srgbClr val="FF0000"/>
                </a:solidFill>
                <a:ea typeface="Calibri" panose="020F0502020204030204" pitchFamily="34" charset="0"/>
              </a:rPr>
              <a:t>27%</a:t>
            </a:r>
            <a:r>
              <a:rPr lang="en-US" sz="1600" dirty="0">
                <a:solidFill>
                  <a:srgbClr val="4F81BD">
                    <a:lumMod val="75000"/>
                  </a:srgbClr>
                </a:solidFill>
                <a:ea typeface="Calibri" panose="020F0502020204030204" pitchFamily="34" charset="0"/>
              </a:rPr>
              <a:t> recorded in comparison to Quarter Four, the Department still remains with the highest number of invoices older than 30 days and not paid.  </a:t>
            </a:r>
          </a:p>
          <a:p>
            <a:pPr lvl="0" algn="just">
              <a:lnSpc>
                <a:spcPct val="100000"/>
              </a:lnSpc>
              <a:spcBef>
                <a:spcPts val="0"/>
              </a:spcBef>
              <a:buFont typeface="Wingdings" panose="05000000000000000000" pitchFamily="2" charset="2"/>
              <a:buChar char="q"/>
            </a:pPr>
            <a:endParaRPr lang="en-US" sz="1600" dirty="0">
              <a:solidFill>
                <a:srgbClr val="4F81BD">
                  <a:lumMod val="75000"/>
                </a:srgbClr>
              </a:solidFill>
              <a:latin typeface="Calibri"/>
            </a:endParaRPr>
          </a:p>
          <a:p>
            <a:endParaRPr lang="en-GB" sz="1600" dirty="0"/>
          </a:p>
          <a:p>
            <a:pPr marL="0" indent="0">
              <a:buNone/>
            </a:pPr>
            <a:endParaRPr lang="en-GB" sz="1600" dirty="0">
              <a:solidFill>
                <a:schemeClr val="accent1"/>
              </a:solidFill>
            </a:endParaRPr>
          </a:p>
          <a:p>
            <a:pPr marL="0" indent="0">
              <a:buNone/>
            </a:pPr>
            <a:endParaRPr lang="en-GB" sz="1600" dirty="0">
              <a:solidFill>
                <a:schemeClr val="accent1"/>
              </a:solidFill>
            </a:endParaRPr>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11</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81976" y="161565"/>
            <a:ext cx="9363600" cy="840230"/>
          </a:xfrm>
        </p:spPr>
        <p:txBody>
          <a:bodyPr/>
          <a:lstStyle/>
          <a:p>
            <a:pPr algn="ctr"/>
            <a:r>
              <a:rPr lang="en-US" b="0" dirty="0">
                <a:solidFill>
                  <a:srgbClr val="C00000"/>
                </a:solidFill>
                <a:latin typeface="Arial Black" panose="020B0A04020102020204" pitchFamily="34" charset="0"/>
              </a:rPr>
              <a:t>NUMBER OF INVOICES OLDER THAN 30 DAYS AND NOT PAID (QUARTER ONE, 2025/26 FY)</a:t>
            </a:r>
            <a:br>
              <a:rPr lang="en-US" b="0" dirty="0">
                <a:solidFill>
                  <a:srgbClr val="C00000"/>
                </a:solidFill>
                <a:latin typeface="Arial Black" panose="020B0A04020102020204" pitchFamily="34" charset="0"/>
              </a:rPr>
            </a:br>
            <a:endParaRPr lang="en-GB" b="0" dirty="0">
              <a:solidFill>
                <a:srgbClr val="C00000"/>
              </a:solidFill>
              <a:latin typeface="Arial Black" panose="020B0A04020102020204" pitchFamily="34" charset="0"/>
            </a:endParaRPr>
          </a:p>
        </p:txBody>
      </p:sp>
      <p:graphicFrame>
        <p:nvGraphicFramePr>
          <p:cNvPr id="7" name="Table 6">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3243200620"/>
              </p:ext>
            </p:extLst>
          </p:nvPr>
        </p:nvGraphicFramePr>
        <p:xfrm>
          <a:off x="1920221" y="2130250"/>
          <a:ext cx="9425355" cy="3771101"/>
        </p:xfrm>
        <a:graphic>
          <a:graphicData uri="http://schemas.openxmlformats.org/drawingml/2006/table">
            <a:tbl>
              <a:tblPr>
                <a:tableStyleId>{5C22544A-7EE6-4342-B048-85BDC9FD1C3A}</a:tableStyleId>
              </a:tblPr>
              <a:tblGrid>
                <a:gridCol w="3983166">
                  <a:extLst>
                    <a:ext uri="{9D8B030D-6E8A-4147-A177-3AD203B41FA5}">
                      <a16:colId xmlns:a16="http://schemas.microsoft.com/office/drawing/2014/main" xmlns="" val="2611393910"/>
                    </a:ext>
                  </a:extLst>
                </a:gridCol>
                <a:gridCol w="5442189">
                  <a:extLst>
                    <a:ext uri="{9D8B030D-6E8A-4147-A177-3AD203B41FA5}">
                      <a16:colId xmlns:a16="http://schemas.microsoft.com/office/drawing/2014/main" xmlns="" val="20004"/>
                    </a:ext>
                  </a:extLst>
                </a:gridCol>
              </a:tblGrid>
              <a:tr h="2125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OLDER THAN 30 DAYS AND NOT PAID</a:t>
                      </a:r>
                      <a:r>
                        <a:rPr lang="en-ZA" sz="1400" b="1" u="none" strike="noStrike" baseline="0" dirty="0">
                          <a:solidFill>
                            <a:schemeClr val="bg1"/>
                          </a:solidFill>
                          <a:effectLst/>
                          <a:latin typeface="Arial" panose="020B0604020202020204" pitchFamily="34" charset="0"/>
                          <a:cs typeface="Arial" panose="020B0604020202020204" pitchFamily="34" charset="0"/>
                        </a:rPr>
                        <a:t>                             </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Q1</a:t>
                      </a:r>
                    </a:p>
                  </a:txBody>
                  <a:tcPr marL="0" marR="0" marT="0" marB="0" anchor="b">
                    <a:solidFill>
                      <a:srgbClr val="006666"/>
                    </a:solidFill>
                  </a:tcPr>
                </a:tc>
                <a:extLst>
                  <a:ext uri="{0D108BD9-81ED-4DB2-BD59-A6C34878D82A}">
                    <a16:rowId xmlns:a16="http://schemas.microsoft.com/office/drawing/2014/main" xmlns="" val="52250963"/>
                  </a:ext>
                </a:extLst>
              </a:tr>
              <a:tr h="263195">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Percentage</a:t>
                      </a:r>
                    </a:p>
                  </a:txBody>
                  <a:tcPr marL="0" marR="0" marT="0" marB="0" anchor="b">
                    <a:solidFill>
                      <a:srgbClr val="006666"/>
                    </a:solidFill>
                  </a:tcPr>
                </a:tc>
                <a:extLst>
                  <a:ext uri="{0D108BD9-81ED-4DB2-BD59-A6C34878D82A}">
                    <a16:rowId xmlns:a16="http://schemas.microsoft.com/office/drawing/2014/main" xmlns="" val="2533223312"/>
                  </a:ext>
                </a:extLst>
              </a:tr>
              <a:tr h="210194">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a:t>
                      </a:r>
                    </a:p>
                  </a:txBody>
                  <a:tcPr marL="6350" marR="6350" marT="6350" marB="0" anchor="b"/>
                </a:tc>
                <a:extLst>
                  <a:ext uri="{0D108BD9-81ED-4DB2-BD59-A6C34878D82A}">
                    <a16:rowId xmlns:a16="http://schemas.microsoft.com/office/drawing/2014/main" xmlns="" val="211135437"/>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COGTA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819390645"/>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a:t>
                      </a:r>
                    </a:p>
                  </a:txBody>
                  <a:tcPr marL="6350" marR="6350" marT="6350" marB="0" anchor="b"/>
                </a:tc>
                <a:extLst>
                  <a:ext uri="{0D108BD9-81ED-4DB2-BD59-A6C34878D82A}">
                    <a16:rowId xmlns:a16="http://schemas.microsoft.com/office/drawing/2014/main" xmlns="" val="2191036159"/>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Economic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a:t>
                      </a:r>
                    </a:p>
                  </a:txBody>
                  <a:tcPr marL="6350" marR="6350" marT="6350" marB="0" anchor="b">
                    <a:solidFill>
                      <a:schemeClr val="bg1"/>
                    </a:solidFill>
                  </a:tcPr>
                </a:tc>
                <a:extLst>
                  <a:ext uri="{0D108BD9-81ED-4DB2-BD59-A6C34878D82A}">
                    <a16:rowId xmlns:a16="http://schemas.microsoft.com/office/drawing/2014/main" xmlns="" val="3796258462"/>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Education</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3909910874"/>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e-Government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126746372"/>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Health</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27%</a:t>
                      </a:r>
                    </a:p>
                  </a:txBody>
                  <a:tcPr marL="6350" marR="6350" marT="6350" marB="0" anchor="b"/>
                </a:tc>
                <a:extLst>
                  <a:ext uri="{0D108BD9-81ED-4DB2-BD59-A6C34878D82A}">
                    <a16:rowId xmlns:a16="http://schemas.microsoft.com/office/drawing/2014/main" xmlns="" val="3112009725"/>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757563624"/>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Infrastructure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a:t>
                      </a:r>
                    </a:p>
                  </a:txBody>
                  <a:tcPr marL="6350" marR="6350" marT="6350" marB="0" anchor="b"/>
                </a:tc>
                <a:extLst>
                  <a:ext uri="{0D108BD9-81ED-4DB2-BD59-A6C34878D82A}">
                    <a16:rowId xmlns:a16="http://schemas.microsoft.com/office/drawing/2014/main" xmlns="" val="4082897003"/>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557481262"/>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Roads and Transport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1046440594"/>
                  </a:ext>
                </a:extLst>
              </a:tr>
              <a:tr h="218606">
                <a:tc>
                  <a:txBody>
                    <a:bodyPr/>
                    <a:lstStyle/>
                    <a:p>
                      <a:pPr algn="l" fontAlgn="b"/>
                      <a:r>
                        <a:rPr lang="en-ZA" sz="1400" b="1" u="none" strike="noStrike">
                          <a:effectLst/>
                          <a:latin typeface="Arial" panose="020B0604020202020204" pitchFamily="34" charset="0"/>
                          <a:cs typeface="Arial" panose="020B0604020202020204" pitchFamily="34" charset="0"/>
                        </a:rPr>
                        <a:t>Social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a:t>
                      </a:r>
                    </a:p>
                  </a:txBody>
                  <a:tcPr marL="6350" marR="6350" marT="6350" marB="0" anchor="b">
                    <a:solidFill>
                      <a:schemeClr val="bg1"/>
                    </a:solidFill>
                  </a:tcPr>
                </a:tc>
                <a:extLst>
                  <a:ext uri="{0D108BD9-81ED-4DB2-BD59-A6C34878D82A}">
                    <a16:rowId xmlns:a16="http://schemas.microsoft.com/office/drawing/2014/main" xmlns="" val="792031270"/>
                  </a:ext>
                </a:extLst>
              </a:tr>
              <a:tr h="218606">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3305013884"/>
                  </a:ext>
                </a:extLst>
              </a:tr>
              <a:tr h="210194">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379280696"/>
                  </a:ext>
                </a:extLst>
              </a:tr>
              <a:tr h="218606">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Environment </a:t>
                      </a: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23328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09187" y="777241"/>
            <a:ext cx="10138312" cy="820448"/>
          </a:xfrm>
        </p:spPr>
        <p:txBody>
          <a:bodyPr/>
          <a:lstStyle/>
          <a:p>
            <a:pPr marL="0" lvl="0" indent="0" algn="just">
              <a:lnSpc>
                <a:spcPct val="100000"/>
              </a:lnSpc>
              <a:spcBef>
                <a:spcPts val="0"/>
              </a:spcBef>
              <a:buNone/>
            </a:pPr>
            <a:r>
              <a:rPr lang="en-US" sz="1600" dirty="0">
                <a:solidFill>
                  <a:srgbClr val="4BACC6">
                    <a:lumMod val="50000"/>
                  </a:srgbClr>
                </a:solidFill>
                <a:ea typeface="Calibri" panose="020F0502020204030204" pitchFamily="34" charset="0"/>
              </a:rPr>
              <a:t>At the end of Quarter Four, a total of </a:t>
            </a:r>
            <a:r>
              <a:rPr lang="en-US" sz="1600" b="1" dirty="0">
                <a:solidFill>
                  <a:srgbClr val="4BACC6">
                    <a:lumMod val="50000"/>
                  </a:srgbClr>
                </a:solidFill>
                <a:ea typeface="Calibri" panose="020F0502020204030204" pitchFamily="34" charset="0"/>
              </a:rPr>
              <a:t>R 11 394 482 394.00</a:t>
            </a:r>
            <a:r>
              <a:rPr lang="en-US" sz="1600" b="1" dirty="0">
                <a:solidFill>
                  <a:srgbClr val="FF0000"/>
                </a:solidFill>
                <a:ea typeface="Calibri" panose="020F0502020204030204" pitchFamily="34" charset="0"/>
              </a:rPr>
              <a:t> </a:t>
            </a:r>
            <a:r>
              <a:rPr lang="en-US" sz="1600" dirty="0">
                <a:solidFill>
                  <a:srgbClr val="4BACC6">
                    <a:lumMod val="50000"/>
                  </a:srgbClr>
                </a:solidFill>
                <a:ea typeface="Calibri" panose="020F0502020204030204" pitchFamily="34" charset="0"/>
              </a:rPr>
              <a:t>was spent paying service providers, and </a:t>
            </a:r>
            <a:r>
              <a:rPr lang="en-US" sz="1600" b="1" dirty="0">
                <a:solidFill>
                  <a:srgbClr val="4BACC6">
                    <a:lumMod val="50000"/>
                  </a:srgbClr>
                </a:solidFill>
                <a:ea typeface="Calibri" panose="020F0502020204030204" pitchFamily="34" charset="0"/>
              </a:rPr>
              <a:t>R 4 695 928 762.00 </a:t>
            </a:r>
            <a:r>
              <a:rPr lang="en-US" sz="1600" dirty="0">
                <a:solidFill>
                  <a:srgbClr val="4BACC6">
                    <a:lumMod val="50000"/>
                  </a:srgbClr>
                </a:solidFill>
                <a:ea typeface="Calibri" panose="020F0502020204030204" pitchFamily="34" charset="0"/>
              </a:rPr>
              <a:t>is still owed to the service providers.</a:t>
            </a:r>
            <a:endParaRPr lang="en-US" dirty="0">
              <a:solidFill>
                <a:srgbClr val="4BACC6">
                  <a:lumMod val="50000"/>
                </a:srgbClr>
              </a:solidFill>
              <a:latin typeface="Calibri"/>
            </a:endParaRP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12</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363600" cy="424732"/>
          </a:xfrm>
        </p:spPr>
        <p:txBody>
          <a:bodyPr/>
          <a:lstStyle/>
          <a:p>
            <a:pPr algn="ctr"/>
            <a:r>
              <a:rPr lang="en-US" sz="2400" b="1" dirty="0">
                <a:solidFill>
                  <a:srgbClr val="C00000"/>
                </a:solidFill>
                <a:latin typeface="Arial Black" panose="020B0A04020102020204" pitchFamily="34" charset="0"/>
              </a:rPr>
              <a:t>INVOICES PAID (QUARTER FOUR, 2024/25 FY)</a:t>
            </a:r>
          </a:p>
        </p:txBody>
      </p:sp>
      <p:graphicFrame>
        <p:nvGraphicFramePr>
          <p:cNvPr id="6" name="Table 5">
            <a:extLst>
              <a:ext uri="{FF2B5EF4-FFF2-40B4-BE49-F238E27FC236}">
                <a16:creationId xmlns:a16="http://schemas.microsoft.com/office/drawing/2014/main" xmlns="" id="{E050698D-5E50-BA84-6E1B-D2F1F52DEB90}"/>
              </a:ext>
            </a:extLst>
          </p:cNvPr>
          <p:cNvGraphicFramePr>
            <a:graphicFrameLocks noGrp="1"/>
          </p:cNvGraphicFramePr>
          <p:nvPr>
            <p:extLst>
              <p:ext uri="{D42A27DB-BD31-4B8C-83A1-F6EECF244321}">
                <p14:modId xmlns:p14="http://schemas.microsoft.com/office/powerpoint/2010/main" val="1386344039"/>
              </p:ext>
            </p:extLst>
          </p:nvPr>
        </p:nvGraphicFramePr>
        <p:xfrm>
          <a:off x="1909187" y="1527350"/>
          <a:ext cx="9499977" cy="2991936"/>
        </p:xfrm>
        <a:graphic>
          <a:graphicData uri="http://schemas.openxmlformats.org/drawingml/2006/table">
            <a:tbl>
              <a:tblPr firstRow="1" firstCol="1" bandRow="1"/>
              <a:tblGrid>
                <a:gridCol w="2566244">
                  <a:extLst>
                    <a:ext uri="{9D8B030D-6E8A-4147-A177-3AD203B41FA5}">
                      <a16:colId xmlns:a16="http://schemas.microsoft.com/office/drawing/2014/main" xmlns="" val="2123200156"/>
                    </a:ext>
                  </a:extLst>
                </a:gridCol>
                <a:gridCol w="2166200">
                  <a:extLst>
                    <a:ext uri="{9D8B030D-6E8A-4147-A177-3AD203B41FA5}">
                      <a16:colId xmlns:a16="http://schemas.microsoft.com/office/drawing/2014/main" xmlns="" val="458479379"/>
                    </a:ext>
                  </a:extLst>
                </a:gridCol>
                <a:gridCol w="2325569">
                  <a:extLst>
                    <a:ext uri="{9D8B030D-6E8A-4147-A177-3AD203B41FA5}">
                      <a16:colId xmlns:a16="http://schemas.microsoft.com/office/drawing/2014/main" xmlns="" val="82752669"/>
                    </a:ext>
                  </a:extLst>
                </a:gridCol>
                <a:gridCol w="2441964">
                  <a:extLst>
                    <a:ext uri="{9D8B030D-6E8A-4147-A177-3AD203B41FA5}">
                      <a16:colId xmlns:a16="http://schemas.microsoft.com/office/drawing/2014/main" xmlns="" val="2932482309"/>
                    </a:ext>
                  </a:extLst>
                </a:gridCol>
              </a:tblGrid>
              <a:tr h="2065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07000"/>
                        </a:lnSpc>
                      </a:pPr>
                      <a:endParaRPr lang="en-US" sz="1200" dirty="0">
                        <a:effectLst/>
                        <a:latin typeface="Arial" panose="020B0604020202020204" pitchFamily="34" charset="0"/>
                        <a:cs typeface="Arial" panose="020B0604020202020204" pitchFamily="34"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Paid within 30 days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Paid After 30 days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&gt; 30 Days Not Paid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xmlns="" val="1589838003"/>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Agriculture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80 481 256,00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26 293 943,00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5 182 282,00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335056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COGTA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242 021 211,00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41867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Community Safety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219 124 486,00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6514859"/>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Economic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170 359 810,00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2204624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1 163 201 489,00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568 785 373,00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563 923 394,00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412237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566 853 665,00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49074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Health</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1 360 003 019,00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FF0000"/>
                          </a:solidFill>
                          <a:effectLst/>
                          <a:latin typeface="Arial" panose="020B0604020202020204" pitchFamily="34" charset="0"/>
                          <a:cs typeface="Arial" panose="020B0604020202020204" pitchFamily="34" charset="0"/>
                        </a:rPr>
                        <a:t> R  2 462 924 851,00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FF0000"/>
                          </a:solidFill>
                          <a:effectLst/>
                          <a:latin typeface="Arial" panose="020B0604020202020204" pitchFamily="34" charset="0"/>
                          <a:cs typeface="Arial" panose="020B0604020202020204" pitchFamily="34" charset="0"/>
                        </a:rPr>
                        <a:t> R   4 118 430 683,00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4770201"/>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Human Settlements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1 425 838 463,00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7592069"/>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Infrastructure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461 800 335,00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78 273 611,00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8 380 974,00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9133240"/>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Premier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118 445 085,00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21787524"/>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Roads and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1 981 249 388,00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a:t>
                      </a:r>
                      <a:r>
                        <a:rPr lang="en-ZA" sz="1200" b="0" i="0" u="none" strike="noStrike" baseline="0" dirty="0">
                          <a:solidFill>
                            <a:srgbClr val="FF0000"/>
                          </a:solidFill>
                          <a:effectLst/>
                          <a:latin typeface="Arial" panose="020B0604020202020204" pitchFamily="34" charset="0"/>
                          <a:cs typeface="Arial" panose="020B0604020202020204" pitchFamily="34" charset="0"/>
                        </a:rPr>
                        <a:t>R                                </a:t>
                      </a:r>
                      <a:r>
                        <a:rPr lang="en-ZA" sz="1200" b="0" i="0" u="none" strike="noStrike" dirty="0">
                          <a:solidFill>
                            <a:srgbClr val="FF0000"/>
                          </a:solidFill>
                          <a:effectLst/>
                          <a:latin typeface="Arial" panose="020B0604020202020204" pitchFamily="34" charset="0"/>
                          <a:cs typeface="Arial" panose="020B0604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86484263"/>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Social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320 912 116,00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942 865,00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11 429,00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3686083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Sports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115 998 653,00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342 225,00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45036666"/>
                  </a:ext>
                </a:extLst>
              </a:tr>
              <a:tr h="30366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Treasury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30 628 622,00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11209056"/>
                  </a:ext>
                </a:extLst>
              </a:tr>
            </a:tbl>
          </a:graphicData>
        </a:graphic>
      </p:graphicFrame>
    </p:spTree>
    <p:extLst>
      <p:ext uri="{BB962C8B-B14F-4D97-AF65-F5344CB8AC3E}">
        <p14:creationId xmlns:p14="http://schemas.microsoft.com/office/powerpoint/2010/main" val="195122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09187" y="777241"/>
            <a:ext cx="10138312" cy="820448"/>
          </a:xfrm>
        </p:spPr>
        <p:txBody>
          <a:bodyPr/>
          <a:lstStyle/>
          <a:p>
            <a:pPr marL="0" lvl="0" indent="0" algn="just">
              <a:lnSpc>
                <a:spcPct val="100000"/>
              </a:lnSpc>
              <a:spcBef>
                <a:spcPts val="0"/>
              </a:spcBef>
              <a:buNone/>
            </a:pPr>
            <a:r>
              <a:rPr lang="en-US" sz="1600" dirty="0">
                <a:solidFill>
                  <a:srgbClr val="4BACC6">
                    <a:lumMod val="50000"/>
                  </a:srgbClr>
                </a:solidFill>
                <a:ea typeface="Calibri" panose="020F0502020204030204" pitchFamily="34" charset="0"/>
              </a:rPr>
              <a:t>At the end of Quarter One, a total of </a:t>
            </a:r>
            <a:r>
              <a:rPr lang="en-US" sz="1600" b="1" dirty="0">
                <a:solidFill>
                  <a:srgbClr val="4BACC6">
                    <a:lumMod val="50000"/>
                  </a:srgbClr>
                </a:solidFill>
                <a:ea typeface="Calibri" panose="020F0502020204030204" pitchFamily="34" charset="0"/>
              </a:rPr>
              <a:t>R 11 463 635 783.00</a:t>
            </a:r>
            <a:r>
              <a:rPr lang="en-US" sz="1600" b="1" dirty="0">
                <a:solidFill>
                  <a:srgbClr val="FF0000"/>
                </a:solidFill>
                <a:ea typeface="Calibri" panose="020F0502020204030204" pitchFamily="34" charset="0"/>
              </a:rPr>
              <a:t> </a:t>
            </a:r>
            <a:r>
              <a:rPr lang="en-US" sz="1600" dirty="0">
                <a:solidFill>
                  <a:srgbClr val="4BACC6">
                    <a:lumMod val="50000"/>
                  </a:srgbClr>
                </a:solidFill>
                <a:ea typeface="Calibri" panose="020F0502020204030204" pitchFamily="34" charset="0"/>
              </a:rPr>
              <a:t>was spent paying service providers, and </a:t>
            </a:r>
            <a:r>
              <a:rPr lang="en-US" sz="1600" b="1" dirty="0">
                <a:solidFill>
                  <a:srgbClr val="4BACC6">
                    <a:lumMod val="50000"/>
                  </a:srgbClr>
                </a:solidFill>
                <a:ea typeface="Calibri" panose="020F0502020204030204" pitchFamily="34" charset="0"/>
              </a:rPr>
              <a:t>R 2 679 059 968.00 </a:t>
            </a:r>
            <a:r>
              <a:rPr lang="en-US" sz="1600" dirty="0">
                <a:solidFill>
                  <a:srgbClr val="4BACC6">
                    <a:lumMod val="50000"/>
                  </a:srgbClr>
                </a:solidFill>
                <a:ea typeface="Calibri" panose="020F0502020204030204" pitchFamily="34" charset="0"/>
              </a:rPr>
              <a:t>is still owed to the service providers.</a:t>
            </a:r>
            <a:endParaRPr lang="en-US" dirty="0">
              <a:solidFill>
                <a:srgbClr val="4BACC6">
                  <a:lumMod val="50000"/>
                </a:srgbClr>
              </a:solidFill>
              <a:latin typeface="Calibri"/>
            </a:endParaRP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13</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363600" cy="424732"/>
          </a:xfrm>
        </p:spPr>
        <p:txBody>
          <a:bodyPr/>
          <a:lstStyle/>
          <a:p>
            <a:pPr algn="ctr"/>
            <a:r>
              <a:rPr lang="en-US" sz="2400" b="1" dirty="0">
                <a:solidFill>
                  <a:srgbClr val="C00000"/>
                </a:solidFill>
                <a:latin typeface="Arial Black" panose="020B0A04020102020204" pitchFamily="34" charset="0"/>
              </a:rPr>
              <a:t>INVOICES PAID (QUARTER ONE, 2025/26 FY)</a:t>
            </a:r>
          </a:p>
        </p:txBody>
      </p:sp>
      <p:graphicFrame>
        <p:nvGraphicFramePr>
          <p:cNvPr id="6" name="Table 5">
            <a:extLst>
              <a:ext uri="{FF2B5EF4-FFF2-40B4-BE49-F238E27FC236}">
                <a16:creationId xmlns:a16="http://schemas.microsoft.com/office/drawing/2014/main" xmlns="" id="{E050698D-5E50-BA84-6E1B-D2F1F52DEB90}"/>
              </a:ext>
            </a:extLst>
          </p:cNvPr>
          <p:cNvGraphicFramePr>
            <a:graphicFrameLocks noGrp="1"/>
          </p:cNvGraphicFramePr>
          <p:nvPr>
            <p:extLst>
              <p:ext uri="{D42A27DB-BD31-4B8C-83A1-F6EECF244321}">
                <p14:modId xmlns:p14="http://schemas.microsoft.com/office/powerpoint/2010/main" val="1275326685"/>
              </p:ext>
            </p:extLst>
          </p:nvPr>
        </p:nvGraphicFramePr>
        <p:xfrm>
          <a:off x="1909187" y="1527350"/>
          <a:ext cx="9499977" cy="3114988"/>
        </p:xfrm>
        <a:graphic>
          <a:graphicData uri="http://schemas.openxmlformats.org/drawingml/2006/table">
            <a:tbl>
              <a:tblPr firstRow="1" firstCol="1" bandRow="1"/>
              <a:tblGrid>
                <a:gridCol w="2566244">
                  <a:extLst>
                    <a:ext uri="{9D8B030D-6E8A-4147-A177-3AD203B41FA5}">
                      <a16:colId xmlns:a16="http://schemas.microsoft.com/office/drawing/2014/main" xmlns="" val="2123200156"/>
                    </a:ext>
                  </a:extLst>
                </a:gridCol>
                <a:gridCol w="2166200">
                  <a:extLst>
                    <a:ext uri="{9D8B030D-6E8A-4147-A177-3AD203B41FA5}">
                      <a16:colId xmlns:a16="http://schemas.microsoft.com/office/drawing/2014/main" xmlns="" val="458479379"/>
                    </a:ext>
                  </a:extLst>
                </a:gridCol>
                <a:gridCol w="2325569">
                  <a:extLst>
                    <a:ext uri="{9D8B030D-6E8A-4147-A177-3AD203B41FA5}">
                      <a16:colId xmlns:a16="http://schemas.microsoft.com/office/drawing/2014/main" xmlns="" val="82752669"/>
                    </a:ext>
                  </a:extLst>
                </a:gridCol>
                <a:gridCol w="2441964">
                  <a:extLst>
                    <a:ext uri="{9D8B030D-6E8A-4147-A177-3AD203B41FA5}">
                      <a16:colId xmlns:a16="http://schemas.microsoft.com/office/drawing/2014/main" xmlns="" val="2932482309"/>
                    </a:ext>
                  </a:extLst>
                </a:gridCol>
              </a:tblGrid>
              <a:tr h="20652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nSpc>
                          <a:spcPct val="107000"/>
                        </a:lnSpc>
                      </a:pPr>
                      <a:endParaRPr lang="en-US" sz="1200" dirty="0">
                        <a:effectLst/>
                        <a:latin typeface="Arial" panose="020B0604020202020204" pitchFamily="34" charset="0"/>
                        <a:cs typeface="Arial" panose="020B0604020202020204" pitchFamily="34"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Paid within 30 days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Paid After 30 days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nSpc>
                          <a:spcPct val="107000"/>
                        </a:lnSpc>
                        <a:spcBef>
                          <a:spcPts val="0"/>
                        </a:spcBef>
                        <a:spcAft>
                          <a:spcPts val="0"/>
                        </a:spcAft>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&gt; 30 Days Not Paid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982" marR="67982"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xmlns="" val="1589838003"/>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Agriculture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30 441 814,00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6 402 504,00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88 627,00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9335056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COGTA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20 939 305,00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41867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Community Safety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152 281 619,00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25 431 486,00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7 034 505,00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6514859"/>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Economic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246 930 785,00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2204624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Education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2 054 029 241,00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981 037 501,00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r>
                        <a:rPr lang="en-ZA" sz="1200" b="0" i="0" u="none" strike="noStrike" baseline="0" dirty="0">
                          <a:solidFill>
                            <a:srgbClr val="FF0000"/>
                          </a:solidFill>
                          <a:effectLst/>
                          <a:latin typeface="Arial" panose="020B0604020202020204" pitchFamily="34" charset="0"/>
                          <a:cs typeface="Arial" panose="020B0604020202020204" pitchFamily="34" charset="0"/>
                        </a:rPr>
                        <a:t> </a:t>
                      </a:r>
                      <a:r>
                        <a:rPr lang="en-ZA" sz="1200" b="0" i="0" u="none" strike="noStrike" dirty="0">
                          <a:solidFill>
                            <a:srgbClr val="FF0000"/>
                          </a:solidFill>
                          <a:effectLst/>
                          <a:latin typeface="Arial" panose="020B0604020202020204" pitchFamily="34" charset="0"/>
                          <a:cs typeface="Arial" panose="020B0604020202020204" pitchFamily="34" charset="0"/>
                        </a:rPr>
                        <a:t>186 458,00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412237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e-Government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407 955 994,00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401 325,00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490747"/>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Health</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1 621 739 801,00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FF0000"/>
                          </a:solidFill>
                          <a:effectLst/>
                          <a:latin typeface="Arial" panose="020B0604020202020204" pitchFamily="34" charset="0"/>
                          <a:cs typeface="Arial" panose="020B0604020202020204" pitchFamily="34" charset="0"/>
                        </a:rPr>
                        <a:t> R  2 447 833 481,00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FF0000"/>
                          </a:solidFill>
                          <a:effectLst/>
                          <a:latin typeface="Arial" panose="020B0604020202020204" pitchFamily="34" charset="0"/>
                          <a:cs typeface="Arial" panose="020B0604020202020204" pitchFamily="34" charset="0"/>
                        </a:rPr>
                        <a:t> R  2 663 147 177,00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4770201"/>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Human Settlements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454 901 962,00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7592069"/>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Infrastructure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267 984 843,00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64 379</a:t>
                      </a:r>
                      <a:r>
                        <a:rPr lang="en-ZA" sz="1200" b="0" i="0" u="none" strike="noStrike" baseline="0" dirty="0">
                          <a:solidFill>
                            <a:srgbClr val="FF0000"/>
                          </a:solidFill>
                          <a:effectLst/>
                          <a:latin typeface="Arial" panose="020B0604020202020204" pitchFamily="34" charset="0"/>
                          <a:cs typeface="Arial" panose="020B0604020202020204" pitchFamily="34" charset="0"/>
                        </a:rPr>
                        <a:t> 352,00</a:t>
                      </a:r>
                      <a:endParaRPr lang="en-ZA" sz="1200" b="0"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8 555 465,00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19133240"/>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Premier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119 428 838,00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21787524"/>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Roads and Transport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pt-BR" sz="1200" b="0" i="0" u="none" strike="noStrike" dirty="0">
                          <a:solidFill>
                            <a:srgbClr val="000000"/>
                          </a:solidFill>
                          <a:effectLst/>
                          <a:latin typeface="Arial" panose="020B0604020202020204" pitchFamily="34" charset="0"/>
                          <a:cs typeface="Arial" panose="020B0604020202020204" pitchFamily="34" charset="0"/>
                        </a:rPr>
                        <a:t> R   2 264 782 793,00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a:t>
                      </a:r>
                      <a:r>
                        <a:rPr lang="en-ZA" sz="1200" b="0" i="0" u="none" strike="noStrike" baseline="0" dirty="0">
                          <a:solidFill>
                            <a:srgbClr val="FF0000"/>
                          </a:solidFill>
                          <a:effectLst/>
                          <a:latin typeface="Arial" panose="020B0604020202020204" pitchFamily="34" charset="0"/>
                          <a:cs typeface="Arial" panose="020B0604020202020204" pitchFamily="34" charset="0"/>
                        </a:rPr>
                        <a:t>                                   </a:t>
                      </a:r>
                      <a:r>
                        <a:rPr lang="en-ZA" sz="1200" b="0" i="0" u="none" strike="noStrike" dirty="0">
                          <a:solidFill>
                            <a:srgbClr val="FF0000"/>
                          </a:solidFill>
                          <a:effectLst/>
                          <a:latin typeface="Arial" panose="020B0604020202020204" pitchFamily="34" charset="0"/>
                          <a:cs typeface="Arial" panose="020B0604020202020204" pitchFamily="34" charset="0"/>
                        </a:rPr>
                        <a:t>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86484263"/>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Social Development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209 464 182,00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4 946 954,00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47 737,00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36860832"/>
                  </a:ext>
                </a:extLst>
              </a:tr>
              <a:tr h="18027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Sports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48 922 869,00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45036666"/>
                  </a:ext>
                </a:extLst>
              </a:tr>
              <a:tr h="20565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Treasury</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21 681 515,00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11209056"/>
                  </a:ext>
                </a:extLst>
              </a:tr>
              <a:tr h="221063">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Environment</a:t>
                      </a:r>
                      <a:r>
                        <a:rPr lang="en-ZA" sz="1200" b="1" i="0" u="none" strike="noStrike" baseline="0" dirty="0">
                          <a:solidFill>
                            <a:srgbClr val="000000"/>
                          </a:solidFill>
                          <a:effectLst/>
                          <a:latin typeface="Arial" panose="020B0604020202020204" pitchFamily="34" charset="0"/>
                          <a:cs typeface="Arial" panose="020B0604020202020204" pitchFamily="34" charset="0"/>
                        </a:rPr>
                        <a:t>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R        11 684 588,00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33 033,00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ZA" sz="1200" b="0" i="0" u="none" strike="noStrike" dirty="0">
                          <a:solidFill>
                            <a:srgbClr val="FF0000"/>
                          </a:solidFill>
                          <a:effectLst/>
                          <a:latin typeface="Arial" panose="020B0604020202020204" pitchFamily="34" charset="0"/>
                          <a:cs typeface="Arial" panose="020B0604020202020204" pitchFamily="34" charset="0"/>
                        </a:rPr>
                        <a:t> R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86419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EFF3A8-4F1D-2F9D-B507-7BF8C607F90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00167DB-3A3E-67D2-6E8E-CC9800AD1A8D}"/>
              </a:ext>
            </a:extLst>
          </p:cNvPr>
          <p:cNvSpPr>
            <a:spLocks noGrp="1"/>
          </p:cNvSpPr>
          <p:nvPr>
            <p:ph idx="1"/>
          </p:nvPr>
        </p:nvSpPr>
        <p:spPr>
          <a:xfrm>
            <a:off x="1828800" y="733530"/>
            <a:ext cx="9726804" cy="4267369"/>
          </a:xfrm>
        </p:spPr>
        <p:txBody>
          <a:bodyPr>
            <a:normAutofit lnSpcReduction="10000"/>
          </a:bodyPr>
          <a:lstStyle/>
          <a:p>
            <a:pPr marL="0" lvl="0" indent="0" algn="just">
              <a:lnSpc>
                <a:spcPct val="100000"/>
              </a:lnSpc>
              <a:spcBef>
                <a:spcPts val="0"/>
              </a:spcBef>
              <a:buNone/>
            </a:pPr>
            <a:endParaRPr lang="en-US" sz="1600" dirty="0">
              <a:solidFill>
                <a:srgbClr val="1F4E79"/>
              </a:solidFill>
              <a:ea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Although it is still early days, the PSC has noted the reduction of the amount owed to the service providers when comparing Quarter Four and Quarter One: </a:t>
            </a:r>
          </a:p>
          <a:p>
            <a:pPr lvl="0" algn="just">
              <a:lnSpc>
                <a:spcPct val="100000"/>
              </a:lnSpc>
              <a:spcBef>
                <a:spcPts val="0"/>
              </a:spcBef>
              <a:buFont typeface="Wingdings" panose="05000000000000000000" pitchFamily="2" charset="2"/>
              <a:buChar char="q"/>
            </a:pPr>
            <a:endParaRPr lang="en-US" sz="1600" dirty="0">
              <a:solidFill>
                <a:srgbClr val="1F4E79"/>
              </a:solidFill>
              <a:ea typeface="Calibri" panose="020F0502020204030204" pitchFamily="34" charset="0"/>
            </a:endParaRPr>
          </a:p>
          <a:p>
            <a:pPr lvl="0" algn="just">
              <a:lnSpc>
                <a:spcPct val="100000"/>
              </a:lnSpc>
              <a:spcBef>
                <a:spcPts val="0"/>
              </a:spcBef>
              <a:buFont typeface="Wingdings" panose="05000000000000000000" pitchFamily="2" charset="2"/>
              <a:buChar char="q"/>
            </a:pPr>
            <a:endParaRPr lang="en-US" sz="1600" dirty="0">
              <a:solidFill>
                <a:srgbClr val="1F4E79"/>
              </a:solidFill>
              <a:ea typeface="Calibri" panose="020F0502020204030204" pitchFamily="34" charset="0"/>
            </a:endParaRPr>
          </a:p>
          <a:p>
            <a:pPr lvl="0" algn="just">
              <a:lnSpc>
                <a:spcPct val="100000"/>
              </a:lnSpc>
              <a:spcBef>
                <a:spcPts val="0"/>
              </a:spcBef>
              <a:buFont typeface="Wingdings" panose="05000000000000000000" pitchFamily="2" charset="2"/>
              <a:buChar char="q"/>
            </a:pPr>
            <a:endParaRPr lang="en-US" sz="1600" dirty="0">
              <a:solidFill>
                <a:srgbClr val="1F4E79"/>
              </a:solidFill>
              <a:ea typeface="Calibri" panose="020F0502020204030204" pitchFamily="34" charset="0"/>
            </a:endParaRPr>
          </a:p>
          <a:p>
            <a:pPr marL="0" lvl="0" indent="0" algn="just">
              <a:lnSpc>
                <a:spcPct val="100000"/>
              </a:lnSpc>
              <a:spcBef>
                <a:spcPts val="0"/>
              </a:spcBef>
              <a:buNone/>
            </a:pPr>
            <a:endParaRPr lang="en-US" sz="1600" dirty="0">
              <a:solidFill>
                <a:srgbClr val="1F4E79"/>
              </a:solidFill>
              <a:ea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The Department of Health has since advertised posts including the long vacant position of Chief Financial Officer. Given the Department’s financial challenges, it is hoped that the persistent systemic issues will be resolved. Similarly, so, with the discontinuation of the </a:t>
            </a:r>
            <a:r>
              <a:rPr lang="en-US" sz="1600" i="1" dirty="0">
                <a:ea typeface="Calibri" panose="020F0502020204030204" pitchFamily="34" charset="0"/>
              </a:rPr>
              <a:t>“Directive outlining control measures to support executive authorities in managing fiscal sustainability when creating and filling vacant posts</a:t>
            </a:r>
            <a:r>
              <a:rPr lang="en-US" sz="1600" dirty="0">
                <a:ea typeface="Calibri" panose="020F0502020204030204" pitchFamily="34" charset="0"/>
              </a:rPr>
              <a:t>”, the PSC urges departments such as Departments of Agriculture, Education and Environment to take advantage of this window opportunity to fill critical vacant funded CFO positions within their staff establishment. </a:t>
            </a:r>
            <a:endParaRPr lang="en-US" sz="1600" dirty="0">
              <a:solidFill>
                <a:srgbClr val="FF0000"/>
              </a:solidFill>
              <a:ea typeface="Calibri" panose="020F0502020204030204" pitchFamily="34" charset="0"/>
            </a:endParaRPr>
          </a:p>
          <a:p>
            <a:pPr marL="0" lvl="0" indent="0" algn="just">
              <a:lnSpc>
                <a:spcPct val="100000"/>
              </a:lnSpc>
              <a:spcBef>
                <a:spcPts val="0"/>
              </a:spcBef>
              <a:buNone/>
            </a:pPr>
            <a:endParaRPr lang="en-US" sz="1600" dirty="0">
              <a:ea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The non-compliance with payments of suppliers within 30 days, </a:t>
            </a:r>
            <a:r>
              <a:rPr lang="en-US" sz="1600" dirty="0"/>
              <a:t>continues to severely impact the sustainability of the SMMEs. Through PSC’s observation, most of the late and/or non-payment of invoices relate to internal control deficiency in departments which appear to be recurring without being addressed.</a:t>
            </a:r>
            <a:endParaRPr lang="en-GB" sz="1600" dirty="0"/>
          </a:p>
        </p:txBody>
      </p:sp>
      <p:sp>
        <p:nvSpPr>
          <p:cNvPr id="3" name="Slide Number Placeholder 2">
            <a:extLst>
              <a:ext uri="{FF2B5EF4-FFF2-40B4-BE49-F238E27FC236}">
                <a16:creationId xmlns:a16="http://schemas.microsoft.com/office/drawing/2014/main" xmlns="" id="{763D9174-F1F4-4CB1-780B-C1245C6EF100}"/>
              </a:ext>
            </a:extLst>
          </p:cNvPr>
          <p:cNvSpPr>
            <a:spLocks noGrp="1"/>
          </p:cNvSpPr>
          <p:nvPr>
            <p:ph type="sldNum" sz="quarter" idx="12"/>
          </p:nvPr>
        </p:nvSpPr>
        <p:spPr/>
        <p:txBody>
          <a:bodyPr/>
          <a:lstStyle/>
          <a:p>
            <a:fld id="{B837BF11-2514-418D-BCD8-11B17DF05951}" type="slidenum">
              <a:rPr lang="en-ZA" smtClean="0"/>
              <a:pPr/>
              <a:t>14</a:t>
            </a:fld>
            <a:endParaRPr lang="en-ZA" dirty="0"/>
          </a:p>
        </p:txBody>
      </p:sp>
      <p:sp>
        <p:nvSpPr>
          <p:cNvPr id="4" name="Title 3">
            <a:extLst>
              <a:ext uri="{FF2B5EF4-FFF2-40B4-BE49-F238E27FC236}">
                <a16:creationId xmlns:a16="http://schemas.microsoft.com/office/drawing/2014/main" xmlns="" id="{FB19BDAA-EAA8-712E-0CD8-1084F59CC525}"/>
              </a:ext>
            </a:extLst>
          </p:cNvPr>
          <p:cNvSpPr>
            <a:spLocks noGrp="1"/>
          </p:cNvSpPr>
          <p:nvPr>
            <p:ph type="title"/>
          </p:nvPr>
        </p:nvSpPr>
        <p:spPr>
          <a:xfrm>
            <a:off x="1990800" y="252000"/>
            <a:ext cx="9363600" cy="369332"/>
          </a:xfrm>
        </p:spPr>
        <p:txBody>
          <a:bodyPr/>
          <a:lstStyle/>
          <a:p>
            <a:pPr algn="ctr"/>
            <a:r>
              <a:rPr lang="en-US" sz="2000" dirty="0">
                <a:solidFill>
                  <a:srgbClr val="C00000"/>
                </a:solidFill>
                <a:latin typeface="Arial Black" panose="020B0A04020102020204" pitchFamily="34" charset="0"/>
              </a:rPr>
              <a:t>OBSERVATIONS – NON COMPIANCE WITH 30 DAY PAYMENT</a:t>
            </a:r>
            <a:endParaRPr lang="en-GB" sz="2000" dirty="0"/>
          </a:p>
        </p:txBody>
      </p:sp>
      <p:graphicFrame>
        <p:nvGraphicFramePr>
          <p:cNvPr id="5" name="Table 4">
            <a:extLst>
              <a:ext uri="{FF2B5EF4-FFF2-40B4-BE49-F238E27FC236}">
                <a16:creationId xmlns:a16="http://schemas.microsoft.com/office/drawing/2014/main" xmlns="" id="{3470D735-E261-88C6-FC6E-0D1B2403ED38}"/>
              </a:ext>
            </a:extLst>
          </p:cNvPr>
          <p:cNvGraphicFramePr>
            <a:graphicFrameLocks noGrp="1"/>
          </p:cNvGraphicFramePr>
          <p:nvPr>
            <p:extLst>
              <p:ext uri="{D42A27DB-BD31-4B8C-83A1-F6EECF244321}">
                <p14:modId xmlns:p14="http://schemas.microsoft.com/office/powerpoint/2010/main" val="224054302"/>
              </p:ext>
            </p:extLst>
          </p:nvPr>
        </p:nvGraphicFramePr>
        <p:xfrm>
          <a:off x="3687746" y="1602356"/>
          <a:ext cx="4692580" cy="464776"/>
        </p:xfrm>
        <a:graphic>
          <a:graphicData uri="http://schemas.openxmlformats.org/drawingml/2006/table">
            <a:tbl>
              <a:tblPr firstRow="1" firstCol="1" bandRow="1">
                <a:tableStyleId>{37CE84F3-28C3-443E-9E96-99CF82512B78}</a:tableStyleId>
              </a:tblPr>
              <a:tblGrid>
                <a:gridCol w="2341265">
                  <a:extLst>
                    <a:ext uri="{9D8B030D-6E8A-4147-A177-3AD203B41FA5}">
                      <a16:colId xmlns:a16="http://schemas.microsoft.com/office/drawing/2014/main" xmlns="" val="20003"/>
                    </a:ext>
                  </a:extLst>
                </a:gridCol>
                <a:gridCol w="2351315">
                  <a:extLst>
                    <a:ext uri="{9D8B030D-6E8A-4147-A177-3AD203B41FA5}">
                      <a16:colId xmlns:a16="http://schemas.microsoft.com/office/drawing/2014/main" xmlns="" val="20001"/>
                    </a:ext>
                  </a:extLst>
                </a:gridCol>
              </a:tblGrid>
              <a:tr h="236493">
                <a:tc>
                  <a:txBody>
                    <a:bodyPr/>
                    <a:lstStyle/>
                    <a:p>
                      <a:pPr>
                        <a:lnSpc>
                          <a:spcPct val="107000"/>
                        </a:lnSpc>
                        <a:spcAft>
                          <a:spcPts val="800"/>
                        </a:spcAft>
                      </a:pPr>
                      <a:r>
                        <a:rPr lang="en-ZA" sz="1400" b="1" kern="100" dirty="0">
                          <a:effectLst/>
                          <a:latin typeface="Arial" panose="020B0604020202020204" pitchFamily="34" charset="0"/>
                          <a:ea typeface="Aptos" panose="020B0004020202020204" pitchFamily="34" charset="0"/>
                          <a:cs typeface="Arial" panose="020B0604020202020204" pitchFamily="34" charset="0"/>
                        </a:rPr>
                        <a:t>QUARTER</a:t>
                      </a:r>
                      <a:r>
                        <a:rPr lang="en-ZA" sz="1400" b="1" kern="100" baseline="0" dirty="0">
                          <a:effectLst/>
                          <a:latin typeface="Arial" panose="020B0604020202020204" pitchFamily="34" charset="0"/>
                          <a:ea typeface="Aptos" panose="020B0004020202020204" pitchFamily="34" charset="0"/>
                          <a:cs typeface="Arial" panose="020B0604020202020204" pitchFamily="34" charset="0"/>
                        </a:rPr>
                        <a:t> FOUR</a:t>
                      </a:r>
                      <a:endParaRPr lang="en-ZA" sz="1400" b="1"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1400" b="1" kern="100" dirty="0">
                          <a:effectLst/>
                          <a:latin typeface="Arial" panose="020B0604020202020204" pitchFamily="34" charset="0"/>
                          <a:ea typeface="Aptos" panose="020B0004020202020204" pitchFamily="34" charset="0"/>
                          <a:cs typeface="Arial" panose="020B0604020202020204" pitchFamily="34" charset="0"/>
                        </a:rPr>
                        <a:t>QUARTER ONE</a:t>
                      </a:r>
                    </a:p>
                  </a:txBody>
                  <a:tcPr marL="68580" marR="68580" marT="0" marB="0"/>
                </a:tc>
                <a:extLst>
                  <a:ext uri="{0D108BD9-81ED-4DB2-BD59-A6C34878D82A}">
                    <a16:rowId xmlns:a16="http://schemas.microsoft.com/office/drawing/2014/main" xmlns="" val="2826175097"/>
                  </a:ext>
                </a:extLst>
              </a:tr>
              <a:tr h="0">
                <a:tc>
                  <a:txBody>
                    <a:bodyPr/>
                    <a:lstStyle/>
                    <a:p>
                      <a:pPr>
                        <a:lnSpc>
                          <a:spcPct val="107000"/>
                        </a:lnSpc>
                        <a:spcAft>
                          <a:spcPts val="800"/>
                        </a:spcAft>
                      </a:pPr>
                      <a:r>
                        <a:rPr lang="en-ZA" sz="1400" b="1" kern="100" dirty="0">
                          <a:effectLst/>
                          <a:latin typeface="Arial" panose="020B0604020202020204" pitchFamily="34" charset="0"/>
                          <a:ea typeface="Aptos" panose="020B0004020202020204" pitchFamily="34" charset="0"/>
                          <a:cs typeface="Arial" panose="020B0604020202020204" pitchFamily="34" charset="0"/>
                        </a:rPr>
                        <a:t>R 4 695 928 762.00</a:t>
                      </a:r>
                    </a:p>
                  </a:txBody>
                  <a:tcPr marL="68580" marR="68580" marT="0" marB="0"/>
                </a:tc>
                <a:tc>
                  <a:txBody>
                    <a:bodyPr/>
                    <a:lstStyle/>
                    <a:p>
                      <a:pPr>
                        <a:lnSpc>
                          <a:spcPct val="107000"/>
                        </a:lnSpc>
                        <a:spcAft>
                          <a:spcPts val="800"/>
                        </a:spcAft>
                      </a:pPr>
                      <a:r>
                        <a:rPr lang="en-ZA" sz="1400" b="1" kern="100" dirty="0">
                          <a:effectLst/>
                          <a:latin typeface="Arial" panose="020B0604020202020204" pitchFamily="34" charset="0"/>
                          <a:ea typeface="Aptos" panose="020B0004020202020204" pitchFamily="34" charset="0"/>
                          <a:cs typeface="Arial" panose="020B0604020202020204" pitchFamily="34" charset="0"/>
                        </a:rPr>
                        <a:t>R 2 679 059 968.00</a:t>
                      </a:r>
                    </a:p>
                  </a:txBody>
                  <a:tcPr marL="68580" marR="68580" marT="0" marB="0"/>
                </a:tc>
                <a:extLst>
                  <a:ext uri="{0D108BD9-81ED-4DB2-BD59-A6C34878D82A}">
                    <a16:rowId xmlns:a16="http://schemas.microsoft.com/office/drawing/2014/main" xmlns="" val="2989896546"/>
                  </a:ext>
                </a:extLst>
              </a:tr>
            </a:tbl>
          </a:graphicData>
        </a:graphic>
      </p:graphicFrame>
    </p:spTree>
    <p:extLst>
      <p:ext uri="{BB962C8B-B14F-4D97-AF65-F5344CB8AC3E}">
        <p14:creationId xmlns:p14="http://schemas.microsoft.com/office/powerpoint/2010/main" val="132894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90799" y="968401"/>
            <a:ext cx="9484419" cy="3921966"/>
          </a:xfrm>
        </p:spPr>
        <p:txBody>
          <a:bodyPr>
            <a:normAutofit/>
          </a:bodyPr>
          <a:lstStyle/>
          <a:p>
            <a:pPr marL="0" indent="0">
              <a:buNone/>
            </a:pPr>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15</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363600" cy="757130"/>
          </a:xfrm>
        </p:spPr>
        <p:txBody>
          <a:bodyPr/>
          <a:lstStyle/>
          <a:p>
            <a:pPr algn="ctr"/>
            <a:r>
              <a:rPr lang="en-US" sz="2400" dirty="0">
                <a:solidFill>
                  <a:srgbClr val="C00000"/>
                </a:solidFill>
                <a:latin typeface="Arial Black" panose="020B0A04020102020204" pitchFamily="34" charset="0"/>
              </a:rPr>
              <a:t>OBSERVATIONS – VACANCY AND INTEGRITY OF THE CFOS IN GAUTENG DEPARTMENTS </a:t>
            </a:r>
            <a:endParaRPr lang="en-GB" dirty="0"/>
          </a:p>
        </p:txBody>
      </p:sp>
      <p:graphicFrame>
        <p:nvGraphicFramePr>
          <p:cNvPr id="6" name="Table 5">
            <a:extLst>
              <a:ext uri="{FF2B5EF4-FFF2-40B4-BE49-F238E27FC236}">
                <a16:creationId xmlns:a16="http://schemas.microsoft.com/office/drawing/2014/main" xmlns="" id="{E78614CB-5692-EFC9-C10D-2125342D4983}"/>
              </a:ext>
            </a:extLst>
          </p:cNvPr>
          <p:cNvGraphicFramePr>
            <a:graphicFrameLocks noGrp="1"/>
          </p:cNvGraphicFramePr>
          <p:nvPr>
            <p:extLst>
              <p:ext uri="{D42A27DB-BD31-4B8C-83A1-F6EECF244321}">
                <p14:modId xmlns:p14="http://schemas.microsoft.com/office/powerpoint/2010/main" val="725671117"/>
              </p:ext>
            </p:extLst>
          </p:nvPr>
        </p:nvGraphicFramePr>
        <p:xfrm>
          <a:off x="1774640" y="968401"/>
          <a:ext cx="9956929" cy="4593242"/>
        </p:xfrm>
        <a:graphic>
          <a:graphicData uri="http://schemas.openxmlformats.org/drawingml/2006/table">
            <a:tbl>
              <a:tblPr firstRow="1" firstCol="1" bandRow="1">
                <a:effectLst>
                  <a:innerShdw blurRad="63500" dist="50800" dir="10800000">
                    <a:prstClr val="black">
                      <a:alpha val="50000"/>
                    </a:prstClr>
                  </a:innerShdw>
                </a:effectLst>
                <a:tableStyleId>{21E4AEA4-8DFA-4A89-87EB-49C32662AFE0}</a:tableStyleId>
              </a:tblPr>
              <a:tblGrid>
                <a:gridCol w="2090630">
                  <a:extLst>
                    <a:ext uri="{9D8B030D-6E8A-4147-A177-3AD203B41FA5}">
                      <a16:colId xmlns:a16="http://schemas.microsoft.com/office/drawing/2014/main" xmlns="" val="2485648934"/>
                    </a:ext>
                  </a:extLst>
                </a:gridCol>
                <a:gridCol w="1593127">
                  <a:extLst>
                    <a:ext uri="{9D8B030D-6E8A-4147-A177-3AD203B41FA5}">
                      <a16:colId xmlns:a16="http://schemas.microsoft.com/office/drawing/2014/main" xmlns="" val="3221376491"/>
                    </a:ext>
                  </a:extLst>
                </a:gridCol>
                <a:gridCol w="6273172">
                  <a:extLst>
                    <a:ext uri="{9D8B030D-6E8A-4147-A177-3AD203B41FA5}">
                      <a16:colId xmlns:a16="http://schemas.microsoft.com/office/drawing/2014/main" xmlns="" val="76354095"/>
                    </a:ext>
                  </a:extLst>
                </a:gridCol>
              </a:tblGrid>
              <a:tr h="311588">
                <a:tc>
                  <a:txBody>
                    <a:bodyPr/>
                    <a:lstStyle/>
                    <a:p>
                      <a:pPr algn="just">
                        <a:lnSpc>
                          <a:spcPct val="107000"/>
                        </a:lnSpc>
                        <a:spcAft>
                          <a:spcPts val="800"/>
                        </a:spcAft>
                      </a:pPr>
                      <a:r>
                        <a:rPr lang="en-US" sz="1000" kern="100" dirty="0">
                          <a:effectLst/>
                        </a:rPr>
                        <a:t>DEPARTMENT</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POST OCCUPIED (YES/NO)</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GENERAL COMMENTS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360970702"/>
                  </a:ext>
                </a:extLst>
              </a:tr>
              <a:tr h="267502">
                <a:tc>
                  <a:txBody>
                    <a:bodyPr/>
                    <a:lstStyle/>
                    <a:p>
                      <a:pPr algn="just">
                        <a:lnSpc>
                          <a:spcPct val="107000"/>
                        </a:lnSpc>
                        <a:spcAft>
                          <a:spcPts val="800"/>
                        </a:spcAft>
                      </a:pPr>
                      <a:r>
                        <a:rPr lang="en-US" sz="1000" kern="100" dirty="0">
                          <a:effectLst/>
                        </a:rPr>
                        <a:t>Agriculture</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latin typeface="+mn-lt"/>
                          <a:ea typeface="+mn-ea"/>
                          <a:cs typeface="+mn-cs"/>
                        </a:rPr>
                        <a:t>No</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Post remains vacant following the departure of the CFO.</a:t>
                      </a:r>
                      <a:r>
                        <a:rPr lang="en-US" sz="1000" kern="100" baseline="0" dirty="0">
                          <a:effectLst/>
                        </a:rPr>
                        <a:t>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714617083"/>
                  </a:ext>
                </a:extLst>
              </a:tr>
              <a:tr h="152384">
                <a:tc>
                  <a:txBody>
                    <a:bodyPr/>
                    <a:lstStyle/>
                    <a:p>
                      <a:pPr algn="just">
                        <a:lnSpc>
                          <a:spcPct val="107000"/>
                        </a:lnSpc>
                        <a:spcAft>
                          <a:spcPts val="800"/>
                        </a:spcAft>
                      </a:pPr>
                      <a:r>
                        <a:rPr lang="en-US" sz="1000" kern="100" dirty="0">
                          <a:effectLst/>
                        </a:rPr>
                        <a:t>COGTA</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1117378544"/>
                  </a:ext>
                </a:extLst>
              </a:tr>
              <a:tr h="152384">
                <a:tc>
                  <a:txBody>
                    <a:bodyPr/>
                    <a:lstStyle/>
                    <a:p>
                      <a:pPr algn="just">
                        <a:lnSpc>
                          <a:spcPct val="107000"/>
                        </a:lnSpc>
                        <a:spcAft>
                          <a:spcPts val="800"/>
                        </a:spcAft>
                      </a:pPr>
                      <a:r>
                        <a:rPr lang="en-US" sz="1000" kern="100" dirty="0">
                          <a:effectLst/>
                        </a:rPr>
                        <a:t>Community Safety</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latin typeface="+mn-lt"/>
                          <a:ea typeface="+mn-ea"/>
                          <a:cs typeface="+mn-cs"/>
                        </a:rPr>
                        <a:t>CFO</a:t>
                      </a:r>
                      <a:r>
                        <a:rPr lang="en-US" sz="1000" kern="100" baseline="0" dirty="0">
                          <a:effectLst/>
                          <a:latin typeface="+mn-lt"/>
                          <a:ea typeface="+mn-ea"/>
                          <a:cs typeface="+mn-cs"/>
                        </a:rPr>
                        <a:t> placed on precautionary suspension.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1857996882"/>
                  </a:ext>
                </a:extLst>
              </a:tr>
              <a:tr h="152384">
                <a:tc>
                  <a:txBody>
                    <a:bodyPr/>
                    <a:lstStyle/>
                    <a:p>
                      <a:pPr algn="just">
                        <a:lnSpc>
                          <a:spcPct val="107000"/>
                        </a:lnSpc>
                        <a:spcAft>
                          <a:spcPts val="800"/>
                        </a:spcAft>
                      </a:pPr>
                      <a:r>
                        <a:rPr lang="en-US" sz="1000" kern="100" dirty="0">
                          <a:effectLst/>
                        </a:rPr>
                        <a:t>Economic Development</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2170871844"/>
                  </a:ext>
                </a:extLst>
              </a:tr>
              <a:tr h="618198">
                <a:tc>
                  <a:txBody>
                    <a:bodyPr/>
                    <a:lstStyle/>
                    <a:p>
                      <a:pPr algn="just">
                        <a:lnSpc>
                          <a:spcPct val="107000"/>
                        </a:lnSpc>
                        <a:spcAft>
                          <a:spcPts val="800"/>
                        </a:spcAft>
                      </a:pPr>
                      <a:r>
                        <a:rPr lang="en-US" sz="1000" kern="100" dirty="0">
                          <a:effectLst/>
                        </a:rPr>
                        <a:t>Education</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Acting CFO currently appointed</a:t>
                      </a:r>
                      <a:r>
                        <a:rPr lang="en-US" sz="1000" kern="100" baseline="0" dirty="0">
                          <a:effectLst/>
                        </a:rPr>
                        <a:t>, post still </a:t>
                      </a:r>
                      <a:r>
                        <a:rPr lang="en-US" sz="1000" kern="100" dirty="0">
                          <a:effectLst/>
                        </a:rPr>
                        <a:t>remains to be permanently filled.</a:t>
                      </a:r>
                      <a:r>
                        <a:rPr lang="en-US" sz="1000" kern="100" baseline="0" dirty="0">
                          <a:effectLst/>
                        </a:rPr>
                        <a:t> </a:t>
                      </a:r>
                      <a:r>
                        <a:rPr lang="en-US" sz="1000" kern="100" dirty="0">
                          <a:effectLst/>
                        </a:rPr>
                        <a:t> PSC remains concerned because of the size of budget and the critical services required.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2693636992"/>
                  </a:ext>
                </a:extLst>
              </a:tr>
              <a:tr h="152384">
                <a:tc>
                  <a:txBody>
                    <a:bodyPr/>
                    <a:lstStyle/>
                    <a:p>
                      <a:pPr algn="just">
                        <a:lnSpc>
                          <a:spcPct val="107000"/>
                        </a:lnSpc>
                        <a:spcAft>
                          <a:spcPts val="800"/>
                        </a:spcAft>
                      </a:pPr>
                      <a:r>
                        <a:rPr lang="en-US" sz="1000" kern="100">
                          <a:effectLst/>
                        </a:rPr>
                        <a:t>Environment</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New Department</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Still a fairly</a:t>
                      </a:r>
                      <a:r>
                        <a:rPr lang="en-US" sz="1000" kern="100" baseline="0" dirty="0">
                          <a:effectLst/>
                        </a:rPr>
                        <a:t> new department, establishment processes underway. PSC intends to meet with the new MEC in due course. </a:t>
                      </a:r>
                      <a:r>
                        <a:rPr lang="en-US" sz="1000" kern="100" dirty="0">
                          <a:effectLst/>
                        </a:rPr>
                        <a:t>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596900821"/>
                  </a:ext>
                </a:extLst>
              </a:tr>
              <a:tr h="434022">
                <a:tc>
                  <a:txBody>
                    <a:bodyPr/>
                    <a:lstStyle/>
                    <a:p>
                      <a:pPr algn="just">
                        <a:lnSpc>
                          <a:spcPct val="107000"/>
                        </a:lnSpc>
                        <a:spcAft>
                          <a:spcPts val="800"/>
                        </a:spcAft>
                      </a:pPr>
                      <a:r>
                        <a:rPr lang="en-US" sz="1000" kern="100">
                          <a:effectLst/>
                        </a:rPr>
                        <a:t>Human Settlements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Yes</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The CFO has been criminally charged, and PSC is concerned about the issues of integrity and ethics (accountability and governance) particularly to other employees.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2891453761"/>
                  </a:ext>
                </a:extLst>
              </a:tr>
              <a:tr h="627662">
                <a:tc>
                  <a:txBody>
                    <a:bodyPr/>
                    <a:lstStyle/>
                    <a:p>
                      <a:pPr algn="just">
                        <a:lnSpc>
                          <a:spcPct val="107000"/>
                        </a:lnSpc>
                        <a:spcAft>
                          <a:spcPts val="800"/>
                        </a:spcAft>
                      </a:pPr>
                      <a:r>
                        <a:rPr lang="en-US" sz="1000" kern="100" dirty="0">
                          <a:effectLst/>
                        </a:rPr>
                        <a:t>Health</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Department has an Acting CFO</a:t>
                      </a:r>
                      <a:r>
                        <a:rPr lang="en-US" sz="1000" kern="100" baseline="0" dirty="0">
                          <a:effectLst/>
                        </a:rPr>
                        <a:t> at the helm. Systemic challenges continues affect the timeous payment of service providers. However, the CFO posts has recently been advertised.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1442134039"/>
                  </a:ext>
                </a:extLst>
              </a:tr>
              <a:tr h="152384">
                <a:tc>
                  <a:txBody>
                    <a:bodyPr/>
                    <a:lstStyle/>
                    <a:p>
                      <a:pPr algn="just">
                        <a:lnSpc>
                          <a:spcPct val="107000"/>
                        </a:lnSpc>
                        <a:spcAft>
                          <a:spcPts val="800"/>
                        </a:spcAft>
                      </a:pPr>
                      <a:r>
                        <a:rPr lang="en-US" sz="1000" kern="100" dirty="0">
                          <a:effectLst/>
                        </a:rPr>
                        <a:t>Infrastructure Dev.</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Yes</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CFO remains on suspension as previously</a:t>
                      </a:r>
                      <a:r>
                        <a:rPr lang="en-US" sz="1000" kern="100" baseline="0" dirty="0">
                          <a:effectLst/>
                        </a:rPr>
                        <a:t> reported. </a:t>
                      </a:r>
                      <a:r>
                        <a:rPr lang="en-US" sz="1000" kern="100" dirty="0">
                          <a:effectLst/>
                        </a:rPr>
                        <a:t>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429015575"/>
                  </a:ext>
                </a:extLst>
              </a:tr>
              <a:tr h="152384">
                <a:tc>
                  <a:txBody>
                    <a:bodyPr/>
                    <a:lstStyle/>
                    <a:p>
                      <a:pPr algn="just">
                        <a:lnSpc>
                          <a:spcPct val="107000"/>
                        </a:lnSpc>
                        <a:spcAft>
                          <a:spcPts val="800"/>
                        </a:spcAft>
                      </a:pPr>
                      <a:r>
                        <a:rPr lang="en-US" sz="1000" kern="100">
                          <a:effectLst/>
                        </a:rPr>
                        <a:t>Office of the Premier</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1450004655"/>
                  </a:ext>
                </a:extLst>
              </a:tr>
              <a:tr h="152384">
                <a:tc>
                  <a:txBody>
                    <a:bodyPr/>
                    <a:lstStyle/>
                    <a:p>
                      <a:pPr algn="just">
                        <a:lnSpc>
                          <a:spcPct val="107000"/>
                        </a:lnSpc>
                        <a:spcAft>
                          <a:spcPts val="800"/>
                        </a:spcAft>
                      </a:pPr>
                      <a:r>
                        <a:rPr lang="en-US" sz="1000" kern="100">
                          <a:effectLst/>
                        </a:rPr>
                        <a:t>Roads and Transport</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139414119"/>
                  </a:ext>
                </a:extLst>
              </a:tr>
              <a:tr h="152384">
                <a:tc>
                  <a:txBody>
                    <a:bodyPr/>
                    <a:lstStyle/>
                    <a:p>
                      <a:pPr algn="just">
                        <a:lnSpc>
                          <a:spcPct val="107000"/>
                        </a:lnSpc>
                        <a:spcAft>
                          <a:spcPts val="800"/>
                        </a:spcAft>
                      </a:pPr>
                      <a:r>
                        <a:rPr lang="en-US" sz="1000" kern="100">
                          <a:effectLst/>
                        </a:rPr>
                        <a:t>Social Development</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a:effectLst/>
                        </a:rPr>
                        <a:t>Yes</a:t>
                      </a:r>
                      <a:endParaRPr lang="en-ZA" sz="1000" kern="10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291807453"/>
                  </a:ext>
                </a:extLst>
              </a:tr>
              <a:tr h="470792">
                <a:tc>
                  <a:txBody>
                    <a:bodyPr/>
                    <a:lstStyle/>
                    <a:p>
                      <a:pPr algn="just">
                        <a:lnSpc>
                          <a:spcPct val="107000"/>
                        </a:lnSpc>
                        <a:spcAft>
                          <a:spcPts val="800"/>
                        </a:spcAft>
                      </a:pPr>
                      <a:r>
                        <a:rPr lang="en-US" sz="1000" kern="100" dirty="0">
                          <a:effectLst/>
                        </a:rPr>
                        <a:t>Sport</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Yes</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The CFO has been reported to the PSC and Premier’s Office for alleged corrupt activities, and the allegations are being investigated. </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extLst>
                  <a:ext uri="{0D108BD9-81ED-4DB2-BD59-A6C34878D82A}">
                    <a16:rowId xmlns:a16="http://schemas.microsoft.com/office/drawing/2014/main" xmlns="" val="3907359646"/>
                  </a:ext>
                </a:extLst>
              </a:tr>
              <a:tr h="152384">
                <a:tc>
                  <a:txBody>
                    <a:bodyPr/>
                    <a:lstStyle/>
                    <a:p>
                      <a:pPr algn="just">
                        <a:lnSpc>
                          <a:spcPct val="107000"/>
                        </a:lnSpc>
                        <a:spcAft>
                          <a:spcPts val="800"/>
                        </a:spcAft>
                      </a:pPr>
                      <a:r>
                        <a:rPr lang="en-US" sz="1000" kern="100" dirty="0">
                          <a:effectLst/>
                        </a:rPr>
                        <a:t>Treasury</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Yes</a:t>
                      </a:r>
                      <a:endParaRPr lang="en-ZA"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955" marR="66955" marT="0" marB="0"/>
                </a:tc>
                <a:tc>
                  <a:txBody>
                    <a:bodyPr/>
                    <a:lstStyle/>
                    <a:p>
                      <a:pPr algn="just">
                        <a:lnSpc>
                          <a:spcPct val="107000"/>
                        </a:lnSpc>
                        <a:spcAft>
                          <a:spcPts val="800"/>
                        </a:spcAft>
                      </a:pPr>
                      <a:r>
                        <a:rPr lang="en-US" sz="1000" kern="100" dirty="0">
                          <a:effectLst/>
                        </a:rPr>
                        <a:t>None</a:t>
                      </a:r>
                    </a:p>
                  </a:txBody>
                  <a:tcPr marL="66955" marR="66955" marT="0" marB="0"/>
                </a:tc>
                <a:extLst>
                  <a:ext uri="{0D108BD9-81ED-4DB2-BD59-A6C34878D82A}">
                    <a16:rowId xmlns:a16="http://schemas.microsoft.com/office/drawing/2014/main" xmlns="" val="935972632"/>
                  </a:ext>
                </a:extLst>
              </a:tr>
              <a:tr h="152384">
                <a:tc>
                  <a:txBody>
                    <a:bodyPr/>
                    <a:lstStyle/>
                    <a:p>
                      <a:pPr algn="just">
                        <a:lnSpc>
                          <a:spcPct val="107000"/>
                        </a:lnSpc>
                        <a:spcAft>
                          <a:spcPts val="800"/>
                        </a:spcAft>
                      </a:pPr>
                      <a:r>
                        <a:rPr lang="en-ZA" sz="1000" kern="100" dirty="0">
                          <a:effectLst/>
                          <a:latin typeface="Aptos" panose="020B0004020202020204" pitchFamily="34" charset="0"/>
                          <a:ea typeface="Aptos" panose="020B0004020202020204" pitchFamily="34" charset="0"/>
                          <a:cs typeface="Times New Roman" panose="02020603050405020304" pitchFamily="18" charset="0"/>
                        </a:rPr>
                        <a:t>E-GOV</a:t>
                      </a:r>
                    </a:p>
                  </a:txBody>
                  <a:tcPr marL="66955" marR="66955" marT="0" marB="0"/>
                </a:tc>
                <a:tc>
                  <a:txBody>
                    <a:bodyPr/>
                    <a:lstStyle/>
                    <a:p>
                      <a:pPr algn="just">
                        <a:lnSpc>
                          <a:spcPct val="107000"/>
                        </a:lnSpc>
                        <a:spcAft>
                          <a:spcPts val="800"/>
                        </a:spcAft>
                      </a:pPr>
                      <a:r>
                        <a:rPr lang="en-ZA" sz="10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6955" marR="66955" marT="0" marB="0"/>
                </a:tc>
                <a:tc>
                  <a:txBody>
                    <a:bodyPr/>
                    <a:lstStyle/>
                    <a:p>
                      <a:pPr algn="just">
                        <a:lnSpc>
                          <a:spcPct val="107000"/>
                        </a:lnSpc>
                        <a:spcAft>
                          <a:spcPts val="800"/>
                        </a:spcAft>
                      </a:pPr>
                      <a:r>
                        <a:rPr lang="en-US" sz="1000" kern="100" dirty="0">
                          <a:effectLst/>
                        </a:rPr>
                        <a:t>None</a:t>
                      </a:r>
                    </a:p>
                  </a:txBody>
                  <a:tcPr marL="66955" marR="66955" marT="0" marB="0"/>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18037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90799" y="968401"/>
            <a:ext cx="9484419" cy="3921966"/>
          </a:xfrm>
        </p:spPr>
        <p:txBody>
          <a:bodyPr>
            <a:normAutofit/>
          </a:bodyPr>
          <a:lstStyle/>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In conclusion, the PSC will continue to monitor the payment of invoices to suppliers within the regulated timeframe, as well as flag and condemn those departments that are unable to adhere to the stipulated measures. More support should be directed to the bigger departments who have consistently failed to meet the targets. </a:t>
            </a:r>
          </a:p>
          <a:p>
            <a:pPr lvl="0" algn="just">
              <a:lnSpc>
                <a:spcPct val="100000"/>
              </a:lnSpc>
              <a:spcBef>
                <a:spcPts val="0"/>
              </a:spcBef>
              <a:buFont typeface="Wingdings" panose="05000000000000000000" pitchFamily="2" charset="2"/>
              <a:buChar char="q"/>
            </a:pPr>
            <a:endParaRPr lang="en-US" sz="1600" dirty="0">
              <a:ea typeface="Calibri" panose="020F0502020204030204" pitchFamily="34" charset="0"/>
            </a:endParaRPr>
          </a:p>
          <a:p>
            <a:pPr marL="0" lvl="0" indent="0" algn="just">
              <a:lnSpc>
                <a:spcPct val="100000"/>
              </a:lnSpc>
              <a:spcBef>
                <a:spcPts val="0"/>
              </a:spcBef>
              <a:buNone/>
            </a:pPr>
            <a:endParaRPr lang="en-US" sz="1600" dirty="0">
              <a:ea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The PSC’s analysis shows that the Department of Health is the main contributor towards late and/or non-payment of invoices, and more resources should be provided to support the department. </a:t>
            </a:r>
          </a:p>
          <a:p>
            <a:pPr lvl="0" algn="just">
              <a:lnSpc>
                <a:spcPct val="100000"/>
              </a:lnSpc>
              <a:spcBef>
                <a:spcPts val="0"/>
              </a:spcBef>
              <a:buFont typeface="Wingdings" panose="05000000000000000000" pitchFamily="2" charset="2"/>
              <a:buChar char="q"/>
            </a:pPr>
            <a:endParaRPr lang="en-US" sz="1600" dirty="0">
              <a:ea typeface="Calibri" panose="020F0502020204030204" pitchFamily="34" charset="0"/>
            </a:endParaRPr>
          </a:p>
          <a:p>
            <a:pPr lvl="0" algn="just">
              <a:lnSpc>
                <a:spcPct val="100000"/>
              </a:lnSpc>
              <a:spcBef>
                <a:spcPts val="0"/>
              </a:spcBef>
              <a:buFont typeface="Wingdings" panose="05000000000000000000" pitchFamily="2" charset="2"/>
              <a:buChar char="q"/>
            </a:pPr>
            <a:r>
              <a:rPr lang="en-US" sz="1600" dirty="0">
                <a:ea typeface="Calibri" panose="020F0502020204030204" pitchFamily="34" charset="0"/>
              </a:rPr>
              <a:t>The PSC trusts and hopes for much improved adherence to the provisions of the Treasury Regulations and PFMA in terms of payment of invoices as we navigate through the 2025/26 financial year and seek to achieve the goals of the Medium-Term Development Plan (MTDP) 2025-2029. </a:t>
            </a: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16</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363600" cy="424732"/>
          </a:xfrm>
        </p:spPr>
        <p:txBody>
          <a:bodyPr/>
          <a:lstStyle/>
          <a:p>
            <a:pPr algn="ctr"/>
            <a:r>
              <a:rPr lang="en-US" sz="2400" dirty="0">
                <a:solidFill>
                  <a:srgbClr val="C00000"/>
                </a:solidFill>
                <a:latin typeface="Arial Black" panose="020B0A04020102020204" pitchFamily="34" charset="0"/>
              </a:rPr>
              <a:t>CONCLUSION</a:t>
            </a:r>
            <a:endParaRPr lang="en-GB" dirty="0"/>
          </a:p>
        </p:txBody>
      </p:sp>
    </p:spTree>
    <p:extLst>
      <p:ext uri="{BB962C8B-B14F-4D97-AF65-F5344CB8AC3E}">
        <p14:creationId xmlns:p14="http://schemas.microsoft.com/office/powerpoint/2010/main" val="28539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C5C14-3521-193E-2FE8-9E62B59BF6C5}"/>
              </a:ext>
            </a:extLst>
          </p:cNvPr>
          <p:cNvSpPr>
            <a:spLocks noGrp="1"/>
          </p:cNvSpPr>
          <p:nvPr>
            <p:ph type="title" idx="4294967295"/>
          </p:nvPr>
        </p:nvSpPr>
        <p:spPr>
          <a:xfrm>
            <a:off x="1990800" y="252000"/>
            <a:ext cx="9363600" cy="461665"/>
          </a:xfrm>
        </p:spPr>
        <p:txBody>
          <a:bodyPr/>
          <a:lstStyle/>
          <a:p>
            <a:pPr lvl="0" algn="ctr">
              <a:lnSpc>
                <a:spcPct val="100000"/>
              </a:lnSpc>
              <a:spcBef>
                <a:spcPts val="0"/>
              </a:spcBef>
            </a:pPr>
            <a:r>
              <a:rPr lang="en-US" sz="2400" b="0" dirty="0">
                <a:solidFill>
                  <a:srgbClr val="C00000"/>
                </a:solidFill>
                <a:latin typeface="Arial Black" panose="020B0A04020102020204" pitchFamily="34" charset="0"/>
              </a:rPr>
              <a:t>PSC COMMISSIONERS </a:t>
            </a:r>
            <a:r>
              <a:rPr lang="en-GB" sz="2400" dirty="0">
                <a:solidFill>
                  <a:srgbClr val="C00000"/>
                </a:solidFill>
              </a:rPr>
              <a:t> </a:t>
            </a:r>
          </a:p>
        </p:txBody>
      </p:sp>
      <p:sp>
        <p:nvSpPr>
          <p:cNvPr id="3" name="Slide Number Placeholder 2">
            <a:extLst>
              <a:ext uri="{FF2B5EF4-FFF2-40B4-BE49-F238E27FC236}">
                <a16:creationId xmlns:a16="http://schemas.microsoft.com/office/drawing/2014/main" xmlns="" id="{B6718ABA-EFFB-0D00-B2E7-45FC6E885575}"/>
              </a:ext>
            </a:extLst>
          </p:cNvPr>
          <p:cNvSpPr>
            <a:spLocks noGrp="1"/>
          </p:cNvSpPr>
          <p:nvPr>
            <p:ph type="sldNum" sz="quarter" idx="12"/>
          </p:nvPr>
        </p:nvSpPr>
        <p:spPr/>
        <p:txBody>
          <a:bodyPr/>
          <a:lstStyle/>
          <a:p>
            <a:fld id="{B837BF11-2514-418D-BCD8-11B17DF05951}" type="slidenum">
              <a:rPr lang="en-US" smtClean="0"/>
              <a:t>17</a:t>
            </a:fld>
            <a:endParaRPr lang="en-US"/>
          </a:p>
        </p:txBody>
      </p:sp>
      <p:pic>
        <p:nvPicPr>
          <p:cNvPr id="4" name="Picture 3">
            <a:extLst>
              <a:ext uri="{FF2B5EF4-FFF2-40B4-BE49-F238E27FC236}">
                <a16:creationId xmlns:a16="http://schemas.microsoft.com/office/drawing/2014/main" xmlns="" id="{48A0A754-5489-E01C-452D-DDCCE05116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014042" y="4229692"/>
            <a:ext cx="1938412" cy="1453809"/>
          </a:xfrm>
          <a:prstGeom prst="rect">
            <a:avLst/>
          </a:prstGeom>
        </p:spPr>
      </p:pic>
    </p:spTree>
    <p:extLst>
      <p:ext uri="{BB962C8B-B14F-4D97-AF65-F5344CB8AC3E}">
        <p14:creationId xmlns:p14="http://schemas.microsoft.com/office/powerpoint/2010/main" val="256041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885347" y="515958"/>
            <a:ext cx="2162793" cy="1574800"/>
          </a:xfrm>
          <a:prstGeom prst="rect">
            <a:avLst/>
          </a:prstGeom>
        </p:spPr>
      </p:pic>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18</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2030993" y="91226"/>
            <a:ext cx="9363600" cy="424732"/>
          </a:xfrm>
        </p:spPr>
        <p:txBody>
          <a:bodyPr/>
          <a:lstStyle/>
          <a:p>
            <a:pPr algn="ctr"/>
            <a:r>
              <a:rPr lang="en-US" sz="2400" b="1" dirty="0">
                <a:solidFill>
                  <a:srgbClr val="C00000"/>
                </a:solidFill>
                <a:latin typeface="Arial Black" panose="020B0A04020102020204" pitchFamily="34" charset="0"/>
              </a:rPr>
              <a:t>PSC LEADERSHIP </a:t>
            </a:r>
            <a:endParaRPr lang="en-GB" sz="2400" dirty="0"/>
          </a:p>
        </p:txBody>
      </p:sp>
      <p:pic>
        <p:nvPicPr>
          <p:cNvPr id="6" name="Picture 5"/>
          <p:cNvPicPr>
            <a:picLocks noChangeAspect="1"/>
          </p:cNvPicPr>
          <p:nvPr/>
        </p:nvPicPr>
        <p:blipFill>
          <a:blip r:embed="rId3"/>
          <a:stretch>
            <a:fillRect/>
          </a:stretch>
        </p:blipFill>
        <p:spPr>
          <a:xfrm>
            <a:off x="3411093" y="2201095"/>
            <a:ext cx="1993565" cy="1450974"/>
          </a:xfrm>
          <a:prstGeom prst="rect">
            <a:avLst/>
          </a:prstGeom>
        </p:spPr>
      </p:pic>
      <p:pic>
        <p:nvPicPr>
          <p:cNvPr id="7" name="Picture 6"/>
          <p:cNvPicPr>
            <a:picLocks noChangeAspect="1"/>
          </p:cNvPicPr>
          <p:nvPr/>
        </p:nvPicPr>
        <p:blipFill>
          <a:blip r:embed="rId4"/>
          <a:stretch>
            <a:fillRect/>
          </a:stretch>
        </p:blipFill>
        <p:spPr>
          <a:xfrm>
            <a:off x="6036080" y="2201095"/>
            <a:ext cx="1993565" cy="1450974"/>
          </a:xfrm>
          <a:prstGeom prst="rect">
            <a:avLst/>
          </a:prstGeom>
        </p:spPr>
      </p:pic>
      <p:pic>
        <p:nvPicPr>
          <p:cNvPr id="8" name="Picture 7"/>
          <p:cNvPicPr>
            <a:picLocks noChangeAspect="1"/>
          </p:cNvPicPr>
          <p:nvPr/>
        </p:nvPicPr>
        <p:blipFill>
          <a:blip r:embed="rId5"/>
          <a:stretch>
            <a:fillRect/>
          </a:stretch>
        </p:blipFill>
        <p:spPr>
          <a:xfrm>
            <a:off x="8661067" y="2201095"/>
            <a:ext cx="1993565" cy="1450974"/>
          </a:xfrm>
          <a:prstGeom prst="rect">
            <a:avLst/>
          </a:prstGeom>
        </p:spPr>
      </p:pic>
      <p:pic>
        <p:nvPicPr>
          <p:cNvPr id="9" name="Picture 8"/>
          <p:cNvPicPr>
            <a:picLocks noChangeAspect="1"/>
          </p:cNvPicPr>
          <p:nvPr/>
        </p:nvPicPr>
        <p:blipFill>
          <a:blip r:embed="rId6"/>
          <a:stretch>
            <a:fillRect/>
          </a:stretch>
        </p:blipFill>
        <p:spPr>
          <a:xfrm>
            <a:off x="1949296" y="3652069"/>
            <a:ext cx="1993565" cy="1457070"/>
          </a:xfrm>
          <a:prstGeom prst="rect">
            <a:avLst/>
          </a:prstGeom>
        </p:spPr>
      </p:pic>
      <p:pic>
        <p:nvPicPr>
          <p:cNvPr id="10" name="Picture 9"/>
          <p:cNvPicPr>
            <a:picLocks noChangeAspect="1"/>
          </p:cNvPicPr>
          <p:nvPr/>
        </p:nvPicPr>
        <p:blipFill>
          <a:blip r:embed="rId7"/>
          <a:stretch>
            <a:fillRect/>
          </a:stretch>
        </p:blipFill>
        <p:spPr>
          <a:xfrm>
            <a:off x="4574283" y="3652069"/>
            <a:ext cx="1993565" cy="1457070"/>
          </a:xfrm>
          <a:prstGeom prst="rect">
            <a:avLst/>
          </a:prstGeom>
        </p:spPr>
      </p:pic>
      <p:pic>
        <p:nvPicPr>
          <p:cNvPr id="11" name="Picture 10"/>
          <p:cNvPicPr>
            <a:picLocks noChangeAspect="1"/>
          </p:cNvPicPr>
          <p:nvPr/>
        </p:nvPicPr>
        <p:blipFill>
          <a:blip r:embed="rId8"/>
          <a:stretch>
            <a:fillRect/>
          </a:stretch>
        </p:blipFill>
        <p:spPr>
          <a:xfrm>
            <a:off x="7273779" y="3652069"/>
            <a:ext cx="1963082" cy="1457070"/>
          </a:xfrm>
          <a:prstGeom prst="rect">
            <a:avLst/>
          </a:prstGeom>
        </p:spPr>
      </p:pic>
      <p:pic>
        <p:nvPicPr>
          <p:cNvPr id="12" name="Picture 11"/>
          <p:cNvPicPr>
            <a:picLocks noChangeAspect="1"/>
          </p:cNvPicPr>
          <p:nvPr/>
        </p:nvPicPr>
        <p:blipFill>
          <a:blip r:embed="rId9"/>
          <a:stretch>
            <a:fillRect/>
          </a:stretch>
        </p:blipFill>
        <p:spPr>
          <a:xfrm>
            <a:off x="9959909" y="3652069"/>
            <a:ext cx="1938696" cy="1457070"/>
          </a:xfrm>
          <a:prstGeom prst="rect">
            <a:avLst/>
          </a:prstGeom>
        </p:spPr>
      </p:pic>
    </p:spTree>
    <p:extLst>
      <p:ext uri="{BB962C8B-B14F-4D97-AF65-F5344CB8AC3E}">
        <p14:creationId xmlns:p14="http://schemas.microsoft.com/office/powerpoint/2010/main" val="407737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97603" y="1346479"/>
            <a:ext cx="7709874" cy="2846028"/>
          </a:xfrm>
          <a:prstGeom prst="rect">
            <a:avLst/>
          </a:prstGeom>
        </p:spPr>
      </p:pic>
      <p:sp>
        <p:nvSpPr>
          <p:cNvPr id="3" name="Slide Number Placeholder 2"/>
          <p:cNvSpPr>
            <a:spLocks noGrp="1"/>
          </p:cNvSpPr>
          <p:nvPr>
            <p:ph type="sldNum" sz="quarter" idx="12"/>
          </p:nvPr>
        </p:nvSpPr>
        <p:spPr/>
        <p:txBody>
          <a:bodyPr/>
          <a:lstStyle/>
          <a:p>
            <a:fld id="{B837BF11-2514-418D-BCD8-11B17DF05951}" type="slidenum">
              <a:rPr lang="en-ZA" smtClean="0"/>
              <a:pPr/>
              <a:t>19</a:t>
            </a:fld>
            <a:endParaRPr lang="en-ZA" dirty="0"/>
          </a:p>
        </p:txBody>
      </p:sp>
    </p:spTree>
    <p:extLst>
      <p:ext uri="{BB962C8B-B14F-4D97-AF65-F5344CB8AC3E}">
        <p14:creationId xmlns:p14="http://schemas.microsoft.com/office/powerpoint/2010/main" val="83583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B318FA-D1B0-5543-63AF-BF5057A4C46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F041F8A-F8EB-0779-681C-7988646011A9}"/>
              </a:ext>
            </a:extLst>
          </p:cNvPr>
          <p:cNvSpPr>
            <a:spLocks noGrp="1"/>
          </p:cNvSpPr>
          <p:nvPr>
            <p:ph type="sldNum" sz="quarter" idx="12"/>
          </p:nvPr>
        </p:nvSpPr>
        <p:spPr/>
        <p:txBody>
          <a:bodyPr/>
          <a:lstStyle/>
          <a:p>
            <a:fld id="{B837BF11-2514-418D-BCD8-11B17DF05951}" type="slidenum">
              <a:rPr lang="en-ZA" smtClean="0"/>
              <a:pPr/>
              <a:t>2</a:t>
            </a:fld>
            <a:endParaRPr lang="en-ZA" dirty="0"/>
          </a:p>
        </p:txBody>
      </p:sp>
      <p:sp>
        <p:nvSpPr>
          <p:cNvPr id="4" name="Title 3">
            <a:extLst>
              <a:ext uri="{FF2B5EF4-FFF2-40B4-BE49-F238E27FC236}">
                <a16:creationId xmlns:a16="http://schemas.microsoft.com/office/drawing/2014/main" xmlns="" id="{37708C65-E5DC-3EA4-E6AB-3B956D568FAD}"/>
              </a:ext>
            </a:extLst>
          </p:cNvPr>
          <p:cNvSpPr>
            <a:spLocks noGrp="1"/>
          </p:cNvSpPr>
          <p:nvPr>
            <p:ph type="title"/>
          </p:nvPr>
        </p:nvSpPr>
        <p:spPr>
          <a:xfrm>
            <a:off x="1990800" y="252000"/>
            <a:ext cx="9363600" cy="341632"/>
          </a:xfrm>
        </p:spPr>
        <p:txBody>
          <a:bodyPr/>
          <a:lstStyle/>
          <a:p>
            <a:pPr algn="ctr"/>
            <a:r>
              <a:rPr lang="en-GB" dirty="0"/>
              <a:t> </a:t>
            </a:r>
            <a:r>
              <a:rPr lang="en-US" altLang="en-US" dirty="0"/>
              <a:t>MANDATE OF THE PUBLIC SERVICE COMMISSION </a:t>
            </a:r>
            <a:r>
              <a:rPr lang="en-GB" dirty="0"/>
              <a:t>(1)</a:t>
            </a:r>
          </a:p>
        </p:txBody>
      </p:sp>
      <p:sp>
        <p:nvSpPr>
          <p:cNvPr id="24" name="Content Placeholder 23">
            <a:extLst>
              <a:ext uri="{FF2B5EF4-FFF2-40B4-BE49-F238E27FC236}">
                <a16:creationId xmlns:a16="http://schemas.microsoft.com/office/drawing/2014/main" xmlns="" id="{2EC2832C-55D0-FE06-F9F3-72B35F150B85}"/>
              </a:ext>
            </a:extLst>
          </p:cNvPr>
          <p:cNvSpPr>
            <a:spLocks noGrp="1"/>
          </p:cNvSpPr>
          <p:nvPr>
            <p:ph idx="1"/>
          </p:nvPr>
        </p:nvSpPr>
        <p:spPr>
          <a:xfrm>
            <a:off x="1817689" y="593631"/>
            <a:ext cx="2967144" cy="1597777"/>
          </a:xfrm>
          <a:prstGeom prst="flowChartDocument">
            <a:avLst/>
          </a:prstGeom>
        </p:spPr>
        <p:style>
          <a:lnRef idx="2">
            <a:schemeClr val="accent2"/>
          </a:lnRef>
          <a:fillRef idx="1">
            <a:schemeClr val="lt1"/>
          </a:fillRef>
          <a:effectRef idx="0">
            <a:schemeClr val="accent2"/>
          </a:effectRef>
          <a:fontRef idx="minor">
            <a:schemeClr val="dk1"/>
          </a:fontRef>
        </p:style>
        <p:txBody>
          <a:bodyPr rtlCol="0" anchor="ctr">
            <a:normAutofit fontScale="25000" lnSpcReduction="20000"/>
          </a:bodyPr>
          <a:lstStyle/>
          <a:p>
            <a:pPr algn="just"/>
            <a:endParaRPr lang="en-US" sz="1400" dirty="0">
              <a:latin typeface="Arial" panose="020B0604020202020204" pitchFamily="34" charset="0"/>
              <a:cs typeface="Arial" panose="020B0604020202020204" pitchFamily="34" charset="0"/>
            </a:endParaRPr>
          </a:p>
          <a:p>
            <a:pPr marL="0" indent="0" algn="just">
              <a:lnSpc>
                <a:spcPct val="130000"/>
              </a:lnSpc>
              <a:buNone/>
            </a:pPr>
            <a:r>
              <a:rPr lang="en-US" sz="6400" dirty="0">
                <a:latin typeface="Arial" panose="020B0604020202020204" pitchFamily="34" charset="0"/>
                <a:cs typeface="Arial" panose="020B0604020202020204" pitchFamily="34" charset="0"/>
              </a:rPr>
              <a:t>The PSC oversees the public administration within the Public Service as per Chapter 10 of the Constitution and is accountable to the National Assembly.</a:t>
            </a:r>
            <a:endParaRPr lang="en-ZA" sz="6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B55284BE-3883-9385-2726-E7488E303DA9}"/>
              </a:ext>
            </a:extLst>
          </p:cNvPr>
          <p:cNvSpPr/>
          <p:nvPr/>
        </p:nvSpPr>
        <p:spPr>
          <a:xfrm>
            <a:off x="1817689" y="2120462"/>
            <a:ext cx="2967145" cy="2861441"/>
          </a:xfrm>
          <a:prstGeom prst="rect">
            <a:avLst/>
          </a:prstGeom>
          <a:solidFill>
            <a:sysClr val="window" lastClr="FFFFFF"/>
          </a:solidFill>
          <a:ln w="12700" cap="flat" cmpd="sng" algn="ctr">
            <a:solidFill>
              <a:srgbClr val="ED7D31"/>
            </a:solidFill>
            <a:prstDash val="solid"/>
            <a:miter lim="800000"/>
          </a:ln>
          <a:effectLst>
            <a:outerShdw blurRad="50800" dist="38100" algn="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30000"/>
              </a:lnSpc>
              <a:spcBef>
                <a:spcPts val="0"/>
              </a:spcBef>
              <a:spcAft>
                <a:spcPts val="800"/>
              </a:spcAft>
              <a:buClrTx/>
              <a:buSzTx/>
              <a:buFontTx/>
              <a:buNone/>
              <a:tabLst/>
              <a:defRPr/>
            </a:pPr>
            <a:r>
              <a:rPr kumimoji="0" lang="en-US" sz="1600" b="1" i="0" u="none" strike="noStrike" kern="1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Times New Roman" panose="02020603050405020304" pitchFamily="18" charset="0"/>
              </a:rPr>
              <a:t>PSC Powers and Functions</a:t>
            </a:r>
            <a:endParaRPr kumimoji="0" lang="en-ZA" sz="1600" b="0" i="0" u="none" strike="noStrike" kern="100" cap="none" spc="0" normalizeH="0" baseline="0" noProof="0" dirty="0">
              <a:ln>
                <a:noFill/>
              </a:ln>
              <a:solidFill>
                <a:sysClr val="windowText" lastClr="000000"/>
              </a:solidFill>
              <a:effectLst/>
              <a:uLnTx/>
              <a:uFillTx/>
              <a:latin typeface="Aptos" panose="02110004020202020204"/>
              <a:ea typeface="Aptos" panose="020B0004020202020204" pitchFamily="34" charset="0"/>
              <a:cs typeface="Times New Roman" panose="02020603050405020304" pitchFamily="18" charset="0"/>
            </a:endParaRPr>
          </a:p>
          <a:p>
            <a:pPr marL="0" marR="0" lvl="0" indent="0" algn="ctr" defTabSz="914400" eaLnBrk="1" fontAlgn="auto" latinLnBrk="0" hangingPunct="1">
              <a:lnSpc>
                <a:spcPct val="130000"/>
              </a:lnSpc>
              <a:spcBef>
                <a:spcPts val="0"/>
              </a:spcBef>
              <a:spcAft>
                <a:spcPts val="800"/>
              </a:spcAft>
              <a:buClrTx/>
              <a:buSzTx/>
              <a:buFontTx/>
              <a:buNone/>
              <a:tabLst/>
              <a:defRPr/>
            </a:pPr>
            <a:r>
              <a:rPr kumimoji="0" lang="en-US"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Times New Roman" panose="02020603050405020304" pitchFamily="18" charset="0"/>
              </a:rPr>
              <a:t>Promotion of CVPs, investigations, monitoring &amp; evaluation, propose measures, give directions, and advise in the interest of maintaining an effective and efficient public administration over the public service.</a:t>
            </a:r>
            <a:endParaRPr kumimoji="0" lang="en-ZA" sz="1600" b="0" i="0" u="none" strike="noStrike" kern="100" cap="none" spc="0" normalizeH="0" baseline="0" noProof="0" dirty="0">
              <a:ln>
                <a:noFill/>
              </a:ln>
              <a:effectLst/>
              <a:uLnTx/>
              <a:uFillTx/>
              <a:latin typeface="Aptos" panose="02110004020202020204"/>
              <a:ea typeface="Aptos" panose="020B000402020202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xmlns="" id="{CDC9445C-BE11-8FBB-66D7-90AB63E06B77}"/>
              </a:ext>
            </a:extLst>
          </p:cNvPr>
          <p:cNvPicPr>
            <a:picLocks noChangeAspect="1"/>
          </p:cNvPicPr>
          <p:nvPr/>
        </p:nvPicPr>
        <p:blipFill>
          <a:blip r:embed="rId2"/>
          <a:stretch>
            <a:fillRect/>
          </a:stretch>
        </p:blipFill>
        <p:spPr>
          <a:xfrm>
            <a:off x="7111875" y="1878734"/>
            <a:ext cx="2549280" cy="1684832"/>
          </a:xfrm>
          <a:prstGeom prst="rect">
            <a:avLst/>
          </a:prstGeom>
        </p:spPr>
      </p:pic>
      <p:pic>
        <p:nvPicPr>
          <p:cNvPr id="21" name="Picture 20">
            <a:extLst>
              <a:ext uri="{FF2B5EF4-FFF2-40B4-BE49-F238E27FC236}">
                <a16:creationId xmlns:a16="http://schemas.microsoft.com/office/drawing/2014/main" xmlns="" id="{EAE216F9-CB9A-2229-B7F6-4A2DCFA98CA4}"/>
              </a:ext>
            </a:extLst>
          </p:cNvPr>
          <p:cNvPicPr>
            <a:picLocks noChangeAspect="1"/>
          </p:cNvPicPr>
          <p:nvPr/>
        </p:nvPicPr>
        <p:blipFill>
          <a:blip r:embed="rId3"/>
          <a:stretch>
            <a:fillRect/>
          </a:stretch>
        </p:blipFill>
        <p:spPr>
          <a:xfrm>
            <a:off x="5356751" y="593632"/>
            <a:ext cx="1624598" cy="1321829"/>
          </a:xfrm>
          <a:prstGeom prst="rect">
            <a:avLst/>
          </a:prstGeom>
        </p:spPr>
      </p:pic>
      <p:pic>
        <p:nvPicPr>
          <p:cNvPr id="6" name="Picture 5">
            <a:extLst>
              <a:ext uri="{FF2B5EF4-FFF2-40B4-BE49-F238E27FC236}">
                <a16:creationId xmlns:a16="http://schemas.microsoft.com/office/drawing/2014/main" xmlns="" id="{0C462F40-188F-318F-DE54-13AE03271DA6}"/>
              </a:ext>
            </a:extLst>
          </p:cNvPr>
          <p:cNvPicPr>
            <a:picLocks noChangeAspect="1"/>
          </p:cNvPicPr>
          <p:nvPr/>
        </p:nvPicPr>
        <p:blipFill>
          <a:blip r:embed="rId4"/>
          <a:stretch>
            <a:fillRect/>
          </a:stretch>
        </p:blipFill>
        <p:spPr>
          <a:xfrm>
            <a:off x="7696536" y="536429"/>
            <a:ext cx="1624598" cy="1321828"/>
          </a:xfrm>
          <a:prstGeom prst="rect">
            <a:avLst/>
          </a:prstGeom>
        </p:spPr>
      </p:pic>
      <p:pic>
        <p:nvPicPr>
          <p:cNvPr id="19" name="Picture 18">
            <a:extLst>
              <a:ext uri="{FF2B5EF4-FFF2-40B4-BE49-F238E27FC236}">
                <a16:creationId xmlns:a16="http://schemas.microsoft.com/office/drawing/2014/main" xmlns="" id="{9A8C2A82-E283-C427-39AE-9B2DAFEEB0B6}"/>
              </a:ext>
            </a:extLst>
          </p:cNvPr>
          <p:cNvPicPr>
            <a:picLocks noChangeAspect="1"/>
          </p:cNvPicPr>
          <p:nvPr/>
        </p:nvPicPr>
        <p:blipFill>
          <a:blip r:embed="rId5"/>
          <a:stretch>
            <a:fillRect/>
          </a:stretch>
        </p:blipFill>
        <p:spPr>
          <a:xfrm>
            <a:off x="9813790" y="593631"/>
            <a:ext cx="1624598" cy="1250691"/>
          </a:xfrm>
          <a:prstGeom prst="rect">
            <a:avLst/>
          </a:prstGeom>
        </p:spPr>
      </p:pic>
      <p:pic>
        <p:nvPicPr>
          <p:cNvPr id="13" name="Picture 12">
            <a:extLst>
              <a:ext uri="{FF2B5EF4-FFF2-40B4-BE49-F238E27FC236}">
                <a16:creationId xmlns:a16="http://schemas.microsoft.com/office/drawing/2014/main" xmlns="" id="{FC409027-6970-71A7-EA23-521A43FFF3C8}"/>
              </a:ext>
            </a:extLst>
          </p:cNvPr>
          <p:cNvPicPr>
            <a:picLocks noChangeAspect="1"/>
          </p:cNvPicPr>
          <p:nvPr/>
        </p:nvPicPr>
        <p:blipFill>
          <a:blip r:embed="rId6"/>
          <a:stretch>
            <a:fillRect/>
          </a:stretch>
        </p:blipFill>
        <p:spPr>
          <a:xfrm>
            <a:off x="5427484" y="2053127"/>
            <a:ext cx="1483132" cy="1453396"/>
          </a:xfrm>
          <a:prstGeom prst="rect">
            <a:avLst/>
          </a:prstGeom>
        </p:spPr>
      </p:pic>
      <p:pic>
        <p:nvPicPr>
          <p:cNvPr id="14" name="Picture 13">
            <a:extLst>
              <a:ext uri="{FF2B5EF4-FFF2-40B4-BE49-F238E27FC236}">
                <a16:creationId xmlns:a16="http://schemas.microsoft.com/office/drawing/2014/main" xmlns="" id="{EF3D83D5-CF71-7D30-1EB1-259782A8543C}"/>
              </a:ext>
            </a:extLst>
          </p:cNvPr>
          <p:cNvPicPr>
            <a:picLocks noChangeAspect="1"/>
          </p:cNvPicPr>
          <p:nvPr/>
        </p:nvPicPr>
        <p:blipFill>
          <a:blip r:embed="rId7"/>
          <a:stretch>
            <a:fillRect/>
          </a:stretch>
        </p:blipFill>
        <p:spPr>
          <a:xfrm>
            <a:off x="5447770" y="3583250"/>
            <a:ext cx="1483132" cy="1289719"/>
          </a:xfrm>
          <a:prstGeom prst="rect">
            <a:avLst/>
          </a:prstGeom>
        </p:spPr>
      </p:pic>
      <p:pic>
        <p:nvPicPr>
          <p:cNvPr id="7" name="Picture 6">
            <a:extLst>
              <a:ext uri="{FF2B5EF4-FFF2-40B4-BE49-F238E27FC236}">
                <a16:creationId xmlns:a16="http://schemas.microsoft.com/office/drawing/2014/main" xmlns="" id="{FC7469CE-DA2C-A028-C90C-688F7BBADB89}"/>
              </a:ext>
            </a:extLst>
          </p:cNvPr>
          <p:cNvPicPr>
            <a:picLocks noChangeAspect="1"/>
          </p:cNvPicPr>
          <p:nvPr/>
        </p:nvPicPr>
        <p:blipFill>
          <a:blip r:embed="rId8"/>
          <a:stretch>
            <a:fillRect/>
          </a:stretch>
        </p:blipFill>
        <p:spPr>
          <a:xfrm>
            <a:off x="9955256" y="1904102"/>
            <a:ext cx="1585103" cy="1405737"/>
          </a:xfrm>
          <a:prstGeom prst="rect">
            <a:avLst/>
          </a:prstGeom>
        </p:spPr>
      </p:pic>
      <p:pic>
        <p:nvPicPr>
          <p:cNvPr id="15" name="Picture 14">
            <a:extLst>
              <a:ext uri="{FF2B5EF4-FFF2-40B4-BE49-F238E27FC236}">
                <a16:creationId xmlns:a16="http://schemas.microsoft.com/office/drawing/2014/main" xmlns="" id="{C848A4CB-31B0-BA51-FA64-5F2B1AC63620}"/>
              </a:ext>
            </a:extLst>
          </p:cNvPr>
          <p:cNvPicPr>
            <a:picLocks noChangeAspect="1"/>
          </p:cNvPicPr>
          <p:nvPr/>
        </p:nvPicPr>
        <p:blipFill>
          <a:blip r:embed="rId9"/>
          <a:stretch>
            <a:fillRect/>
          </a:stretch>
        </p:blipFill>
        <p:spPr>
          <a:xfrm>
            <a:off x="7061428" y="3583250"/>
            <a:ext cx="1483132" cy="1292730"/>
          </a:xfrm>
          <a:prstGeom prst="rect">
            <a:avLst/>
          </a:prstGeom>
        </p:spPr>
      </p:pic>
      <p:pic>
        <p:nvPicPr>
          <p:cNvPr id="16" name="Picture 15">
            <a:extLst>
              <a:ext uri="{FF2B5EF4-FFF2-40B4-BE49-F238E27FC236}">
                <a16:creationId xmlns:a16="http://schemas.microsoft.com/office/drawing/2014/main" xmlns="" id="{E9E34FE0-73D8-066C-682C-DF2F52C04554}"/>
              </a:ext>
            </a:extLst>
          </p:cNvPr>
          <p:cNvPicPr>
            <a:picLocks noChangeAspect="1"/>
          </p:cNvPicPr>
          <p:nvPr/>
        </p:nvPicPr>
        <p:blipFill>
          <a:blip r:embed="rId10"/>
          <a:stretch>
            <a:fillRect/>
          </a:stretch>
        </p:blipFill>
        <p:spPr>
          <a:xfrm>
            <a:off x="8675086" y="3546202"/>
            <a:ext cx="1441810" cy="1405737"/>
          </a:xfrm>
          <a:prstGeom prst="rect">
            <a:avLst/>
          </a:prstGeom>
        </p:spPr>
      </p:pic>
      <p:pic>
        <p:nvPicPr>
          <p:cNvPr id="17" name="Picture 16">
            <a:extLst>
              <a:ext uri="{FF2B5EF4-FFF2-40B4-BE49-F238E27FC236}">
                <a16:creationId xmlns:a16="http://schemas.microsoft.com/office/drawing/2014/main" xmlns="" id="{AA047DE7-8CC3-C82A-F985-1C5DC47C1149}"/>
              </a:ext>
            </a:extLst>
          </p:cNvPr>
          <p:cNvPicPr>
            <a:picLocks noChangeAspect="1"/>
          </p:cNvPicPr>
          <p:nvPr/>
        </p:nvPicPr>
        <p:blipFill>
          <a:blip r:embed="rId11"/>
          <a:stretch>
            <a:fillRect/>
          </a:stretch>
        </p:blipFill>
        <p:spPr>
          <a:xfrm>
            <a:off x="10177544" y="3429000"/>
            <a:ext cx="1483132" cy="1405737"/>
          </a:xfrm>
          <a:prstGeom prst="rect">
            <a:avLst/>
          </a:prstGeom>
        </p:spPr>
      </p:pic>
    </p:spTree>
    <p:extLst>
      <p:ext uri="{BB962C8B-B14F-4D97-AF65-F5344CB8AC3E}">
        <p14:creationId xmlns:p14="http://schemas.microsoft.com/office/powerpoint/2010/main" val="373252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04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990800" y="373272"/>
            <a:ext cx="9951264" cy="1574702"/>
          </a:xfrm>
        </p:spPr>
        <p:txBody>
          <a:bodyPr>
            <a:normAutofit fontScale="92500" lnSpcReduction="10000"/>
          </a:bodyPr>
          <a:lstStyle/>
          <a:p>
            <a:pPr marL="0" lvl="0" indent="0" algn="just">
              <a:lnSpc>
                <a:spcPct val="100000"/>
              </a:lnSpc>
              <a:spcBef>
                <a:spcPts val="0"/>
              </a:spcBef>
              <a:buNone/>
            </a:pPr>
            <a:endParaRPr lang="en-US" dirty="0">
              <a:solidFill>
                <a:srgbClr val="4F81BD">
                  <a:lumMod val="75000"/>
                </a:srgbClr>
              </a:solidFill>
              <a:latin typeface="Calibri"/>
            </a:endParaRPr>
          </a:p>
          <a:p>
            <a:pPr marL="0" lvl="0" indent="0" algn="just">
              <a:lnSpc>
                <a:spcPct val="100000"/>
              </a:lnSpc>
              <a:spcBef>
                <a:spcPts val="0"/>
              </a:spcBef>
              <a:buNone/>
            </a:pPr>
            <a:r>
              <a:rPr lang="en-US" sz="1600" dirty="0">
                <a:solidFill>
                  <a:srgbClr val="4F81BD">
                    <a:lumMod val="75000"/>
                  </a:srgbClr>
                </a:solidFill>
                <a:ea typeface="Calibri" panose="020F0502020204030204" pitchFamily="34" charset="0"/>
              </a:rPr>
              <a:t>The PSC observed that there is a slight decline in the number of invoices </a:t>
            </a:r>
            <a:r>
              <a:rPr lang="en-US" sz="1600">
                <a:solidFill>
                  <a:srgbClr val="4F81BD">
                    <a:lumMod val="75000"/>
                  </a:srgbClr>
                </a:solidFill>
                <a:ea typeface="Calibri" panose="020F0502020204030204" pitchFamily="34" charset="0"/>
              </a:rPr>
              <a:t>which </a:t>
            </a:r>
            <a:r>
              <a:rPr lang="en-US" sz="1600" smtClean="0">
                <a:solidFill>
                  <a:srgbClr val="4F81BD">
                    <a:lumMod val="75000"/>
                  </a:srgbClr>
                </a:solidFill>
                <a:ea typeface="Calibri" panose="020F0502020204030204" pitchFamily="34" charset="0"/>
              </a:rPr>
              <a:t>were </a:t>
            </a:r>
            <a:r>
              <a:rPr lang="en-US" sz="1600" dirty="0">
                <a:solidFill>
                  <a:srgbClr val="4F81BD">
                    <a:lumMod val="75000"/>
                  </a:srgbClr>
                </a:solidFill>
                <a:ea typeface="Calibri" panose="020F0502020204030204" pitchFamily="34" charset="0"/>
              </a:rPr>
              <a:t>paid within 30 days when comparing </a:t>
            </a:r>
            <a:r>
              <a:rPr lang="en-US" sz="1600" b="1" dirty="0">
                <a:solidFill>
                  <a:srgbClr val="4F81BD">
                    <a:lumMod val="75000"/>
                  </a:srgbClr>
                </a:solidFill>
                <a:ea typeface="Calibri" panose="020F0502020204030204" pitchFamily="34" charset="0"/>
              </a:rPr>
              <a:t>quarter 4 of 2024/25 financial year </a:t>
            </a:r>
            <a:r>
              <a:rPr lang="en-US" sz="1600" dirty="0">
                <a:solidFill>
                  <a:srgbClr val="4F81BD">
                    <a:lumMod val="75000"/>
                  </a:srgbClr>
                </a:solidFill>
                <a:ea typeface="Calibri" panose="020F0502020204030204" pitchFamily="34" charset="0"/>
              </a:rPr>
              <a:t>to </a:t>
            </a:r>
            <a:r>
              <a:rPr lang="en-US" sz="1600" b="1" u="sng" dirty="0">
                <a:solidFill>
                  <a:srgbClr val="4F81BD">
                    <a:lumMod val="75000"/>
                  </a:srgbClr>
                </a:solidFill>
                <a:ea typeface="Calibri" panose="020F0502020204030204" pitchFamily="34" charset="0"/>
              </a:rPr>
              <a:t>quarter 1 of the 2025/26 financial year </a:t>
            </a:r>
            <a:r>
              <a:rPr lang="en-US" sz="1600" dirty="0">
                <a:solidFill>
                  <a:srgbClr val="4F81BD">
                    <a:lumMod val="75000"/>
                  </a:srgbClr>
                </a:solidFill>
                <a:ea typeface="Calibri" panose="020F0502020204030204" pitchFamily="34" charset="0"/>
              </a:rPr>
              <a:t>. This is unacceptable and warrants strong condemnation as it is prerequisite that all invoices should be paid on time. A worrisome regression trajectory was highlighted by the PSC pertaining to the number of invoices not paid within 30 days during the latter part of the previous financial year (2024/25), and the trend appears to be continuing in the first Quarter of the new financial year. </a:t>
            </a:r>
            <a:endParaRPr lang="en-US" dirty="0">
              <a:solidFill>
                <a:srgbClr val="4F81BD">
                  <a:lumMod val="75000"/>
                </a:srgbClr>
              </a:solidFill>
              <a:latin typeface="Calibri"/>
            </a:endParaRP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3</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151517"/>
            <a:ext cx="9363600" cy="757130"/>
          </a:xfrm>
        </p:spPr>
        <p:txBody>
          <a:bodyPr/>
          <a:lstStyle/>
          <a:p>
            <a:pPr algn="ctr"/>
            <a:r>
              <a:rPr lang="en-US" sz="2400" b="1" dirty="0">
                <a:solidFill>
                  <a:srgbClr val="C00000"/>
                </a:solidFill>
                <a:latin typeface="Arial Black" panose="020B0A04020102020204" pitchFamily="34" charset="0"/>
              </a:rPr>
              <a:t>INVOICES PAID WITHIN 30 DAYS</a:t>
            </a:r>
            <a:r>
              <a:rPr lang="en-US" sz="2400" b="1" dirty="0">
                <a:solidFill>
                  <a:srgbClr val="4F81BD">
                    <a:lumMod val="75000"/>
                  </a:srgbClr>
                </a:solidFill>
                <a:latin typeface="Calibri"/>
              </a:rPr>
              <a:t/>
            </a:r>
            <a:br>
              <a:rPr lang="en-US" sz="2400" b="1" dirty="0">
                <a:solidFill>
                  <a:srgbClr val="4F81BD">
                    <a:lumMod val="75000"/>
                  </a:srgbClr>
                </a:solidFill>
                <a:latin typeface="Calibri"/>
              </a:rPr>
            </a:br>
            <a:endParaRPr lang="en-GB" sz="2400" dirty="0"/>
          </a:p>
        </p:txBody>
      </p:sp>
      <p:graphicFrame>
        <p:nvGraphicFramePr>
          <p:cNvPr id="5" name="Chart 4"/>
          <p:cNvGraphicFramePr>
            <a:graphicFrameLocks/>
          </p:cNvGraphicFramePr>
          <p:nvPr>
            <p:extLst>
              <p:ext uri="{D42A27DB-BD31-4B8C-83A1-F6EECF244321}">
                <p14:modId xmlns:p14="http://schemas.microsoft.com/office/powerpoint/2010/main" val="3603756628"/>
              </p:ext>
            </p:extLst>
          </p:nvPr>
        </p:nvGraphicFramePr>
        <p:xfrm>
          <a:off x="2381953" y="1947973"/>
          <a:ext cx="8882249" cy="30661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606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889089" y="404343"/>
            <a:ext cx="9647587" cy="1454602"/>
          </a:xfrm>
        </p:spPr>
        <p:txBody>
          <a:bodyPr>
            <a:normAutofit/>
          </a:bodyPr>
          <a:lstStyle/>
          <a:p>
            <a:pPr marL="0" indent="0">
              <a:buNone/>
            </a:pPr>
            <a:r>
              <a:rPr lang="en-US" sz="1600" dirty="0">
                <a:solidFill>
                  <a:srgbClr val="4F81BD">
                    <a:lumMod val="75000"/>
                  </a:srgbClr>
                </a:solidFill>
                <a:ea typeface="Calibri" panose="020F0502020204030204" pitchFamily="34" charset="0"/>
              </a:rPr>
              <a:t>Performance of Departments in Quarter Four (comparatively) is reflected in the table below:</a:t>
            </a:r>
          </a:p>
          <a:p>
            <a:pPr marL="0" indent="0">
              <a:buNone/>
            </a:pPr>
            <a:endParaRPr lang="en-US" sz="1600" dirty="0">
              <a:solidFill>
                <a:srgbClr val="4F81BD">
                  <a:lumMod val="75000"/>
                </a:srgbClr>
              </a:solidFill>
              <a:ea typeface="Calibri" panose="020F0502020204030204" pitchFamily="34" charset="0"/>
            </a:endParaRPr>
          </a:p>
          <a:p>
            <a:pPr marL="0" lvl="0" indent="0">
              <a:lnSpc>
                <a:spcPct val="100000"/>
              </a:lnSpc>
              <a:spcBef>
                <a:spcPts val="0"/>
              </a:spcBef>
              <a:buNone/>
            </a:pPr>
            <a:r>
              <a:rPr lang="en-US" sz="1600" dirty="0">
                <a:solidFill>
                  <a:srgbClr val="4F81BD">
                    <a:lumMod val="75000"/>
                  </a:srgbClr>
                </a:solidFill>
                <a:ea typeface="Calibri" panose="020F0502020204030204" pitchFamily="34" charset="0"/>
              </a:rPr>
              <a:t> At the end of Quarter Four, a total of </a:t>
            </a:r>
            <a:r>
              <a:rPr lang="en-US" sz="1600" b="1" dirty="0">
                <a:solidFill>
                  <a:srgbClr val="FF0000"/>
                </a:solidFill>
                <a:ea typeface="Calibri" panose="020F0502020204030204" pitchFamily="34" charset="0"/>
              </a:rPr>
              <a:t>15 357 (23%) </a:t>
            </a:r>
            <a:r>
              <a:rPr lang="en-US" sz="1600" dirty="0">
                <a:solidFill>
                  <a:srgbClr val="4F81BD">
                    <a:lumMod val="75000"/>
                  </a:srgbClr>
                </a:solidFill>
                <a:ea typeface="Calibri" panose="020F0502020204030204" pitchFamily="34" charset="0"/>
              </a:rPr>
              <a:t>invoices were paid within 30 days. Department of Health notably is the highest with late and non-payment of the service providers since the Department only paid </a:t>
            </a:r>
            <a:r>
              <a:rPr lang="en-US" sz="1600" b="1" dirty="0">
                <a:solidFill>
                  <a:srgbClr val="FF0000"/>
                </a:solidFill>
                <a:ea typeface="Calibri" panose="020F0502020204030204" pitchFamily="34" charset="0"/>
              </a:rPr>
              <a:t>8%</a:t>
            </a:r>
            <a:r>
              <a:rPr lang="en-US" sz="1600" dirty="0">
                <a:solidFill>
                  <a:srgbClr val="4F81BD">
                    <a:lumMod val="75000"/>
                  </a:srgbClr>
                </a:solidFill>
                <a:ea typeface="Calibri" panose="020F0502020204030204" pitchFamily="34" charset="0"/>
              </a:rPr>
              <a:t> of its invoices on time.</a:t>
            </a:r>
            <a:endParaRPr lang="en-US" dirty="0">
              <a:solidFill>
                <a:srgbClr val="4F81BD">
                  <a:lumMod val="75000"/>
                </a:srgbClr>
              </a:solidFill>
              <a:latin typeface="Calibri"/>
            </a:endParaRPr>
          </a:p>
          <a:p>
            <a:pPr marL="0" indent="0">
              <a:buNone/>
            </a:pPr>
            <a:endParaRPr lang="en-GB" sz="1600" dirty="0">
              <a:solidFill>
                <a:schemeClr val="accent1"/>
              </a:solidFill>
            </a:endParaRPr>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4</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2031083" y="81178"/>
            <a:ext cx="9363600" cy="646331"/>
          </a:xfrm>
        </p:spPr>
        <p:txBody>
          <a:bodyPr/>
          <a:lstStyle/>
          <a:p>
            <a:pPr algn="ctr"/>
            <a:r>
              <a:rPr lang="en-US" sz="2000" b="1" dirty="0">
                <a:solidFill>
                  <a:srgbClr val="C00000"/>
                </a:solidFill>
                <a:latin typeface="Arial Black" panose="020B0A04020102020204" pitchFamily="34" charset="0"/>
              </a:rPr>
              <a:t>NUMBER OF INVOICES (QUARTER FOUR, 2024/25 FY)</a:t>
            </a:r>
            <a:br>
              <a:rPr lang="en-US" sz="2000" b="1" dirty="0">
                <a:solidFill>
                  <a:srgbClr val="C00000"/>
                </a:solidFill>
                <a:latin typeface="Arial Black" panose="020B0A04020102020204" pitchFamily="34" charset="0"/>
              </a:rPr>
            </a:br>
            <a:endParaRPr lang="en-GB" sz="2000" dirty="0">
              <a:solidFill>
                <a:srgbClr val="C00000"/>
              </a:solidFill>
              <a:latin typeface="Arial Black" panose="020B0A04020102020204" pitchFamily="34" charset="0"/>
            </a:endParaRPr>
          </a:p>
        </p:txBody>
      </p:sp>
      <p:graphicFrame>
        <p:nvGraphicFramePr>
          <p:cNvPr id="8" name="Table 7">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2808796758"/>
              </p:ext>
            </p:extLst>
          </p:nvPr>
        </p:nvGraphicFramePr>
        <p:xfrm>
          <a:off x="1889090" y="1907180"/>
          <a:ext cx="9083710" cy="3929380"/>
        </p:xfrm>
        <a:graphic>
          <a:graphicData uri="http://schemas.openxmlformats.org/drawingml/2006/table">
            <a:tbl>
              <a:tblPr>
                <a:tableStyleId>{5C22544A-7EE6-4342-B048-85BDC9FD1C3A}</a:tableStyleId>
              </a:tblPr>
              <a:tblGrid>
                <a:gridCol w="6585618">
                  <a:extLst>
                    <a:ext uri="{9D8B030D-6E8A-4147-A177-3AD203B41FA5}">
                      <a16:colId xmlns:a16="http://schemas.microsoft.com/office/drawing/2014/main" xmlns="" val="2611393910"/>
                    </a:ext>
                  </a:extLst>
                </a:gridCol>
                <a:gridCol w="2498092">
                  <a:extLst>
                    <a:ext uri="{9D8B030D-6E8A-4147-A177-3AD203B41FA5}">
                      <a16:colId xmlns:a16="http://schemas.microsoft.com/office/drawing/2014/main" xmlns="" val="20004"/>
                    </a:ext>
                  </a:extLst>
                </a:gridCol>
              </a:tblGrid>
              <a:tr h="1826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PAID WITHIN 30 DAYS</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Q4</a:t>
                      </a:r>
                    </a:p>
                  </a:txBody>
                  <a:tcPr marL="0" marR="0" marT="0" marB="0" anchor="b">
                    <a:solidFill>
                      <a:srgbClr val="006666"/>
                    </a:solidFill>
                  </a:tcPr>
                </a:tc>
                <a:extLst>
                  <a:ext uri="{0D108BD9-81ED-4DB2-BD59-A6C34878D82A}">
                    <a16:rowId xmlns:a16="http://schemas.microsoft.com/office/drawing/2014/main" xmlns="" val="52250963"/>
                  </a:ext>
                </a:extLst>
              </a:tr>
              <a:tr h="36539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Percentage</a:t>
                      </a:r>
                    </a:p>
                    <a:p>
                      <a:pPr algn="ctr" fontAlgn="b"/>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solidFill>
                      <a:srgbClr val="006666"/>
                    </a:solidFill>
                  </a:tcPr>
                </a:tc>
                <a:extLst>
                  <a:ext uri="{0D108BD9-81ED-4DB2-BD59-A6C34878D82A}">
                    <a16:rowId xmlns:a16="http://schemas.microsoft.com/office/drawing/2014/main" xmlns="" val="253322331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65%</a:t>
                      </a:r>
                    </a:p>
                  </a:txBody>
                  <a:tcPr marL="6350" marR="6350" marT="6350" marB="0" anchor="b"/>
                </a:tc>
                <a:extLst>
                  <a:ext uri="{0D108BD9-81ED-4DB2-BD59-A6C34878D82A}">
                    <a16:rowId xmlns:a16="http://schemas.microsoft.com/office/drawing/2014/main" xmlns="" val="211135437"/>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COGTA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99%</a:t>
                      </a:r>
                    </a:p>
                  </a:txBody>
                  <a:tcPr marL="6350" marR="6350" marT="6350" marB="0" anchor="b">
                    <a:solidFill>
                      <a:schemeClr val="bg1"/>
                    </a:solidFill>
                  </a:tcPr>
                </a:tc>
                <a:extLst>
                  <a:ext uri="{0D108BD9-81ED-4DB2-BD59-A6C34878D82A}">
                    <a16:rowId xmlns:a16="http://schemas.microsoft.com/office/drawing/2014/main" xmlns="" val="2819390645"/>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93%</a:t>
                      </a:r>
                    </a:p>
                  </a:txBody>
                  <a:tcPr marL="6350" marR="6350" marT="6350" marB="0" anchor="b"/>
                </a:tc>
                <a:extLst>
                  <a:ext uri="{0D108BD9-81ED-4DB2-BD59-A6C34878D82A}">
                    <a16:rowId xmlns:a16="http://schemas.microsoft.com/office/drawing/2014/main" xmlns="" val="2191036159"/>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Economic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6350" marR="6350" marT="6350" marB="0" anchor="b">
                    <a:solidFill>
                      <a:schemeClr val="bg1"/>
                    </a:solidFill>
                  </a:tcPr>
                </a:tc>
                <a:extLst>
                  <a:ext uri="{0D108BD9-81ED-4DB2-BD59-A6C34878D82A}">
                    <a16:rowId xmlns:a16="http://schemas.microsoft.com/office/drawing/2014/main" xmlns="" val="3796258462"/>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Education</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60%</a:t>
                      </a:r>
                    </a:p>
                  </a:txBody>
                  <a:tcPr marL="6350" marR="6350" marT="6350" marB="0" anchor="b"/>
                </a:tc>
                <a:extLst>
                  <a:ext uri="{0D108BD9-81ED-4DB2-BD59-A6C34878D82A}">
                    <a16:rowId xmlns:a16="http://schemas.microsoft.com/office/drawing/2014/main" xmlns="" val="3909910874"/>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e-Government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6350" marR="6350" marT="6350" marB="0" anchor="b">
                    <a:solidFill>
                      <a:schemeClr val="bg1"/>
                    </a:solidFill>
                  </a:tcPr>
                </a:tc>
                <a:extLst>
                  <a:ext uri="{0D108BD9-81ED-4DB2-BD59-A6C34878D82A}">
                    <a16:rowId xmlns:a16="http://schemas.microsoft.com/office/drawing/2014/main" xmlns="" val="212674637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Health</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8%</a:t>
                      </a:r>
                    </a:p>
                  </a:txBody>
                  <a:tcPr marL="6350" marR="6350" marT="6350" marB="0" anchor="b"/>
                </a:tc>
                <a:extLst>
                  <a:ext uri="{0D108BD9-81ED-4DB2-BD59-A6C34878D82A}">
                    <a16:rowId xmlns:a16="http://schemas.microsoft.com/office/drawing/2014/main" xmlns="" val="3112009725"/>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99%</a:t>
                      </a:r>
                    </a:p>
                  </a:txBody>
                  <a:tcPr marL="6350" marR="6350" marT="6350" marB="0" anchor="b">
                    <a:solidFill>
                      <a:schemeClr val="bg1"/>
                    </a:solidFill>
                  </a:tcPr>
                </a:tc>
                <a:extLst>
                  <a:ext uri="{0D108BD9-81ED-4DB2-BD59-A6C34878D82A}">
                    <a16:rowId xmlns:a16="http://schemas.microsoft.com/office/drawing/2014/main" xmlns="" val="757563624"/>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Infrastructure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82%</a:t>
                      </a:r>
                    </a:p>
                  </a:txBody>
                  <a:tcPr marL="6350" marR="6350" marT="6350" marB="0" anchor="b"/>
                </a:tc>
                <a:extLst>
                  <a:ext uri="{0D108BD9-81ED-4DB2-BD59-A6C34878D82A}">
                    <a16:rowId xmlns:a16="http://schemas.microsoft.com/office/drawing/2014/main" xmlns="" val="4082897003"/>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6350" marR="6350" marT="6350" marB="0" anchor="b">
                    <a:solidFill>
                      <a:schemeClr val="bg1"/>
                    </a:solidFill>
                  </a:tcPr>
                </a:tc>
                <a:extLst>
                  <a:ext uri="{0D108BD9-81ED-4DB2-BD59-A6C34878D82A}">
                    <a16:rowId xmlns:a16="http://schemas.microsoft.com/office/drawing/2014/main" xmlns="" val="55748126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Roads and Transport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6350" marR="6350" marT="6350" marB="0" anchor="b"/>
                </a:tc>
                <a:extLst>
                  <a:ext uri="{0D108BD9-81ED-4DB2-BD59-A6C34878D82A}">
                    <a16:rowId xmlns:a16="http://schemas.microsoft.com/office/drawing/2014/main" xmlns="" val="1046440594"/>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Social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95%</a:t>
                      </a:r>
                    </a:p>
                  </a:txBody>
                  <a:tcPr marL="6350" marR="6350" marT="6350" marB="0" anchor="b">
                    <a:solidFill>
                      <a:schemeClr val="bg1"/>
                    </a:solidFill>
                  </a:tcPr>
                </a:tc>
                <a:extLst>
                  <a:ext uri="{0D108BD9-81ED-4DB2-BD59-A6C34878D82A}">
                    <a16:rowId xmlns:a16="http://schemas.microsoft.com/office/drawing/2014/main" xmlns="" val="792031270"/>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99%</a:t>
                      </a:r>
                    </a:p>
                  </a:txBody>
                  <a:tcPr marL="6350" marR="6350" marT="6350" marB="0" anchor="b"/>
                </a:tc>
                <a:extLst>
                  <a:ext uri="{0D108BD9-81ED-4DB2-BD59-A6C34878D82A}">
                    <a16:rowId xmlns:a16="http://schemas.microsoft.com/office/drawing/2014/main" xmlns="" val="3305013884"/>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99%</a:t>
                      </a:r>
                    </a:p>
                  </a:txBody>
                  <a:tcPr marL="6350" marR="6350" marT="6350" marB="0" anchor="b">
                    <a:solidFill>
                      <a:schemeClr val="bg1"/>
                    </a:solidFill>
                  </a:tcPr>
                </a:tc>
                <a:extLst>
                  <a:ext uri="{0D108BD9-81ED-4DB2-BD59-A6C34878D82A}">
                    <a16:rowId xmlns:a16="http://schemas.microsoft.com/office/drawing/2014/main" xmlns="" val="2379280696"/>
                  </a:ext>
                </a:extLst>
              </a:tr>
              <a:tr h="182697">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400536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889089" y="404343"/>
            <a:ext cx="9647587" cy="1454602"/>
          </a:xfrm>
        </p:spPr>
        <p:txBody>
          <a:bodyPr>
            <a:normAutofit/>
          </a:bodyPr>
          <a:lstStyle/>
          <a:p>
            <a:pPr marL="0" indent="0">
              <a:buNone/>
            </a:pPr>
            <a:r>
              <a:rPr lang="en-US" sz="1600" dirty="0">
                <a:solidFill>
                  <a:srgbClr val="4F81BD">
                    <a:lumMod val="75000"/>
                  </a:srgbClr>
                </a:solidFill>
                <a:ea typeface="Calibri" panose="020F0502020204030204" pitchFamily="34" charset="0"/>
              </a:rPr>
              <a:t>Performance of Departments in Quarter One (comparatively) is reflected in the table below:</a:t>
            </a:r>
          </a:p>
          <a:p>
            <a:pPr marL="0" indent="0">
              <a:buNone/>
            </a:pPr>
            <a:r>
              <a:rPr lang="en-US" sz="1600" dirty="0">
                <a:solidFill>
                  <a:srgbClr val="4F81BD">
                    <a:lumMod val="75000"/>
                  </a:srgbClr>
                </a:solidFill>
                <a:ea typeface="Calibri" panose="020F0502020204030204" pitchFamily="34" charset="0"/>
              </a:rPr>
              <a:t>At the end of Quarter One, a total of </a:t>
            </a:r>
            <a:r>
              <a:rPr lang="en-US" sz="1600" b="1" dirty="0">
                <a:solidFill>
                  <a:srgbClr val="FF0000"/>
                </a:solidFill>
                <a:ea typeface="Calibri" panose="020F0502020204030204" pitchFamily="34" charset="0"/>
              </a:rPr>
              <a:t>11 554 (22%) </a:t>
            </a:r>
            <a:r>
              <a:rPr lang="en-US" sz="1600" dirty="0">
                <a:solidFill>
                  <a:srgbClr val="4F81BD">
                    <a:lumMod val="75000"/>
                  </a:srgbClr>
                </a:solidFill>
                <a:ea typeface="Calibri" panose="020F0502020204030204" pitchFamily="34" charset="0"/>
              </a:rPr>
              <a:t>invoices were paid within 30 days. None of the Departments were able to fully pay service providers timeously. Department of Health still remains the major culprit in terms of the highest with late and non-payment of the service providers since the Department only paid </a:t>
            </a:r>
            <a:r>
              <a:rPr lang="en-US" sz="1600" b="1" dirty="0">
                <a:solidFill>
                  <a:srgbClr val="FF0000"/>
                </a:solidFill>
                <a:ea typeface="Calibri" panose="020F0502020204030204" pitchFamily="34" charset="0"/>
              </a:rPr>
              <a:t>11%</a:t>
            </a:r>
            <a:r>
              <a:rPr lang="en-US" sz="1600" dirty="0">
                <a:solidFill>
                  <a:srgbClr val="4F81BD">
                    <a:lumMod val="75000"/>
                  </a:srgbClr>
                </a:solidFill>
                <a:ea typeface="Calibri" panose="020F0502020204030204" pitchFamily="34" charset="0"/>
              </a:rPr>
              <a:t> of its invoices on time.</a:t>
            </a:r>
            <a:endParaRPr lang="en-US" dirty="0">
              <a:solidFill>
                <a:srgbClr val="4F81BD">
                  <a:lumMod val="75000"/>
                </a:srgbClr>
              </a:solidFill>
              <a:latin typeface="Calibri"/>
            </a:endParaRPr>
          </a:p>
          <a:p>
            <a:pPr marL="0" indent="0">
              <a:buNone/>
            </a:pPr>
            <a:endParaRPr lang="en-GB" sz="1600" dirty="0">
              <a:solidFill>
                <a:schemeClr val="accent1"/>
              </a:solidFill>
            </a:endParaRPr>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5</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2031083" y="81178"/>
            <a:ext cx="9363600" cy="646331"/>
          </a:xfrm>
        </p:spPr>
        <p:txBody>
          <a:bodyPr/>
          <a:lstStyle/>
          <a:p>
            <a:pPr algn="ctr"/>
            <a:r>
              <a:rPr lang="en-US" sz="2000" b="1" dirty="0">
                <a:solidFill>
                  <a:srgbClr val="C00000"/>
                </a:solidFill>
                <a:latin typeface="Arial Black" panose="020B0A04020102020204" pitchFamily="34" charset="0"/>
              </a:rPr>
              <a:t>NUMBER OF INVOICES (QUARTER ONE, 2025/26 )</a:t>
            </a:r>
            <a:br>
              <a:rPr lang="en-US" sz="2000" b="1" dirty="0">
                <a:solidFill>
                  <a:srgbClr val="C00000"/>
                </a:solidFill>
                <a:latin typeface="Arial Black" panose="020B0A04020102020204" pitchFamily="34" charset="0"/>
              </a:rPr>
            </a:br>
            <a:endParaRPr lang="en-GB" sz="2000" dirty="0">
              <a:solidFill>
                <a:srgbClr val="C00000"/>
              </a:solidFill>
              <a:latin typeface="Arial Black" panose="020B0A04020102020204" pitchFamily="34" charset="0"/>
            </a:endParaRPr>
          </a:p>
        </p:txBody>
      </p:sp>
      <p:graphicFrame>
        <p:nvGraphicFramePr>
          <p:cNvPr id="8" name="Table 7">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345636412"/>
              </p:ext>
            </p:extLst>
          </p:nvPr>
        </p:nvGraphicFramePr>
        <p:xfrm>
          <a:off x="1889089" y="1907180"/>
          <a:ext cx="9505593" cy="3929380"/>
        </p:xfrm>
        <a:graphic>
          <a:graphicData uri="http://schemas.openxmlformats.org/drawingml/2006/table">
            <a:tbl>
              <a:tblPr>
                <a:tableStyleId>{5C22544A-7EE6-4342-B048-85BDC9FD1C3A}</a:tableStyleId>
              </a:tblPr>
              <a:tblGrid>
                <a:gridCol w="6891480">
                  <a:extLst>
                    <a:ext uri="{9D8B030D-6E8A-4147-A177-3AD203B41FA5}">
                      <a16:colId xmlns:a16="http://schemas.microsoft.com/office/drawing/2014/main" xmlns="" val="2611393910"/>
                    </a:ext>
                  </a:extLst>
                </a:gridCol>
                <a:gridCol w="2614113">
                  <a:extLst>
                    <a:ext uri="{9D8B030D-6E8A-4147-A177-3AD203B41FA5}">
                      <a16:colId xmlns:a16="http://schemas.microsoft.com/office/drawing/2014/main" xmlns="" val="20004"/>
                    </a:ext>
                  </a:extLst>
                </a:gridCol>
              </a:tblGrid>
              <a:tr h="1826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PAID WITHIN 30 DAYS</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Q1</a:t>
                      </a:r>
                    </a:p>
                  </a:txBody>
                  <a:tcPr marL="0" marR="0" marT="0" marB="0" anchor="b">
                    <a:solidFill>
                      <a:srgbClr val="006666"/>
                    </a:solidFill>
                  </a:tcPr>
                </a:tc>
                <a:extLst>
                  <a:ext uri="{0D108BD9-81ED-4DB2-BD59-A6C34878D82A}">
                    <a16:rowId xmlns:a16="http://schemas.microsoft.com/office/drawing/2014/main" xmlns="" val="52250963"/>
                  </a:ext>
                </a:extLst>
              </a:tr>
              <a:tr h="365393">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algn="ctr" fontAlgn="b"/>
                      <a:r>
                        <a:rPr lang="en-ZA" sz="1400" b="1" i="0" u="none" strike="noStrike" dirty="0">
                          <a:solidFill>
                            <a:schemeClr val="bg1"/>
                          </a:solidFill>
                          <a:effectLst/>
                          <a:latin typeface="Arial" panose="020B0604020202020204" pitchFamily="34" charset="0"/>
                          <a:cs typeface="Arial" panose="020B0604020202020204" pitchFamily="34" charset="0"/>
                        </a:rPr>
                        <a:t>Percentage</a:t>
                      </a:r>
                    </a:p>
                    <a:p>
                      <a:pPr algn="ctr" fontAlgn="b"/>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solidFill>
                      <a:srgbClr val="006666"/>
                    </a:solidFill>
                  </a:tcPr>
                </a:tc>
                <a:extLst>
                  <a:ext uri="{0D108BD9-81ED-4DB2-BD59-A6C34878D82A}">
                    <a16:rowId xmlns:a16="http://schemas.microsoft.com/office/drawing/2014/main" xmlns="" val="253322331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57%</a:t>
                      </a:r>
                    </a:p>
                  </a:txBody>
                  <a:tcPr marL="6350" marR="6350" marT="6350" marB="0" anchor="b"/>
                </a:tc>
                <a:extLst>
                  <a:ext uri="{0D108BD9-81ED-4DB2-BD59-A6C34878D82A}">
                    <a16:rowId xmlns:a16="http://schemas.microsoft.com/office/drawing/2014/main" xmlns="" val="211135437"/>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COGTA</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96%</a:t>
                      </a:r>
                    </a:p>
                  </a:txBody>
                  <a:tcPr marL="6350" marR="6350" marT="6350" marB="0" anchor="b">
                    <a:solidFill>
                      <a:schemeClr val="bg1"/>
                    </a:solidFill>
                  </a:tcPr>
                </a:tc>
                <a:extLst>
                  <a:ext uri="{0D108BD9-81ED-4DB2-BD59-A6C34878D82A}">
                    <a16:rowId xmlns:a16="http://schemas.microsoft.com/office/drawing/2014/main" xmlns="" val="2819390645"/>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83%</a:t>
                      </a:r>
                    </a:p>
                  </a:txBody>
                  <a:tcPr marL="6350" marR="6350" marT="6350" marB="0" anchor="b"/>
                </a:tc>
                <a:extLst>
                  <a:ext uri="{0D108BD9-81ED-4DB2-BD59-A6C34878D82A}">
                    <a16:rowId xmlns:a16="http://schemas.microsoft.com/office/drawing/2014/main" xmlns="" val="2191036159"/>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Economic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97%</a:t>
                      </a:r>
                    </a:p>
                  </a:txBody>
                  <a:tcPr marL="6350" marR="6350" marT="6350" marB="0" anchor="b">
                    <a:solidFill>
                      <a:schemeClr val="bg1"/>
                    </a:solidFill>
                  </a:tcPr>
                </a:tc>
                <a:extLst>
                  <a:ext uri="{0D108BD9-81ED-4DB2-BD59-A6C34878D82A}">
                    <a16:rowId xmlns:a16="http://schemas.microsoft.com/office/drawing/2014/main" xmlns="" val="3796258462"/>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Education</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61%</a:t>
                      </a:r>
                    </a:p>
                  </a:txBody>
                  <a:tcPr marL="6350" marR="6350" marT="6350" marB="0" anchor="b"/>
                </a:tc>
                <a:extLst>
                  <a:ext uri="{0D108BD9-81ED-4DB2-BD59-A6C34878D82A}">
                    <a16:rowId xmlns:a16="http://schemas.microsoft.com/office/drawing/2014/main" xmlns="" val="3909910874"/>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e-Government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94%</a:t>
                      </a:r>
                    </a:p>
                  </a:txBody>
                  <a:tcPr marL="6350" marR="6350" marT="6350" marB="0" anchor="b">
                    <a:solidFill>
                      <a:schemeClr val="bg1"/>
                    </a:solidFill>
                  </a:tcPr>
                </a:tc>
                <a:extLst>
                  <a:ext uri="{0D108BD9-81ED-4DB2-BD59-A6C34878D82A}">
                    <a16:rowId xmlns:a16="http://schemas.microsoft.com/office/drawing/2014/main" xmlns="" val="212674637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Health</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11%</a:t>
                      </a:r>
                    </a:p>
                  </a:txBody>
                  <a:tcPr marL="6350" marR="6350" marT="6350" marB="0" anchor="b"/>
                </a:tc>
                <a:extLst>
                  <a:ext uri="{0D108BD9-81ED-4DB2-BD59-A6C34878D82A}">
                    <a16:rowId xmlns:a16="http://schemas.microsoft.com/office/drawing/2014/main" xmlns="" val="3112009725"/>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91%</a:t>
                      </a:r>
                    </a:p>
                  </a:txBody>
                  <a:tcPr marL="6350" marR="6350" marT="6350" marB="0" anchor="b">
                    <a:solidFill>
                      <a:schemeClr val="bg1"/>
                    </a:solidFill>
                  </a:tcPr>
                </a:tc>
                <a:extLst>
                  <a:ext uri="{0D108BD9-81ED-4DB2-BD59-A6C34878D82A}">
                    <a16:rowId xmlns:a16="http://schemas.microsoft.com/office/drawing/2014/main" xmlns="" val="757563624"/>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Infrastructure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52%</a:t>
                      </a:r>
                    </a:p>
                  </a:txBody>
                  <a:tcPr marL="6350" marR="6350" marT="6350" marB="0" anchor="b"/>
                </a:tc>
                <a:extLst>
                  <a:ext uri="{0D108BD9-81ED-4DB2-BD59-A6C34878D82A}">
                    <a16:rowId xmlns:a16="http://schemas.microsoft.com/office/drawing/2014/main" xmlns="" val="4082897003"/>
                  </a:ext>
                </a:extLst>
              </a:tr>
              <a:tr h="188134">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95%</a:t>
                      </a:r>
                    </a:p>
                  </a:txBody>
                  <a:tcPr marL="6350" marR="6350" marT="6350" marB="0" anchor="b">
                    <a:solidFill>
                      <a:schemeClr val="bg1"/>
                    </a:solidFill>
                  </a:tcPr>
                </a:tc>
                <a:extLst>
                  <a:ext uri="{0D108BD9-81ED-4DB2-BD59-A6C34878D82A}">
                    <a16:rowId xmlns:a16="http://schemas.microsoft.com/office/drawing/2014/main" xmlns="" val="557481262"/>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Roads and Transport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94%</a:t>
                      </a:r>
                    </a:p>
                  </a:txBody>
                  <a:tcPr marL="6350" marR="6350" marT="6350" marB="0" anchor="b"/>
                </a:tc>
                <a:extLst>
                  <a:ext uri="{0D108BD9-81ED-4DB2-BD59-A6C34878D82A}">
                    <a16:rowId xmlns:a16="http://schemas.microsoft.com/office/drawing/2014/main" xmlns="" val="1046440594"/>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Social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88%</a:t>
                      </a:r>
                    </a:p>
                  </a:txBody>
                  <a:tcPr marL="6350" marR="6350" marT="6350" marB="0" anchor="b">
                    <a:solidFill>
                      <a:schemeClr val="bg1"/>
                    </a:solidFill>
                  </a:tcPr>
                </a:tc>
                <a:extLst>
                  <a:ext uri="{0D108BD9-81ED-4DB2-BD59-A6C34878D82A}">
                    <a16:rowId xmlns:a16="http://schemas.microsoft.com/office/drawing/2014/main" xmlns="" val="792031270"/>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94%</a:t>
                      </a:r>
                    </a:p>
                  </a:txBody>
                  <a:tcPr marL="6350" marR="6350" marT="6350" marB="0" anchor="b"/>
                </a:tc>
                <a:extLst>
                  <a:ext uri="{0D108BD9-81ED-4DB2-BD59-A6C34878D82A}">
                    <a16:rowId xmlns:a16="http://schemas.microsoft.com/office/drawing/2014/main" xmlns="" val="3305013884"/>
                  </a:ext>
                </a:extLst>
              </a:tr>
              <a:tr h="188134">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96%</a:t>
                      </a:r>
                    </a:p>
                  </a:txBody>
                  <a:tcPr marL="6350" marR="6350" marT="6350" marB="0" anchor="b">
                    <a:solidFill>
                      <a:schemeClr val="bg1"/>
                    </a:solidFill>
                  </a:tcPr>
                </a:tc>
                <a:extLst>
                  <a:ext uri="{0D108BD9-81ED-4DB2-BD59-A6C34878D82A}">
                    <a16:rowId xmlns:a16="http://schemas.microsoft.com/office/drawing/2014/main" xmlns="" val="2379280696"/>
                  </a:ext>
                </a:extLst>
              </a:tr>
              <a:tr h="182697">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Environment</a:t>
                      </a: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88%</a:t>
                      </a: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207295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792225" y="512467"/>
            <a:ext cx="10234008" cy="1557494"/>
          </a:xfrm>
        </p:spPr>
        <p:txBody>
          <a:bodyPr>
            <a:normAutofit fontScale="62500" lnSpcReduction="20000"/>
          </a:bodyPr>
          <a:lstStyle/>
          <a:p>
            <a:pPr marL="0" indent="0" algn="just">
              <a:lnSpc>
                <a:spcPct val="100000"/>
              </a:lnSpc>
              <a:spcBef>
                <a:spcPts val="0"/>
              </a:spcBef>
              <a:buNone/>
            </a:pPr>
            <a:r>
              <a:rPr lang="en-US" sz="2600" dirty="0">
                <a:solidFill>
                  <a:schemeClr val="accent1">
                    <a:lumMod val="75000"/>
                  </a:schemeClr>
                </a:solidFill>
                <a:ea typeface="Calibri" panose="020F0502020204030204" pitchFamily="34" charset="0"/>
              </a:rPr>
              <a:t>At the end of </a:t>
            </a:r>
            <a:r>
              <a:rPr lang="en-US" sz="2600" b="1" dirty="0">
                <a:solidFill>
                  <a:schemeClr val="accent1">
                    <a:lumMod val="75000"/>
                  </a:schemeClr>
                </a:solidFill>
                <a:ea typeface="Calibri" panose="020F0502020204030204" pitchFamily="34" charset="0"/>
              </a:rPr>
              <a:t>Quarter Four </a:t>
            </a:r>
            <a:r>
              <a:rPr lang="en-US" sz="2600" dirty="0">
                <a:solidFill>
                  <a:schemeClr val="accent1">
                    <a:lumMod val="75000"/>
                  </a:schemeClr>
                </a:solidFill>
                <a:ea typeface="Calibri" panose="020F0502020204030204" pitchFamily="34" charset="0"/>
              </a:rPr>
              <a:t>of the 2024-25 financial year, the payment of service providers after 30 days was at </a:t>
            </a:r>
            <a:r>
              <a:rPr lang="en-US" sz="2600" b="1" dirty="0">
                <a:solidFill>
                  <a:srgbClr val="FF0000"/>
                </a:solidFill>
                <a:ea typeface="Calibri" panose="020F0502020204030204" pitchFamily="34" charset="0"/>
              </a:rPr>
              <a:t>28%</a:t>
            </a:r>
            <a:r>
              <a:rPr lang="en-US" sz="2600" dirty="0">
                <a:solidFill>
                  <a:srgbClr val="FF0000"/>
                </a:solidFill>
                <a:ea typeface="Calibri" panose="020F0502020204030204" pitchFamily="34" charset="0"/>
              </a:rPr>
              <a:t>, </a:t>
            </a:r>
            <a:r>
              <a:rPr lang="en-US" sz="2600" dirty="0">
                <a:solidFill>
                  <a:schemeClr val="accent1">
                    <a:lumMod val="75000"/>
                  </a:schemeClr>
                </a:solidFill>
                <a:ea typeface="Calibri" panose="020F0502020204030204" pitchFamily="34" charset="0"/>
              </a:rPr>
              <a:t>however Quarter One of the 2025/26 financial year saw an increase to </a:t>
            </a:r>
            <a:r>
              <a:rPr lang="en-US" sz="2600" b="1" dirty="0">
                <a:solidFill>
                  <a:srgbClr val="FF0000"/>
                </a:solidFill>
                <a:ea typeface="Calibri" panose="020F0502020204030204" pitchFamily="34" charset="0"/>
              </a:rPr>
              <a:t>39%</a:t>
            </a:r>
            <a:r>
              <a:rPr lang="en-US" sz="2600" dirty="0">
                <a:solidFill>
                  <a:srgbClr val="FF0000"/>
                </a:solidFill>
                <a:ea typeface="Calibri" panose="020F0502020204030204" pitchFamily="34" charset="0"/>
              </a:rPr>
              <a:t> </a:t>
            </a:r>
            <a:r>
              <a:rPr lang="en-US" sz="2600" dirty="0">
                <a:solidFill>
                  <a:schemeClr val="accent1">
                    <a:lumMod val="75000"/>
                  </a:schemeClr>
                </a:solidFill>
                <a:ea typeface="Calibri" panose="020F0502020204030204" pitchFamily="34" charset="0"/>
              </a:rPr>
              <a:t>of invoices paid after 30 days to service providers. This thus translate to a </a:t>
            </a:r>
            <a:r>
              <a:rPr lang="en-US" sz="2600" b="1" dirty="0">
                <a:solidFill>
                  <a:srgbClr val="FF0000"/>
                </a:solidFill>
                <a:ea typeface="Calibri" panose="020F0502020204030204" pitchFamily="34" charset="0"/>
              </a:rPr>
              <a:t>11%</a:t>
            </a:r>
            <a:r>
              <a:rPr lang="en-US" sz="2600" dirty="0">
                <a:solidFill>
                  <a:srgbClr val="FF0000"/>
                </a:solidFill>
                <a:ea typeface="Calibri" panose="020F0502020204030204" pitchFamily="34" charset="0"/>
              </a:rPr>
              <a:t> </a:t>
            </a:r>
            <a:r>
              <a:rPr lang="en-US" sz="2600" dirty="0">
                <a:solidFill>
                  <a:schemeClr val="accent1">
                    <a:lumMod val="75000"/>
                  </a:schemeClr>
                </a:solidFill>
                <a:ea typeface="Calibri" panose="020F0502020204030204" pitchFamily="34" charset="0"/>
              </a:rPr>
              <a:t>increase in a number of invoices paid late by Departments. Though this may be due to accruals, the PSC remains extremely concerned about this phenomenon and will continue to condemn late payment to the service providers.. </a:t>
            </a:r>
            <a:endParaRPr lang="en-US" sz="2600" dirty="0">
              <a:solidFill>
                <a:schemeClr val="accent1">
                  <a:lumMod val="75000"/>
                </a:schemeClr>
              </a:solidFill>
            </a:endParaRPr>
          </a:p>
          <a:p>
            <a:pPr marL="0" lvl="0" indent="0" algn="just">
              <a:lnSpc>
                <a:spcPct val="100000"/>
              </a:lnSpc>
              <a:spcBef>
                <a:spcPts val="0"/>
              </a:spcBef>
              <a:buNone/>
            </a:pPr>
            <a:endParaRPr lang="en-US" sz="1600" dirty="0">
              <a:solidFill>
                <a:srgbClr val="1F497D"/>
              </a:solidFill>
              <a:ea typeface="Calibri" panose="020F0502020204030204" pitchFamily="34" charset="0"/>
            </a:endParaRPr>
          </a:p>
          <a:p>
            <a:pPr marL="0" lvl="0" indent="0" algn="just">
              <a:lnSpc>
                <a:spcPct val="100000"/>
              </a:lnSpc>
              <a:spcBef>
                <a:spcPts val="0"/>
              </a:spcBef>
              <a:buNone/>
            </a:pPr>
            <a:endParaRPr lang="en-US" sz="1600" dirty="0">
              <a:solidFill>
                <a:srgbClr val="1F497D"/>
              </a:solidFill>
              <a:ea typeface="Calibri" panose="020F0502020204030204" pitchFamily="34" charset="0"/>
            </a:endParaRPr>
          </a:p>
          <a:p>
            <a:pPr marL="0" lvl="0" indent="0" algn="just">
              <a:lnSpc>
                <a:spcPct val="100000"/>
              </a:lnSpc>
              <a:spcBef>
                <a:spcPts val="0"/>
              </a:spcBef>
              <a:buNone/>
            </a:pPr>
            <a:r>
              <a:rPr lang="en-US" sz="1600" dirty="0">
                <a:solidFill>
                  <a:srgbClr val="1F497D"/>
                </a:solidFill>
                <a:ea typeface="Calibri" panose="020F0502020204030204" pitchFamily="34" charset="0"/>
              </a:rPr>
              <a:t>. </a:t>
            </a:r>
            <a:endParaRPr lang="en-US" dirty="0">
              <a:solidFill>
                <a:srgbClr val="1F497D"/>
              </a:solidFill>
              <a:latin typeface="Calibri"/>
            </a:endParaRP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6</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52071" y="107605"/>
            <a:ext cx="9363600" cy="757130"/>
          </a:xfrm>
        </p:spPr>
        <p:txBody>
          <a:bodyPr/>
          <a:lstStyle/>
          <a:p>
            <a:pPr algn="ctr"/>
            <a:r>
              <a:rPr lang="en-US" sz="2400" b="1" dirty="0">
                <a:solidFill>
                  <a:srgbClr val="C00000"/>
                </a:solidFill>
                <a:latin typeface="Arial Black" panose="020B0A04020102020204" pitchFamily="34" charset="0"/>
              </a:rPr>
              <a:t>INVOICES PAID AFTER 30 DAYS</a:t>
            </a:r>
            <a:br>
              <a:rPr lang="en-US" sz="2400" b="1" dirty="0">
                <a:solidFill>
                  <a:srgbClr val="C00000"/>
                </a:solidFill>
                <a:latin typeface="Arial Black" panose="020B0A04020102020204" pitchFamily="34" charset="0"/>
              </a:rPr>
            </a:br>
            <a:endParaRPr lang="en-GB" sz="2400" dirty="0">
              <a:solidFill>
                <a:srgbClr val="C00000"/>
              </a:solidFill>
              <a:latin typeface="Arial Black" panose="020B0A040201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224756849"/>
              </p:ext>
            </p:extLst>
          </p:nvPr>
        </p:nvGraphicFramePr>
        <p:xfrm>
          <a:off x="2319526" y="1637881"/>
          <a:ext cx="8373656" cy="3376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025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719072" y="758832"/>
            <a:ext cx="10328427" cy="1140305"/>
          </a:xfrm>
        </p:spPr>
        <p:txBody>
          <a:bodyPr>
            <a:normAutofit fontScale="92500" lnSpcReduction="10000"/>
          </a:bodyPr>
          <a:lstStyle/>
          <a:p>
            <a:pPr marL="0" lvl="0" indent="0" algn="just">
              <a:lnSpc>
                <a:spcPct val="100000"/>
              </a:lnSpc>
              <a:spcBef>
                <a:spcPts val="0"/>
              </a:spcBef>
              <a:buNone/>
            </a:pPr>
            <a:r>
              <a:rPr lang="en-US" sz="1600" dirty="0">
                <a:solidFill>
                  <a:srgbClr val="4F81BD">
                    <a:lumMod val="75000"/>
                  </a:srgbClr>
                </a:solidFill>
                <a:cs typeface="Arial" panose="020B0604020202020204" pitchFamily="34" charset="0"/>
              </a:rPr>
              <a:t>The table below reflect departments’ performance in respect of invoices paid after 30 days at the end of Q4: </a:t>
            </a: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indent="0" algn="just">
              <a:lnSpc>
                <a:spcPct val="100000"/>
              </a:lnSpc>
              <a:spcBef>
                <a:spcPts val="0"/>
              </a:spcBef>
              <a:buNone/>
            </a:pPr>
            <a:r>
              <a:rPr lang="en-US" sz="1600" dirty="0">
                <a:solidFill>
                  <a:schemeClr val="accent1"/>
                </a:solidFill>
                <a:ea typeface="Calibri" panose="020F0502020204030204" pitchFamily="34" charset="0"/>
              </a:rPr>
              <a:t>A the end of Quarter Four, a total of </a:t>
            </a:r>
            <a:r>
              <a:rPr lang="en-US" sz="1600" b="1" dirty="0">
                <a:solidFill>
                  <a:srgbClr val="FF0000"/>
                </a:solidFill>
                <a:ea typeface="Calibri" panose="020F0502020204030204" pitchFamily="34" charset="0"/>
              </a:rPr>
              <a:t>19 195 (28%)</a:t>
            </a:r>
            <a:r>
              <a:rPr lang="en-US" sz="1600" dirty="0">
                <a:solidFill>
                  <a:srgbClr val="FF0000"/>
                </a:solidFill>
                <a:ea typeface="Calibri" panose="020F0502020204030204" pitchFamily="34" charset="0"/>
              </a:rPr>
              <a:t> </a:t>
            </a:r>
            <a:r>
              <a:rPr lang="en-US" sz="1600" dirty="0">
                <a:solidFill>
                  <a:schemeClr val="accent1"/>
                </a:solidFill>
                <a:ea typeface="Calibri" panose="020F0502020204030204" pitchFamily="34" charset="0"/>
              </a:rPr>
              <a:t>invoices were paid after 30 days to service providers. Departments of Health, Agriculture and Education recorded the highest levels of late and non-payment of service providers with </a:t>
            </a:r>
            <a:r>
              <a:rPr lang="en-US" sz="1600" b="1" dirty="0">
                <a:solidFill>
                  <a:srgbClr val="FF0000"/>
                </a:solidFill>
                <a:ea typeface="Calibri" panose="020F0502020204030204" pitchFamily="34" charset="0"/>
              </a:rPr>
              <a:t>34%, 27% </a:t>
            </a:r>
            <a:r>
              <a:rPr lang="en-US" sz="1600" dirty="0">
                <a:solidFill>
                  <a:srgbClr val="002060"/>
                </a:solidFill>
                <a:ea typeface="Calibri" panose="020F0502020204030204" pitchFamily="34" charset="0"/>
              </a:rPr>
              <a:t>and</a:t>
            </a:r>
            <a:r>
              <a:rPr lang="en-US" sz="1600" b="1" dirty="0">
                <a:solidFill>
                  <a:srgbClr val="FF0000"/>
                </a:solidFill>
                <a:ea typeface="Calibri" panose="020F0502020204030204" pitchFamily="34" charset="0"/>
              </a:rPr>
              <a:t> 16%</a:t>
            </a:r>
            <a:r>
              <a:rPr lang="en-US" sz="1600" dirty="0">
                <a:solidFill>
                  <a:schemeClr val="accent1"/>
                </a:solidFill>
                <a:ea typeface="Calibri" panose="020F0502020204030204" pitchFamily="34" charset="0"/>
              </a:rPr>
              <a:t> respectively. </a:t>
            </a: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indent="0">
              <a:buNone/>
            </a:pPr>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7</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954986" cy="341632"/>
          </a:xfrm>
        </p:spPr>
        <p:txBody>
          <a:bodyPr/>
          <a:lstStyle/>
          <a:p>
            <a:r>
              <a:rPr lang="en-US" b="1" dirty="0">
                <a:solidFill>
                  <a:srgbClr val="C00000"/>
                </a:solidFill>
                <a:latin typeface="Arial Black" panose="020B0A04020102020204" pitchFamily="34" charset="0"/>
              </a:rPr>
              <a:t>NUMBER OF INVOICES PAID AFTER 30 DAYS (QUARTER FOUR, 2024/25 FY)</a:t>
            </a:r>
          </a:p>
        </p:txBody>
      </p:sp>
      <p:graphicFrame>
        <p:nvGraphicFramePr>
          <p:cNvPr id="8" name="Table 7">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2452099432"/>
              </p:ext>
            </p:extLst>
          </p:nvPr>
        </p:nvGraphicFramePr>
        <p:xfrm>
          <a:off x="1879039" y="2090034"/>
          <a:ext cx="9435404" cy="3848360"/>
        </p:xfrm>
        <a:graphic>
          <a:graphicData uri="http://schemas.openxmlformats.org/drawingml/2006/table">
            <a:tbl>
              <a:tblPr>
                <a:tableStyleId>{5C22544A-7EE6-4342-B048-85BDC9FD1C3A}</a:tableStyleId>
              </a:tblPr>
              <a:tblGrid>
                <a:gridCol w="6862111">
                  <a:extLst>
                    <a:ext uri="{9D8B030D-6E8A-4147-A177-3AD203B41FA5}">
                      <a16:colId xmlns:a16="http://schemas.microsoft.com/office/drawing/2014/main" xmlns="" val="2611393910"/>
                    </a:ext>
                  </a:extLst>
                </a:gridCol>
                <a:gridCol w="2573293">
                  <a:extLst>
                    <a:ext uri="{9D8B030D-6E8A-4147-A177-3AD203B41FA5}">
                      <a16:colId xmlns:a16="http://schemas.microsoft.com/office/drawing/2014/main" xmlns="" val="20004"/>
                    </a:ext>
                  </a:extLst>
                </a:gridCol>
              </a:tblGrid>
              <a:tr h="21007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PAID AFTER 30 DAYS</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Q4</a:t>
                      </a:r>
                      <a:r>
                        <a:rPr lang="en-ZA" sz="1400" b="1" i="0" u="none" strike="noStrike" baseline="0" dirty="0">
                          <a:solidFill>
                            <a:schemeClr val="bg1"/>
                          </a:solidFill>
                          <a:effectLst/>
                          <a:latin typeface="Arial" panose="020B0604020202020204" pitchFamily="34" charset="0"/>
                          <a:cs typeface="Arial" panose="020B0604020202020204" pitchFamily="34" charset="0"/>
                        </a:rPr>
                        <a:t> </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extLst>
                  <a:ext uri="{0D108BD9-81ED-4DB2-BD59-A6C34878D82A}">
                    <a16:rowId xmlns:a16="http://schemas.microsoft.com/office/drawing/2014/main" xmlns="" val="52250963"/>
                  </a:ext>
                </a:extLst>
              </a:tr>
              <a:tr h="270866">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a:t>
                      </a:r>
                    </a:p>
                  </a:txBody>
                  <a:tcPr marL="0" marR="0" marT="0" marB="0" anchor="b">
                    <a:solidFill>
                      <a:srgbClr val="006666"/>
                    </a:solidFill>
                  </a:tcPr>
                </a:tc>
                <a:extLst>
                  <a:ext uri="{0D108BD9-81ED-4DB2-BD59-A6C34878D82A}">
                    <a16:rowId xmlns:a16="http://schemas.microsoft.com/office/drawing/2014/main" xmlns="" val="2533223312"/>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27%</a:t>
                      </a:r>
                    </a:p>
                  </a:txBody>
                  <a:tcPr marL="6350" marR="6350" marT="6350" marB="0" anchor="b"/>
                </a:tc>
                <a:extLst>
                  <a:ext uri="{0D108BD9-81ED-4DB2-BD59-A6C34878D82A}">
                    <a16:rowId xmlns:a16="http://schemas.microsoft.com/office/drawing/2014/main" xmlns="" val="211135437"/>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COGTA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819390645"/>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2191036159"/>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Economic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3796258462"/>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Education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16%</a:t>
                      </a:r>
                    </a:p>
                  </a:txBody>
                  <a:tcPr marL="6350" marR="6350" marT="6350" marB="0" anchor="b"/>
                </a:tc>
                <a:extLst>
                  <a:ext uri="{0D108BD9-81ED-4DB2-BD59-A6C34878D82A}">
                    <a16:rowId xmlns:a16="http://schemas.microsoft.com/office/drawing/2014/main" xmlns="" val="3909910874"/>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e-Government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126746372"/>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Health</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34%</a:t>
                      </a:r>
                    </a:p>
                  </a:txBody>
                  <a:tcPr marL="6350" marR="6350" marT="6350" marB="0" anchor="b"/>
                </a:tc>
                <a:extLst>
                  <a:ext uri="{0D108BD9-81ED-4DB2-BD59-A6C34878D82A}">
                    <a16:rowId xmlns:a16="http://schemas.microsoft.com/office/drawing/2014/main" xmlns="" val="3112009725"/>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757563624"/>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Infrastructure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10%</a:t>
                      </a:r>
                    </a:p>
                  </a:txBody>
                  <a:tcPr marL="6350" marR="6350" marT="6350" marB="0" anchor="b"/>
                </a:tc>
                <a:extLst>
                  <a:ext uri="{0D108BD9-81ED-4DB2-BD59-A6C34878D82A}">
                    <a16:rowId xmlns:a16="http://schemas.microsoft.com/office/drawing/2014/main" xmlns="" val="4082897003"/>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557481262"/>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Roads and Transport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0,1%</a:t>
                      </a:r>
                    </a:p>
                  </a:txBody>
                  <a:tcPr marL="6350" marR="6350" marT="6350" marB="0" anchor="b"/>
                </a:tc>
                <a:extLst>
                  <a:ext uri="{0D108BD9-81ED-4DB2-BD59-A6C34878D82A}">
                    <a16:rowId xmlns:a16="http://schemas.microsoft.com/office/drawing/2014/main" xmlns="" val="1046440594"/>
                  </a:ext>
                </a:extLst>
              </a:tr>
              <a:tr h="216322">
                <a:tc>
                  <a:txBody>
                    <a:bodyPr/>
                    <a:lstStyle/>
                    <a:p>
                      <a:pPr algn="l" fontAlgn="b"/>
                      <a:r>
                        <a:rPr lang="en-ZA" sz="1400" b="1" u="none" strike="noStrike" dirty="0">
                          <a:effectLst/>
                          <a:latin typeface="Arial" panose="020B0604020202020204" pitchFamily="34" charset="0"/>
                          <a:cs typeface="Arial" panose="020B0604020202020204" pitchFamily="34" charset="0"/>
                        </a:rPr>
                        <a:t>Social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1,6%</a:t>
                      </a:r>
                    </a:p>
                  </a:txBody>
                  <a:tcPr marL="6350" marR="6350" marT="6350" marB="0" anchor="b">
                    <a:solidFill>
                      <a:schemeClr val="bg1"/>
                    </a:solidFill>
                  </a:tcPr>
                </a:tc>
                <a:extLst>
                  <a:ext uri="{0D108BD9-81ED-4DB2-BD59-A6C34878D82A}">
                    <a16:rowId xmlns:a16="http://schemas.microsoft.com/office/drawing/2014/main" xmlns="" val="792031270"/>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0,4%</a:t>
                      </a:r>
                    </a:p>
                  </a:txBody>
                  <a:tcPr marL="6350" marR="6350" marT="6350" marB="0" anchor="b"/>
                </a:tc>
                <a:extLst>
                  <a:ext uri="{0D108BD9-81ED-4DB2-BD59-A6C34878D82A}">
                    <a16:rowId xmlns:a16="http://schemas.microsoft.com/office/drawing/2014/main" xmlns="" val="3305013884"/>
                  </a:ext>
                </a:extLst>
              </a:tr>
              <a:tr h="216322">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379280696"/>
                  </a:ext>
                </a:extLst>
              </a:tr>
              <a:tr h="224978">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239826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719072" y="758832"/>
            <a:ext cx="10328427" cy="1140305"/>
          </a:xfrm>
        </p:spPr>
        <p:txBody>
          <a:bodyPr>
            <a:normAutofit fontScale="85000" lnSpcReduction="20000"/>
          </a:bodyPr>
          <a:lstStyle/>
          <a:p>
            <a:pPr marL="0" lvl="0" indent="0" algn="just">
              <a:lnSpc>
                <a:spcPct val="100000"/>
              </a:lnSpc>
              <a:spcBef>
                <a:spcPts val="0"/>
              </a:spcBef>
              <a:buNone/>
            </a:pPr>
            <a:r>
              <a:rPr lang="en-US" sz="1600" dirty="0">
                <a:solidFill>
                  <a:srgbClr val="4F81BD">
                    <a:lumMod val="75000"/>
                  </a:srgbClr>
                </a:solidFill>
                <a:cs typeface="Arial" panose="020B0604020202020204" pitchFamily="34" charset="0"/>
              </a:rPr>
              <a:t>The table below reflect departments’ performance in respect of invoices paid after 30 days at the end of Q1: </a:t>
            </a: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indent="0" algn="just">
              <a:lnSpc>
                <a:spcPct val="100000"/>
              </a:lnSpc>
              <a:spcBef>
                <a:spcPts val="0"/>
              </a:spcBef>
              <a:buNone/>
            </a:pPr>
            <a:r>
              <a:rPr lang="en-US" sz="1600" dirty="0">
                <a:solidFill>
                  <a:schemeClr val="accent1"/>
                </a:solidFill>
                <a:ea typeface="Calibri" panose="020F0502020204030204" pitchFamily="34" charset="0"/>
              </a:rPr>
              <a:t>Quarter One saw a total of </a:t>
            </a:r>
            <a:r>
              <a:rPr lang="en-US" sz="1600" b="1" dirty="0">
                <a:solidFill>
                  <a:srgbClr val="FF0000"/>
                </a:solidFill>
                <a:ea typeface="Calibri" panose="020F0502020204030204" pitchFamily="34" charset="0"/>
              </a:rPr>
              <a:t>21 231 (39%)</a:t>
            </a:r>
            <a:r>
              <a:rPr lang="en-US" sz="1600" dirty="0">
                <a:solidFill>
                  <a:schemeClr val="accent1"/>
                </a:solidFill>
                <a:ea typeface="Calibri" panose="020F0502020204030204" pitchFamily="34" charset="0"/>
              </a:rPr>
              <a:t> invoices paid after the 30 days period to service providers. Again, the Departments of Health, Education and Agriculture remained the highest in respect of non-payment of service providers with </a:t>
            </a:r>
            <a:r>
              <a:rPr lang="en-US" sz="1600" b="1" dirty="0">
                <a:solidFill>
                  <a:srgbClr val="FF0000"/>
                </a:solidFill>
                <a:ea typeface="Calibri" panose="020F0502020204030204" pitchFamily="34" charset="0"/>
              </a:rPr>
              <a:t>44%, 26% </a:t>
            </a:r>
            <a:r>
              <a:rPr lang="en-US" sz="1600" dirty="0">
                <a:solidFill>
                  <a:schemeClr val="accent1"/>
                </a:solidFill>
                <a:ea typeface="Calibri" panose="020F0502020204030204" pitchFamily="34" charset="0"/>
              </a:rPr>
              <a:t>and</a:t>
            </a:r>
            <a:r>
              <a:rPr lang="en-US" sz="1600" b="1" dirty="0">
                <a:solidFill>
                  <a:schemeClr val="accent1"/>
                </a:solidFill>
                <a:ea typeface="Calibri" panose="020F0502020204030204" pitchFamily="34" charset="0"/>
              </a:rPr>
              <a:t> </a:t>
            </a:r>
            <a:r>
              <a:rPr lang="en-US" sz="1600" b="1" dirty="0">
                <a:solidFill>
                  <a:srgbClr val="FF0000"/>
                </a:solidFill>
                <a:ea typeface="Calibri" panose="020F0502020204030204" pitchFamily="34" charset="0"/>
              </a:rPr>
              <a:t>23%</a:t>
            </a:r>
            <a:r>
              <a:rPr lang="en-US" sz="1600" b="1" dirty="0">
                <a:solidFill>
                  <a:schemeClr val="accent1"/>
                </a:solidFill>
                <a:ea typeface="Calibri" panose="020F0502020204030204" pitchFamily="34" charset="0"/>
              </a:rPr>
              <a:t> </a:t>
            </a:r>
            <a:r>
              <a:rPr lang="en-US" sz="1600" dirty="0">
                <a:solidFill>
                  <a:schemeClr val="accent1"/>
                </a:solidFill>
                <a:ea typeface="Calibri" panose="020F0502020204030204" pitchFamily="34" charset="0"/>
              </a:rPr>
              <a:t>respectively. Although, there was a slight improvement from the Department of Agriculture in comparison to Quarter 4 of the previous financial year. </a:t>
            </a: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lvl="0" indent="0" algn="just">
              <a:lnSpc>
                <a:spcPct val="100000"/>
              </a:lnSpc>
              <a:spcBef>
                <a:spcPts val="0"/>
              </a:spcBef>
              <a:buNone/>
            </a:pPr>
            <a:endParaRPr lang="en-US" sz="1600" dirty="0">
              <a:solidFill>
                <a:srgbClr val="4F81BD">
                  <a:lumMod val="75000"/>
                </a:srgbClr>
              </a:solidFill>
              <a:cs typeface="Arial" panose="020B0604020202020204" pitchFamily="34" charset="0"/>
            </a:endParaRPr>
          </a:p>
          <a:p>
            <a:pPr marL="0" indent="0">
              <a:buNone/>
            </a:pPr>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8</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954986" cy="341632"/>
          </a:xfrm>
        </p:spPr>
        <p:txBody>
          <a:bodyPr/>
          <a:lstStyle/>
          <a:p>
            <a:r>
              <a:rPr lang="en-US" b="1" dirty="0">
                <a:solidFill>
                  <a:srgbClr val="C00000"/>
                </a:solidFill>
                <a:latin typeface="Arial Black" panose="020B0A04020102020204" pitchFamily="34" charset="0"/>
              </a:rPr>
              <a:t>NUMBER OF INVOICES PAID AFTER 30 DAYS (QUARTER ONE, 2025/26 FY)</a:t>
            </a:r>
          </a:p>
        </p:txBody>
      </p:sp>
      <p:graphicFrame>
        <p:nvGraphicFramePr>
          <p:cNvPr id="8" name="Table 7">
            <a:extLst>
              <a:ext uri="{FF2B5EF4-FFF2-40B4-BE49-F238E27FC236}">
                <a16:creationId xmlns:a16="http://schemas.microsoft.com/office/drawing/2014/main" xmlns="" id="{3AF6DAC5-6336-7FC2-1675-361BF8BE9DEB}"/>
              </a:ext>
            </a:extLst>
          </p:cNvPr>
          <p:cNvGraphicFramePr>
            <a:graphicFrameLocks noGrp="1"/>
          </p:cNvGraphicFramePr>
          <p:nvPr>
            <p:extLst>
              <p:ext uri="{D42A27DB-BD31-4B8C-83A1-F6EECF244321}">
                <p14:modId xmlns:p14="http://schemas.microsoft.com/office/powerpoint/2010/main" val="3707324299"/>
              </p:ext>
            </p:extLst>
          </p:nvPr>
        </p:nvGraphicFramePr>
        <p:xfrm>
          <a:off x="1879039" y="2090034"/>
          <a:ext cx="9435404" cy="3848360"/>
        </p:xfrm>
        <a:graphic>
          <a:graphicData uri="http://schemas.openxmlformats.org/drawingml/2006/table">
            <a:tbl>
              <a:tblPr>
                <a:tableStyleId>{5C22544A-7EE6-4342-B048-85BDC9FD1C3A}</a:tableStyleId>
              </a:tblPr>
              <a:tblGrid>
                <a:gridCol w="6862111">
                  <a:extLst>
                    <a:ext uri="{9D8B030D-6E8A-4147-A177-3AD203B41FA5}">
                      <a16:colId xmlns:a16="http://schemas.microsoft.com/office/drawing/2014/main" xmlns="" val="2611393910"/>
                    </a:ext>
                  </a:extLst>
                </a:gridCol>
                <a:gridCol w="2573293">
                  <a:extLst>
                    <a:ext uri="{9D8B030D-6E8A-4147-A177-3AD203B41FA5}">
                      <a16:colId xmlns:a16="http://schemas.microsoft.com/office/drawing/2014/main" xmlns="" val="20004"/>
                    </a:ext>
                  </a:extLst>
                </a:gridCol>
              </a:tblGrid>
              <a:tr h="21007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u="none" strike="noStrike" dirty="0">
                          <a:solidFill>
                            <a:schemeClr val="bg1"/>
                          </a:solidFill>
                          <a:effectLst/>
                          <a:latin typeface="Arial" panose="020B0604020202020204" pitchFamily="34" charset="0"/>
                          <a:cs typeface="Arial" panose="020B0604020202020204" pitchFamily="34" charset="0"/>
                        </a:rPr>
                        <a:t>PAID AFTER 30 DAYS</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Arial" panose="020B0604020202020204" pitchFamily="34" charset="0"/>
                          <a:cs typeface="Arial" panose="020B0604020202020204" pitchFamily="34" charset="0"/>
                        </a:rPr>
                        <a:t>Q1</a:t>
                      </a:r>
                      <a:r>
                        <a:rPr lang="en-ZA" sz="1400" b="1" i="0" u="none" strike="noStrike" baseline="0" dirty="0">
                          <a:solidFill>
                            <a:schemeClr val="bg1"/>
                          </a:solidFill>
                          <a:effectLst/>
                          <a:latin typeface="Arial" panose="020B0604020202020204" pitchFamily="34" charset="0"/>
                          <a:cs typeface="Arial" panose="020B0604020202020204" pitchFamily="34" charset="0"/>
                        </a:rPr>
                        <a:t> </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extLst>
                  <a:ext uri="{0D108BD9-81ED-4DB2-BD59-A6C34878D82A}">
                    <a16:rowId xmlns:a16="http://schemas.microsoft.com/office/drawing/2014/main" xmlns="" val="52250963"/>
                  </a:ext>
                </a:extLst>
              </a:tr>
              <a:tr h="270866">
                <a:tc>
                  <a:txBody>
                    <a:bodyPr/>
                    <a:lstStyle/>
                    <a:p>
                      <a:pPr algn="l" fontAlgn="b"/>
                      <a:r>
                        <a:rPr lang="en-US" sz="1400" b="1" i="0" u="none" strike="noStrike" dirty="0">
                          <a:solidFill>
                            <a:schemeClr val="bg1"/>
                          </a:solidFill>
                          <a:effectLst/>
                          <a:latin typeface="Arial" panose="020B0604020202020204" pitchFamily="34" charset="0"/>
                          <a:cs typeface="Arial" panose="020B0604020202020204" pitchFamily="34" charset="0"/>
                        </a:rPr>
                        <a:t>Department</a:t>
                      </a:r>
                      <a:endParaRPr lang="en-ZA"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solidFill>
                      <a:srgbClr val="00666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Percentage</a:t>
                      </a:r>
                    </a:p>
                  </a:txBody>
                  <a:tcPr marL="0" marR="0" marT="0" marB="0" anchor="b">
                    <a:solidFill>
                      <a:srgbClr val="006666"/>
                    </a:solidFill>
                  </a:tcPr>
                </a:tc>
                <a:extLst>
                  <a:ext uri="{0D108BD9-81ED-4DB2-BD59-A6C34878D82A}">
                    <a16:rowId xmlns:a16="http://schemas.microsoft.com/office/drawing/2014/main" xmlns="" val="2533223312"/>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Agriculture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23%</a:t>
                      </a:r>
                    </a:p>
                  </a:txBody>
                  <a:tcPr marL="6350" marR="6350" marT="6350" marB="0" anchor="b"/>
                </a:tc>
                <a:extLst>
                  <a:ext uri="{0D108BD9-81ED-4DB2-BD59-A6C34878D82A}">
                    <a16:rowId xmlns:a16="http://schemas.microsoft.com/office/drawing/2014/main" xmlns="" val="211135437"/>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COGTA</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819390645"/>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Community Safety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6%</a:t>
                      </a:r>
                    </a:p>
                  </a:txBody>
                  <a:tcPr marL="6350" marR="6350" marT="6350" marB="0" anchor="b"/>
                </a:tc>
                <a:extLst>
                  <a:ext uri="{0D108BD9-81ED-4DB2-BD59-A6C34878D82A}">
                    <a16:rowId xmlns:a16="http://schemas.microsoft.com/office/drawing/2014/main" xmlns="" val="2191036159"/>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Economic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3796258462"/>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Education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26%</a:t>
                      </a:r>
                    </a:p>
                  </a:txBody>
                  <a:tcPr marL="6350" marR="6350" marT="6350" marB="0" anchor="b"/>
                </a:tc>
                <a:extLst>
                  <a:ext uri="{0D108BD9-81ED-4DB2-BD59-A6C34878D82A}">
                    <a16:rowId xmlns:a16="http://schemas.microsoft.com/office/drawing/2014/main" xmlns="" val="3909910874"/>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e-Government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a:t>
                      </a:r>
                    </a:p>
                  </a:txBody>
                  <a:tcPr marL="6350" marR="6350" marT="6350" marB="0" anchor="b">
                    <a:solidFill>
                      <a:schemeClr val="bg1"/>
                    </a:solidFill>
                  </a:tcPr>
                </a:tc>
                <a:extLst>
                  <a:ext uri="{0D108BD9-81ED-4DB2-BD59-A6C34878D82A}">
                    <a16:rowId xmlns:a16="http://schemas.microsoft.com/office/drawing/2014/main" xmlns="" val="2126746372"/>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Health</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44%</a:t>
                      </a:r>
                    </a:p>
                  </a:txBody>
                  <a:tcPr marL="6350" marR="6350" marT="6350" marB="0" anchor="b"/>
                </a:tc>
                <a:extLst>
                  <a:ext uri="{0D108BD9-81ED-4DB2-BD59-A6C34878D82A}">
                    <a16:rowId xmlns:a16="http://schemas.microsoft.com/office/drawing/2014/main" xmlns="" val="3112009725"/>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Human Settlements</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757563624"/>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Infrastructure Development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13%</a:t>
                      </a:r>
                    </a:p>
                  </a:txBody>
                  <a:tcPr marL="6350" marR="6350" marT="6350" marB="0" anchor="b"/>
                </a:tc>
                <a:extLst>
                  <a:ext uri="{0D108BD9-81ED-4DB2-BD59-A6C34878D82A}">
                    <a16:rowId xmlns:a16="http://schemas.microsoft.com/office/drawing/2014/main" xmlns="" val="4082897003"/>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Premier</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557481262"/>
                  </a:ext>
                </a:extLst>
              </a:tr>
              <a:tr h="224978">
                <a:tc>
                  <a:txBody>
                    <a:bodyPr/>
                    <a:lstStyle/>
                    <a:p>
                      <a:pPr algn="l" fontAlgn="b"/>
                      <a:r>
                        <a:rPr lang="en-ZA" sz="1400" b="1" u="none" strike="noStrike">
                          <a:effectLst/>
                          <a:latin typeface="Arial" panose="020B0604020202020204" pitchFamily="34" charset="0"/>
                          <a:cs typeface="Arial" panose="020B0604020202020204" pitchFamily="34" charset="0"/>
                        </a:rPr>
                        <a:t>Roads and Transport</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1046440594"/>
                  </a:ext>
                </a:extLst>
              </a:tr>
              <a:tr h="216322">
                <a:tc>
                  <a:txBody>
                    <a:bodyPr/>
                    <a:lstStyle/>
                    <a:p>
                      <a:pPr algn="l" fontAlgn="b"/>
                      <a:r>
                        <a:rPr lang="en-ZA" sz="1400" b="1" u="none" strike="noStrike" dirty="0">
                          <a:effectLst/>
                          <a:latin typeface="Arial" panose="020B0604020202020204" pitchFamily="34" charset="0"/>
                          <a:cs typeface="Arial" panose="020B0604020202020204" pitchFamily="34" charset="0"/>
                        </a:rPr>
                        <a:t>Social Development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4%</a:t>
                      </a:r>
                    </a:p>
                  </a:txBody>
                  <a:tcPr marL="6350" marR="6350" marT="6350" marB="0" anchor="b">
                    <a:solidFill>
                      <a:schemeClr val="bg1"/>
                    </a:solidFill>
                  </a:tcPr>
                </a:tc>
                <a:extLst>
                  <a:ext uri="{0D108BD9-81ED-4DB2-BD59-A6C34878D82A}">
                    <a16:rowId xmlns:a16="http://schemas.microsoft.com/office/drawing/2014/main" xmlns="" val="792031270"/>
                  </a:ext>
                </a:extLst>
              </a:tr>
              <a:tr h="224978">
                <a:tc>
                  <a:txBody>
                    <a:bodyPr/>
                    <a:lstStyle/>
                    <a:p>
                      <a:pPr algn="l" fontAlgn="b"/>
                      <a:r>
                        <a:rPr lang="en-ZA" sz="1400" b="1" u="none" strike="noStrike" dirty="0">
                          <a:effectLst/>
                          <a:latin typeface="Arial" panose="020B0604020202020204" pitchFamily="34" charset="0"/>
                          <a:cs typeface="Arial" panose="020B0604020202020204" pitchFamily="34" charset="0"/>
                        </a:rPr>
                        <a:t>Sports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tc>
                <a:extLst>
                  <a:ext uri="{0D108BD9-81ED-4DB2-BD59-A6C34878D82A}">
                    <a16:rowId xmlns:a16="http://schemas.microsoft.com/office/drawing/2014/main" xmlns="" val="3305013884"/>
                  </a:ext>
                </a:extLst>
              </a:tr>
              <a:tr h="216322">
                <a:tc>
                  <a:txBody>
                    <a:bodyPr/>
                    <a:lstStyle/>
                    <a:p>
                      <a:pPr algn="l" fontAlgn="b"/>
                      <a:r>
                        <a:rPr lang="en-ZA" sz="1400" b="1" u="none" strike="noStrike" dirty="0">
                          <a:effectLst/>
                          <a:latin typeface="Arial" panose="020B0604020202020204" pitchFamily="34" charset="0"/>
                          <a:cs typeface="Arial" panose="020B0604020202020204" pitchFamily="34" charset="0"/>
                        </a:rPr>
                        <a:t>Treasury</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a:txBody>
                    <a:bodyPr/>
                    <a:lstStyle/>
                    <a:p>
                      <a:pPr algn="ctr" fontAlgn="b"/>
                      <a:r>
                        <a:rPr lang="en-ZA" sz="1400" b="0" i="0" u="none" strike="noStrike" dirty="0">
                          <a:solidFill>
                            <a:schemeClr val="tx1"/>
                          </a:solidFill>
                          <a:effectLst/>
                          <a:latin typeface="Arial" panose="020B0604020202020204" pitchFamily="34" charset="0"/>
                          <a:cs typeface="Arial" panose="020B0604020202020204" pitchFamily="34" charset="0"/>
                        </a:rPr>
                        <a:t>0,0%</a:t>
                      </a:r>
                    </a:p>
                  </a:txBody>
                  <a:tcPr marL="6350" marR="6350" marT="6350" marB="0" anchor="b">
                    <a:solidFill>
                      <a:schemeClr val="bg1"/>
                    </a:solidFill>
                  </a:tcPr>
                </a:tc>
                <a:extLst>
                  <a:ext uri="{0D108BD9-81ED-4DB2-BD59-A6C34878D82A}">
                    <a16:rowId xmlns:a16="http://schemas.microsoft.com/office/drawing/2014/main" xmlns="" val="2379280696"/>
                  </a:ext>
                </a:extLst>
              </a:tr>
              <a:tr h="224978">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Environment</a:t>
                      </a:r>
                    </a:p>
                  </a:txBody>
                  <a:tcPr marL="0" marR="0" marT="0" marB="0" anchor="b"/>
                </a:tc>
                <a:tc>
                  <a:txBody>
                    <a:bodyPr/>
                    <a:lstStyle/>
                    <a:p>
                      <a:pPr algn="ctr" fontAlgn="b"/>
                      <a:r>
                        <a:rPr lang="en-ZA" sz="1400" b="0" i="0" u="none" strike="noStrike" dirty="0">
                          <a:solidFill>
                            <a:srgbClr val="FF0000"/>
                          </a:solidFill>
                          <a:effectLst/>
                          <a:latin typeface="Arial" panose="020B0604020202020204" pitchFamily="34" charset="0"/>
                          <a:cs typeface="Arial" panose="020B0604020202020204" pitchFamily="34" charset="0"/>
                        </a:rPr>
                        <a:t>2%</a:t>
                      </a:r>
                    </a:p>
                  </a:txBody>
                  <a:tcPr marL="0" marR="0" marT="0" marB="0" anchor="b"/>
                </a:tc>
                <a:extLst>
                  <a:ext uri="{0D108BD9-81ED-4DB2-BD59-A6C34878D82A}">
                    <a16:rowId xmlns:a16="http://schemas.microsoft.com/office/drawing/2014/main" xmlns="" val="3219952099"/>
                  </a:ext>
                </a:extLst>
              </a:tr>
            </a:tbl>
          </a:graphicData>
        </a:graphic>
      </p:graphicFrame>
    </p:spTree>
    <p:extLst>
      <p:ext uri="{BB962C8B-B14F-4D97-AF65-F5344CB8AC3E}">
        <p14:creationId xmlns:p14="http://schemas.microsoft.com/office/powerpoint/2010/main" val="203039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3BFE804-D8B6-4AEC-07B5-9F2A9D86FC22}"/>
              </a:ext>
            </a:extLst>
          </p:cNvPr>
          <p:cNvSpPr>
            <a:spLocks noGrp="1"/>
          </p:cNvSpPr>
          <p:nvPr>
            <p:ph idx="1"/>
          </p:nvPr>
        </p:nvSpPr>
        <p:spPr>
          <a:xfrm>
            <a:off x="1837944" y="676732"/>
            <a:ext cx="10209555" cy="1292745"/>
          </a:xfrm>
        </p:spPr>
        <p:txBody>
          <a:bodyPr>
            <a:normAutofit/>
          </a:bodyPr>
          <a:lstStyle/>
          <a:p>
            <a:pPr marL="0" lvl="0" indent="0" algn="just">
              <a:lnSpc>
                <a:spcPct val="100000"/>
              </a:lnSpc>
              <a:spcBef>
                <a:spcPts val="0"/>
              </a:spcBef>
              <a:buNone/>
            </a:pPr>
            <a:r>
              <a:rPr lang="en-US" sz="1600" dirty="0">
                <a:solidFill>
                  <a:srgbClr val="4F81BD">
                    <a:lumMod val="75000"/>
                  </a:srgbClr>
                </a:solidFill>
                <a:ea typeface="Calibri" panose="020F0502020204030204" pitchFamily="34" charset="0"/>
              </a:rPr>
              <a:t>The PSC noticed an improvement of invoices older than 30 days and not paid between Quarter Four </a:t>
            </a:r>
            <a:r>
              <a:rPr lang="en-US" sz="1600" b="1" dirty="0">
                <a:solidFill>
                  <a:srgbClr val="FF0000"/>
                </a:solidFill>
                <a:ea typeface="Calibri" panose="020F0502020204030204" pitchFamily="34" charset="0"/>
              </a:rPr>
              <a:t>(41%) </a:t>
            </a:r>
            <a:r>
              <a:rPr lang="en-US" sz="1600" dirty="0">
                <a:solidFill>
                  <a:srgbClr val="4F81BD">
                    <a:lumMod val="75000"/>
                  </a:srgbClr>
                </a:solidFill>
                <a:ea typeface="Calibri" panose="020F0502020204030204" pitchFamily="34" charset="0"/>
              </a:rPr>
              <a:t>and Quarter One </a:t>
            </a:r>
            <a:r>
              <a:rPr lang="en-US" sz="1600" b="1" dirty="0">
                <a:solidFill>
                  <a:srgbClr val="FF0000"/>
                </a:solidFill>
                <a:ea typeface="Calibri" panose="020F0502020204030204" pitchFamily="34" charset="0"/>
              </a:rPr>
              <a:t>(22%)</a:t>
            </a:r>
            <a:r>
              <a:rPr lang="en-US" sz="1600" dirty="0">
                <a:solidFill>
                  <a:srgbClr val="4F81BD">
                    <a:lumMod val="75000"/>
                  </a:srgbClr>
                </a:solidFill>
                <a:ea typeface="Calibri" panose="020F0502020204030204" pitchFamily="34" charset="0"/>
              </a:rPr>
              <a:t> of the 2024/25 and 2025/26 financial years respectively. A huge reduction of almost half </a:t>
            </a:r>
            <a:r>
              <a:rPr lang="en-US" sz="1600" b="1" dirty="0">
                <a:solidFill>
                  <a:srgbClr val="FF0000"/>
                </a:solidFill>
                <a:ea typeface="Calibri" panose="020F0502020204030204" pitchFamily="34" charset="0"/>
              </a:rPr>
              <a:t>(19%) </a:t>
            </a:r>
            <a:r>
              <a:rPr lang="en-US" sz="1600" dirty="0">
                <a:solidFill>
                  <a:srgbClr val="4F81BD">
                    <a:lumMod val="75000"/>
                  </a:srgbClr>
                </a:solidFill>
                <a:ea typeface="Calibri" panose="020F0502020204030204" pitchFamily="34" charset="0"/>
              </a:rPr>
              <a:t>was recorded at the end of Quarter One compared to Quarter Four. PSC views this milestone as a step in the right direction, and would like to encourage Departments to continue on this trajectory.    </a:t>
            </a:r>
            <a:endParaRPr lang="en-US" dirty="0">
              <a:solidFill>
                <a:srgbClr val="4F81BD">
                  <a:lumMod val="75000"/>
                </a:srgbClr>
              </a:solidFill>
              <a:latin typeface="Calibri"/>
            </a:endParaRPr>
          </a:p>
          <a:p>
            <a:endParaRPr lang="en-GB" dirty="0"/>
          </a:p>
        </p:txBody>
      </p:sp>
      <p:sp>
        <p:nvSpPr>
          <p:cNvPr id="3" name="Slide Number Placeholder 2">
            <a:extLst>
              <a:ext uri="{FF2B5EF4-FFF2-40B4-BE49-F238E27FC236}">
                <a16:creationId xmlns:a16="http://schemas.microsoft.com/office/drawing/2014/main" xmlns="" id="{97A4DD3D-CFFA-00CA-761D-1276508F0D92}"/>
              </a:ext>
            </a:extLst>
          </p:cNvPr>
          <p:cNvSpPr>
            <a:spLocks noGrp="1"/>
          </p:cNvSpPr>
          <p:nvPr>
            <p:ph type="sldNum" sz="quarter" idx="12"/>
          </p:nvPr>
        </p:nvSpPr>
        <p:spPr/>
        <p:txBody>
          <a:bodyPr/>
          <a:lstStyle/>
          <a:p>
            <a:fld id="{B837BF11-2514-418D-BCD8-11B17DF05951}" type="slidenum">
              <a:rPr lang="en-ZA" smtClean="0"/>
              <a:pPr/>
              <a:t>9</a:t>
            </a:fld>
            <a:endParaRPr lang="en-ZA" dirty="0"/>
          </a:p>
        </p:txBody>
      </p:sp>
      <p:sp>
        <p:nvSpPr>
          <p:cNvPr id="4" name="Title 3">
            <a:extLst>
              <a:ext uri="{FF2B5EF4-FFF2-40B4-BE49-F238E27FC236}">
                <a16:creationId xmlns:a16="http://schemas.microsoft.com/office/drawing/2014/main" xmlns="" id="{63EF0210-F58A-5645-07B2-2C97281F7EE8}"/>
              </a:ext>
            </a:extLst>
          </p:cNvPr>
          <p:cNvSpPr>
            <a:spLocks noGrp="1"/>
          </p:cNvSpPr>
          <p:nvPr>
            <p:ph type="title"/>
          </p:nvPr>
        </p:nvSpPr>
        <p:spPr>
          <a:xfrm>
            <a:off x="1990800" y="252000"/>
            <a:ext cx="9363600" cy="424732"/>
          </a:xfrm>
        </p:spPr>
        <p:txBody>
          <a:bodyPr/>
          <a:lstStyle/>
          <a:p>
            <a:pPr algn="ctr"/>
            <a:r>
              <a:rPr lang="en-US" sz="2400" b="1" dirty="0">
                <a:solidFill>
                  <a:srgbClr val="C00000"/>
                </a:solidFill>
                <a:latin typeface="Arial Black" panose="020B0A04020102020204" pitchFamily="34" charset="0"/>
              </a:rPr>
              <a:t>INVOICES OLDER THAN 30 DAYS AND NOT PAID</a:t>
            </a:r>
          </a:p>
        </p:txBody>
      </p:sp>
      <p:graphicFrame>
        <p:nvGraphicFramePr>
          <p:cNvPr id="7" name="Chart 6"/>
          <p:cNvGraphicFramePr>
            <a:graphicFrameLocks/>
          </p:cNvGraphicFramePr>
          <p:nvPr>
            <p:extLst>
              <p:ext uri="{D42A27DB-BD31-4B8C-83A1-F6EECF244321}">
                <p14:modId xmlns:p14="http://schemas.microsoft.com/office/powerpoint/2010/main" val="693413062"/>
              </p:ext>
            </p:extLst>
          </p:nvPr>
        </p:nvGraphicFramePr>
        <p:xfrm>
          <a:off x="2451799" y="1798654"/>
          <a:ext cx="8239648" cy="31752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371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3879</TotalTime>
  <Words>2453</Words>
  <Application>Microsoft Office PowerPoint</Application>
  <PresentationFormat>Widescreen</PresentationFormat>
  <Paragraphs>476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Arial Black</vt:lpstr>
      <vt:lpstr>Calibri</vt:lpstr>
      <vt:lpstr>Calibri Light</vt:lpstr>
      <vt:lpstr>Times New Roman</vt:lpstr>
      <vt:lpstr>Wingdings</vt:lpstr>
      <vt:lpstr>Office Theme</vt:lpstr>
      <vt:lpstr>   QUARTERLY MONITORING REPORT   (Payment of Service Providers – Comparison of Quarter Four 2024/25 and Quarter One 2025/26 Financial Year)  </vt:lpstr>
      <vt:lpstr> MANDATE OF THE PUBLIC SERVICE COMMISSION (1)</vt:lpstr>
      <vt:lpstr>INVOICES PAID WITHIN 30 DAYS </vt:lpstr>
      <vt:lpstr>NUMBER OF INVOICES (QUARTER FOUR, 2024/25 FY) </vt:lpstr>
      <vt:lpstr>NUMBER OF INVOICES (QUARTER ONE, 2025/26 ) </vt:lpstr>
      <vt:lpstr>INVOICES PAID AFTER 30 DAYS </vt:lpstr>
      <vt:lpstr>NUMBER OF INVOICES PAID AFTER 30 DAYS (QUARTER FOUR, 2024/25 FY)</vt:lpstr>
      <vt:lpstr>NUMBER OF INVOICES PAID AFTER 30 DAYS (QUARTER ONE, 2025/26 FY)</vt:lpstr>
      <vt:lpstr>INVOICES OLDER THAN 30 DAYS AND NOT PAID</vt:lpstr>
      <vt:lpstr>NUMBER OF INVOICES OLDER THAN 30 DAYS AND NOT PAID (QUARTER FOUR, 2024/25 FY) </vt:lpstr>
      <vt:lpstr>NUMBER OF INVOICES OLDER THAN 30 DAYS AND NOT PAID (QUARTER ONE, 2025/26 FY) </vt:lpstr>
      <vt:lpstr>INVOICES PAID (QUARTER FOUR, 2024/25 FY)</vt:lpstr>
      <vt:lpstr>INVOICES PAID (QUARTER ONE, 2025/26 FY)</vt:lpstr>
      <vt:lpstr>OBSERVATIONS – NON COMPIANCE WITH 30 DAY PAYMENT</vt:lpstr>
      <vt:lpstr>OBSERVATIONS – VACANCY AND INTEGRITY OF THE CFOS IN GAUTENG DEPARTMENTS </vt:lpstr>
      <vt:lpstr>CONCLUSION</vt:lpstr>
      <vt:lpstr>PSC COMMISSIONERS  </vt:lpstr>
      <vt:lpstr>PSC LEADERSHIP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MONITORING REPORT   (Payment of Service Providers - Quarter One and Quarter Two  2024/25 Financial Year)</dc:title>
  <dc:creator>Thabiso Masia</dc:creator>
  <cp:lastModifiedBy>Andy Mathebula</cp:lastModifiedBy>
  <cp:revision>227</cp:revision>
  <cp:lastPrinted>2025-05-23T07:15:13Z</cp:lastPrinted>
  <dcterms:created xsi:type="dcterms:W3CDTF">2024-08-30T10:04:33Z</dcterms:created>
  <dcterms:modified xsi:type="dcterms:W3CDTF">2025-08-14T13:57:33Z</dcterms:modified>
</cp:coreProperties>
</file>