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37"/>
  </p:notesMasterIdLst>
  <p:handoutMasterIdLst>
    <p:handoutMasterId r:id="rId38"/>
  </p:handoutMasterIdLst>
  <p:sldIdLst>
    <p:sldId id="256" r:id="rId5"/>
    <p:sldId id="443" r:id="rId6"/>
    <p:sldId id="392" r:id="rId7"/>
    <p:sldId id="430" r:id="rId8"/>
    <p:sldId id="458" r:id="rId9"/>
    <p:sldId id="436" r:id="rId10"/>
    <p:sldId id="437" r:id="rId11"/>
    <p:sldId id="407" r:id="rId12"/>
    <p:sldId id="424" r:id="rId13"/>
    <p:sldId id="440" r:id="rId14"/>
    <p:sldId id="441" r:id="rId15"/>
    <p:sldId id="369" r:id="rId16"/>
    <p:sldId id="350" r:id="rId17"/>
    <p:sldId id="370" r:id="rId18"/>
    <p:sldId id="414" r:id="rId19"/>
    <p:sldId id="393" r:id="rId20"/>
    <p:sldId id="400" r:id="rId21"/>
    <p:sldId id="456" r:id="rId22"/>
    <p:sldId id="418" r:id="rId23"/>
    <p:sldId id="417" r:id="rId24"/>
    <p:sldId id="457" r:id="rId25"/>
    <p:sldId id="395" r:id="rId26"/>
    <p:sldId id="428" r:id="rId27"/>
    <p:sldId id="442" r:id="rId28"/>
    <p:sldId id="388" r:id="rId29"/>
    <p:sldId id="455" r:id="rId30"/>
    <p:sldId id="402" r:id="rId31"/>
    <p:sldId id="403" r:id="rId32"/>
    <p:sldId id="421" r:id="rId33"/>
    <p:sldId id="422" r:id="rId34"/>
    <p:sldId id="423" r:id="rId35"/>
    <p:sldId id="277" r:id="rId36"/>
  </p:sldIdLst>
  <p:sldSz cx="9144000" cy="6858000" type="letter"/>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4AE5E2-D724-CD57-5C6C-23D9C8004593}" name="Sekgoele Mmamoroke" initials="SM" userId="S::MSekgoele@justice.gov.za::c0ab74b0-6ad4-4de5-bfc9-a36d0b51e21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4A"/>
    <a:srgbClr val="28317D"/>
    <a:srgbClr val="E73E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2" autoAdjust="0"/>
    <p:restoredTop sz="94660"/>
  </p:normalViewPr>
  <p:slideViewPr>
    <p:cSldViewPr snapToGrid="0">
      <p:cViewPr varScale="1">
        <p:scale>
          <a:sx n="93" d="100"/>
          <a:sy n="93" d="100"/>
        </p:scale>
        <p:origin x="1234"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285EEE-657D-0E55-6FB7-82741F4989D7}"/>
              </a:ext>
            </a:extLst>
          </p:cNvPr>
          <p:cNvSpPr>
            <a:spLocks noGrp="1"/>
          </p:cNvSpPr>
          <p:nvPr>
            <p:ph type="hdr" sz="quarter"/>
          </p:nvPr>
        </p:nvSpPr>
        <p:spPr>
          <a:xfrm>
            <a:off x="0" y="0"/>
            <a:ext cx="2945659" cy="498055"/>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54B00B15-CCC3-5FAC-86DC-3308539DBDEC}"/>
              </a:ext>
            </a:extLst>
          </p:cNvPr>
          <p:cNvSpPr>
            <a:spLocks noGrp="1"/>
          </p:cNvSpPr>
          <p:nvPr>
            <p:ph type="dt" sz="quarter" idx="1"/>
          </p:nvPr>
        </p:nvSpPr>
        <p:spPr>
          <a:xfrm>
            <a:off x="3850443" y="0"/>
            <a:ext cx="2945659" cy="498055"/>
          </a:xfrm>
          <a:prstGeom prst="rect">
            <a:avLst/>
          </a:prstGeom>
        </p:spPr>
        <p:txBody>
          <a:bodyPr vert="horz" lIns="93177" tIns="46589" rIns="93177" bIns="46589" rtlCol="0"/>
          <a:lstStyle>
            <a:lvl1pPr algn="r">
              <a:defRPr sz="1200"/>
            </a:lvl1pPr>
          </a:lstStyle>
          <a:p>
            <a:fld id="{0B3F2FFF-404B-BA42-84DF-D9A98F33E1C7}" type="datetimeFigureOut">
              <a:rPr lang="en-US" smtClean="0"/>
              <a:t>11/25/2025</a:t>
            </a:fld>
            <a:endParaRPr lang="en-US" dirty="0"/>
          </a:p>
        </p:txBody>
      </p:sp>
      <p:sp>
        <p:nvSpPr>
          <p:cNvPr id="4" name="Footer Placeholder 3">
            <a:extLst>
              <a:ext uri="{FF2B5EF4-FFF2-40B4-BE49-F238E27FC236}">
                <a16:creationId xmlns:a16="http://schemas.microsoft.com/office/drawing/2014/main" id="{7166D5C5-B2D6-B360-282C-9B6F43EA641A}"/>
              </a:ext>
            </a:extLst>
          </p:cNvPr>
          <p:cNvSpPr>
            <a:spLocks noGrp="1"/>
          </p:cNvSpPr>
          <p:nvPr>
            <p:ph type="ftr" sz="quarter" idx="2"/>
          </p:nvPr>
        </p:nvSpPr>
        <p:spPr>
          <a:xfrm>
            <a:off x="0" y="9428584"/>
            <a:ext cx="2945659" cy="498054"/>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62469CB-C82A-7DAE-AB50-38A9B498961C}"/>
              </a:ext>
            </a:extLst>
          </p:cNvPr>
          <p:cNvSpPr>
            <a:spLocks noGrp="1"/>
          </p:cNvSpPr>
          <p:nvPr>
            <p:ph type="sldNum" sz="quarter" idx="3"/>
          </p:nvPr>
        </p:nvSpPr>
        <p:spPr>
          <a:xfrm>
            <a:off x="3850443" y="9428584"/>
            <a:ext cx="2945659" cy="498054"/>
          </a:xfrm>
          <a:prstGeom prst="rect">
            <a:avLst/>
          </a:prstGeom>
        </p:spPr>
        <p:txBody>
          <a:bodyPr vert="horz" lIns="93177" tIns="46589" rIns="93177" bIns="46589" rtlCol="0" anchor="b"/>
          <a:lstStyle>
            <a:lvl1pPr algn="r">
              <a:defRPr sz="1200"/>
            </a:lvl1pPr>
          </a:lstStyle>
          <a:p>
            <a:fld id="{35AD4AC5-A01B-4F4F-8935-753D8EC389A2}" type="slidenum">
              <a:rPr lang="en-US" smtClean="0"/>
              <a:t>‹#›</a:t>
            </a:fld>
            <a:endParaRPr lang="en-US" dirty="0"/>
          </a:p>
        </p:txBody>
      </p:sp>
    </p:spTree>
    <p:extLst>
      <p:ext uri="{BB962C8B-B14F-4D97-AF65-F5344CB8AC3E}">
        <p14:creationId xmlns:p14="http://schemas.microsoft.com/office/powerpoint/2010/main" val="365650605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5"/>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5"/>
          </a:xfrm>
          <a:prstGeom prst="rect">
            <a:avLst/>
          </a:prstGeom>
        </p:spPr>
        <p:txBody>
          <a:bodyPr vert="horz" lIns="93177" tIns="46589" rIns="93177" bIns="46589" rtlCol="0"/>
          <a:lstStyle>
            <a:lvl1pPr algn="r">
              <a:defRPr sz="1200"/>
            </a:lvl1pPr>
          </a:lstStyle>
          <a:p>
            <a:fld id="{C9C6485E-642C-2E47-AFA6-A8AC3CA54AB6}" type="datetimeFigureOut">
              <a:rPr lang="en-US" smtClean="0"/>
              <a:t>11/25/2025</a:t>
            </a:fld>
            <a:endParaRPr lang="en-US"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3177" tIns="46589" rIns="93177" bIns="46589"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4"/>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4"/>
          </a:xfrm>
          <a:prstGeom prst="rect">
            <a:avLst/>
          </a:prstGeom>
        </p:spPr>
        <p:txBody>
          <a:bodyPr vert="horz" lIns="93177" tIns="46589" rIns="93177" bIns="46589" rtlCol="0" anchor="b"/>
          <a:lstStyle>
            <a:lvl1pPr algn="r">
              <a:defRPr sz="1200"/>
            </a:lvl1pPr>
          </a:lstStyle>
          <a:p>
            <a:fld id="{48E8B794-122D-AB4D-82BF-C47F32593A5B}" type="slidenum">
              <a:rPr lang="en-US" smtClean="0"/>
              <a:t>‹#›</a:t>
            </a:fld>
            <a:endParaRPr lang="en-US" dirty="0"/>
          </a:p>
        </p:txBody>
      </p:sp>
    </p:spTree>
    <p:extLst>
      <p:ext uri="{BB962C8B-B14F-4D97-AF65-F5344CB8AC3E}">
        <p14:creationId xmlns:p14="http://schemas.microsoft.com/office/powerpoint/2010/main" val="3319492958"/>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t>15</a:t>
            </a:fld>
            <a:endParaRPr lang="en-US" sz="1200" b="0" i="0" u="none" strike="noStrike" cap="none" dirty="0">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t>19</a:t>
            </a:fld>
            <a:endParaRPr lang="en-US" sz="1200" b="0" i="0" u="none" strike="noStrike" cap="none" dirty="0">
              <a:solidFill>
                <a:schemeClr val="dk1"/>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445721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t>20</a:t>
            </a:fld>
            <a:endParaRPr lang="en-US" sz="1200" b="0" i="0" u="none" strike="noStrike" cap="none" dirty="0">
              <a:solidFill>
                <a:schemeClr val="dk1"/>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217178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t>21</a:t>
            </a:fld>
            <a:endParaRPr lang="en-US" sz="1200" b="0" i="0" u="none" strike="noStrike" cap="none" dirty="0">
              <a:solidFill>
                <a:schemeClr val="dk1"/>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038022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1289872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descr="A flag waving in the wind&#10;&#10;Description automatically generated">
            <a:extLst>
              <a:ext uri="{FF2B5EF4-FFF2-40B4-BE49-F238E27FC236}">
                <a16:creationId xmlns:a16="http://schemas.microsoft.com/office/drawing/2014/main" id="{A1D55992-702D-9090-59BA-6402A2FA48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a:xfrm>
            <a:off x="6766064" y="343178"/>
            <a:ext cx="2057400" cy="365125"/>
          </a:xfrm>
        </p:spPr>
        <p:txBody>
          <a:bodyPr/>
          <a:lstStyle>
            <a:lvl1pPr>
              <a:defRPr sz="2000">
                <a:latin typeface="Arial" panose="020B0604020202020204" pitchFamily="34" charset="0"/>
                <a:cs typeface="Arial" panose="020B0604020202020204" pitchFamily="34" charset="0"/>
              </a:defRPr>
            </a:lvl1pPr>
          </a:lstStyle>
          <a:p>
            <a:fld id="{330EA680-D336-4FF7-8B7A-9848BB0A1C32}" type="slidenum">
              <a:rPr lang="en-GB" smtClean="0"/>
              <a:pPr/>
              <a:t>‹#›</a:t>
            </a:fld>
            <a:endParaRPr lang="en-GB" dirty="0"/>
          </a:p>
        </p:txBody>
      </p:sp>
    </p:spTree>
    <p:extLst>
      <p:ext uri="{BB962C8B-B14F-4D97-AF65-F5344CB8AC3E}">
        <p14:creationId xmlns:p14="http://schemas.microsoft.com/office/powerpoint/2010/main" val="3328978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5"/>
        <p:cNvGrpSpPr/>
        <p:nvPr/>
      </p:nvGrpSpPr>
      <p:grpSpPr>
        <a:xfrm>
          <a:off x="0" y="0"/>
          <a:ext cx="0" cy="0"/>
          <a:chOff x="0" y="0"/>
          <a:chExt cx="0" cy="0"/>
        </a:xfrm>
      </p:grpSpPr>
      <p:sp>
        <p:nvSpPr>
          <p:cNvPr id="36" name="Google Shape;36;p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37" name="Google Shape;37;p3"/>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pic>
        <p:nvPicPr>
          <p:cNvPr id="38" name="Google Shape;38;p3"/>
          <p:cNvPicPr preferRelativeResize="0"/>
          <p:nvPr/>
        </p:nvPicPr>
        <p:blipFill rotWithShape="1">
          <a:blip r:embed="rId2"/>
          <a:srcRect t="83224" r="20948"/>
          <a:stretch>
            <a:fillRect/>
          </a:stretch>
        </p:blipFill>
        <p:spPr>
          <a:xfrm>
            <a:off x="0" y="5871990"/>
            <a:ext cx="6194963" cy="986009"/>
          </a:xfrm>
          <a:prstGeom prst="rect">
            <a:avLst/>
          </a:prstGeom>
          <a:noFill/>
          <a:ln>
            <a:noFill/>
          </a:ln>
        </p:spPr>
      </p:pic>
      <p:pic>
        <p:nvPicPr>
          <p:cNvPr id="39" name="Google Shape;39;p3"/>
          <p:cNvPicPr preferRelativeResize="0"/>
          <p:nvPr/>
        </p:nvPicPr>
        <p:blipFill rotWithShape="1">
          <a:blip r:embed="rId3"/>
          <a:srcRect/>
          <a:stretch>
            <a:fillRect/>
          </a:stretch>
        </p:blipFill>
        <p:spPr>
          <a:xfrm>
            <a:off x="5916060" y="5651498"/>
            <a:ext cx="1646158" cy="1206501"/>
          </a:xfrm>
          <a:prstGeom prst="rect">
            <a:avLst/>
          </a:prstGeom>
          <a:noFill/>
          <a:ln>
            <a:noFill/>
          </a:ln>
        </p:spPr>
      </p:pic>
      <p:pic>
        <p:nvPicPr>
          <p:cNvPr id="40" name="Google Shape;40;p3"/>
          <p:cNvPicPr preferRelativeResize="0"/>
          <p:nvPr/>
        </p:nvPicPr>
        <p:blipFill rotWithShape="1">
          <a:blip r:embed="rId4"/>
          <a:srcRect/>
          <a:stretch>
            <a:fillRect/>
          </a:stretch>
        </p:blipFill>
        <p:spPr>
          <a:xfrm>
            <a:off x="7637918" y="5751824"/>
            <a:ext cx="1275418" cy="1012102"/>
          </a:xfrm>
          <a:prstGeom prst="rect">
            <a:avLst/>
          </a:prstGeom>
          <a:noFill/>
          <a:ln>
            <a:noFill/>
          </a:ln>
        </p:spPr>
      </p:pic>
    </p:spTree>
    <p:extLst>
      <p:ext uri="{BB962C8B-B14F-4D97-AF65-F5344CB8AC3E}">
        <p14:creationId xmlns:p14="http://schemas.microsoft.com/office/powerpoint/2010/main" val="35806219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dirty="0"/>
          </a:p>
        </p:txBody>
      </p:sp>
    </p:spTree>
    <p:extLst>
      <p:ext uri="{BB962C8B-B14F-4D97-AF65-F5344CB8AC3E}">
        <p14:creationId xmlns:p14="http://schemas.microsoft.com/office/powerpoint/2010/main" val="4234585770"/>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85"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flag with a person holding a flag&#10;&#10;Description automatically generated">
            <a:extLst>
              <a:ext uri="{FF2B5EF4-FFF2-40B4-BE49-F238E27FC236}">
                <a16:creationId xmlns:a16="http://schemas.microsoft.com/office/drawing/2014/main" id="{E58DA870-8F1E-9C2A-2CDD-3F17151CB3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91671" y="1317813"/>
            <a:ext cx="5096860" cy="3600696"/>
          </a:xfrm>
        </p:spPr>
        <p:txBody>
          <a:bodyPr anchor="t">
            <a:noAutofit/>
          </a:bodyPr>
          <a:lstStyle/>
          <a:p>
            <a:br>
              <a:rPr lang="en-GB" sz="3200" b="1" dirty="0">
                <a:latin typeface="Arial" panose="020B0604020202020204" pitchFamily="34" charset="0"/>
                <a:ea typeface="Calibri Light"/>
                <a:cs typeface="Arial" panose="020B0604020202020204" pitchFamily="34" charset="0"/>
              </a:rPr>
            </a:br>
            <a:br>
              <a:rPr lang="en-GB" sz="3200" b="1" dirty="0">
                <a:latin typeface="Arial" panose="020B0604020202020204" pitchFamily="34" charset="0"/>
                <a:ea typeface="Calibri Light"/>
                <a:cs typeface="Arial" panose="020B0604020202020204" pitchFamily="34" charset="0"/>
              </a:rPr>
            </a:br>
            <a:r>
              <a:rPr lang="en-GB" sz="2000" b="1" dirty="0">
                <a:latin typeface="Arial" panose="020B0604020202020204" pitchFamily="34" charset="0"/>
                <a:ea typeface="Calibri Light"/>
                <a:cs typeface="Arial" panose="020B0604020202020204" pitchFamily="34" charset="0"/>
              </a:rPr>
              <a:t>BRIEFING TO THE SELECT COMMITTEE ON SECURITY AND JUSTICE: PLIGHT OF MAGISTRATES  IN SOUTH AFRICA</a:t>
            </a:r>
            <a:br>
              <a:rPr lang="en-GB" sz="2000" b="1" dirty="0">
                <a:latin typeface="Arial" panose="020B0604020202020204" pitchFamily="34" charset="0"/>
                <a:ea typeface="Calibri Light"/>
                <a:cs typeface="Arial" panose="020B0604020202020204" pitchFamily="34" charset="0"/>
              </a:rPr>
            </a:br>
            <a:br>
              <a:rPr lang="en-GB" sz="2000" b="1" dirty="0">
                <a:latin typeface="Arial" panose="020B0604020202020204" pitchFamily="34" charset="0"/>
                <a:ea typeface="Calibri Light"/>
                <a:cs typeface="Arial" panose="020B0604020202020204" pitchFamily="34" charset="0"/>
              </a:rPr>
            </a:br>
            <a:r>
              <a:rPr lang="en-GB" sz="2000" b="1" dirty="0">
                <a:latin typeface="Arial" panose="020B0604020202020204" pitchFamily="34" charset="0"/>
                <a:ea typeface="Calibri Light"/>
                <a:cs typeface="Arial" panose="020B0604020202020204" pitchFamily="34" charset="0"/>
              </a:rPr>
              <a:t>26 November 2025</a:t>
            </a:r>
            <a:br>
              <a:rPr lang="en-GB" sz="2000" b="1" dirty="0">
                <a:latin typeface="Arial" panose="020B0604020202020204" pitchFamily="34" charset="0"/>
                <a:ea typeface="Calibri Light"/>
                <a:cs typeface="Arial" panose="020B0604020202020204" pitchFamily="34" charset="0"/>
              </a:rPr>
            </a:br>
            <a:br>
              <a:rPr lang="en-GB" sz="2000" b="1" dirty="0">
                <a:latin typeface="Arial" panose="020B0604020202020204" pitchFamily="34" charset="0"/>
                <a:ea typeface="Calibri Light"/>
                <a:cs typeface="Arial" panose="020B0604020202020204" pitchFamily="34" charset="0"/>
              </a:rPr>
            </a:br>
            <a:r>
              <a:rPr lang="en-GB" sz="2000" b="1" dirty="0">
                <a:latin typeface="Arial" panose="020B0604020202020204" pitchFamily="34" charset="0"/>
                <a:ea typeface="Calibri Light"/>
                <a:cs typeface="Arial" panose="020B0604020202020204" pitchFamily="34" charset="0"/>
              </a:rPr>
              <a:t>Mr L C Mohalaba, Deputy Director-General: Court Administration; and</a:t>
            </a:r>
            <a:br>
              <a:rPr lang="en-GB" sz="2000" b="1" dirty="0">
                <a:latin typeface="Arial" panose="020B0604020202020204" pitchFamily="34" charset="0"/>
                <a:ea typeface="Calibri Light"/>
                <a:cs typeface="Arial" panose="020B0604020202020204" pitchFamily="34" charset="0"/>
              </a:rPr>
            </a:br>
            <a:r>
              <a:rPr lang="en-GB" sz="2000" b="1" dirty="0">
                <a:latin typeface="Arial" panose="020B0604020202020204" pitchFamily="34" charset="0"/>
                <a:ea typeface="Calibri Light"/>
                <a:cs typeface="Arial" panose="020B0604020202020204" pitchFamily="34" charset="0"/>
              </a:rPr>
              <a:t>Mr T Thiti, Acting Deputy Director-General: Corporate Services </a:t>
            </a:r>
            <a:br>
              <a:rPr lang="en-GB" sz="2000" b="1" dirty="0">
                <a:latin typeface="Arial" panose="020B0604020202020204" pitchFamily="34" charset="0"/>
                <a:ea typeface="Calibri Light"/>
                <a:cs typeface="Arial" panose="020B0604020202020204" pitchFamily="34" charset="0"/>
              </a:rPr>
            </a:br>
            <a:endParaRPr lang="en-GB" sz="3200" b="1" dirty="0">
              <a:latin typeface="Arial" panose="020B0604020202020204" pitchFamily="34" charset="0"/>
              <a:cs typeface="Arial" panose="020B0604020202020204" pitchFamily="34" charset="0"/>
            </a:endParaRPr>
          </a:p>
        </p:txBody>
      </p:sp>
      <p:pic>
        <p:nvPicPr>
          <p:cNvPr id="10" name="Picture 9" descr="A white circle with a black and green text and a number&#10;&#10;Description automatically generated">
            <a:extLst>
              <a:ext uri="{FF2B5EF4-FFF2-40B4-BE49-F238E27FC236}">
                <a16:creationId xmlns:a16="http://schemas.microsoft.com/office/drawing/2014/main" id="{C9552736-D440-41FB-99BA-FFFCC11548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4201" y="912431"/>
            <a:ext cx="3400404" cy="3400404"/>
          </a:xfrm>
          <a:prstGeom prst="rect">
            <a:avLst/>
          </a:prstGeom>
        </p:spPr>
      </p:pic>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50ACB-4428-7C5C-DE37-7C88FD944C6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26E2B97-BAF4-6676-C963-A9D64E342DF5}"/>
              </a:ext>
            </a:extLst>
          </p:cNvPr>
          <p:cNvSpPr txBox="1">
            <a:spLocks/>
          </p:cNvSpPr>
          <p:nvPr/>
        </p:nvSpPr>
        <p:spPr>
          <a:xfrm>
            <a:off x="374574" y="139428"/>
            <a:ext cx="8685369" cy="4653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t">
              <a:lnSpc>
                <a:spcPct val="100000"/>
              </a:lnSpc>
              <a:spcBef>
                <a:spcPts val="0"/>
              </a:spcBef>
              <a:defRPr/>
            </a:pPr>
            <a:endParaRPr lang="en-US" sz="1800" b="1" dirty="0">
              <a:solidFill>
                <a:prstClr val="black"/>
              </a:solidFill>
              <a:latin typeface="Arial" panose="020B0604020202020204" pitchFamily="34" charset="0"/>
              <a:ea typeface="+mn-ea"/>
              <a:cs typeface="Arial" panose="020B0604020202020204" pitchFamily="34" charset="0"/>
            </a:endParaRPr>
          </a:p>
          <a:p>
            <a:pPr lvl="0" algn="ctr" fontAlgn="t">
              <a:lnSpc>
                <a:spcPct val="100000"/>
              </a:lnSpc>
              <a:spcBef>
                <a:spcPts val="0"/>
              </a:spcBef>
              <a:defRPr/>
            </a:pPr>
            <a:r>
              <a:rPr lang="en-US" sz="1800" b="1" dirty="0">
                <a:solidFill>
                  <a:schemeClr val="accent2"/>
                </a:solidFill>
                <a:latin typeface="Arial" panose="020B0604020202020204" pitchFamily="34" charset="0"/>
                <a:ea typeface="+mn-ea"/>
                <a:cs typeface="Arial" panose="020B0604020202020204" pitchFamily="34" charset="0"/>
              </a:rPr>
              <a:t>IMPLEMENTATION OF THE NATIONAL FINANCIAL POLICY FOR JUDICIAL OFFICERS:    </a:t>
            </a:r>
            <a:endParaRPr lang="en-US" sz="1800" dirty="0">
              <a:solidFill>
                <a:schemeClr val="accent2"/>
              </a:solidFill>
              <a:latin typeface="Arial" panose="020B0604020202020204" pitchFamily="34" charset="0"/>
              <a:ea typeface="+mn-ea"/>
              <a:cs typeface="Arial" panose="020B0604020202020204" pitchFamily="34" charset="0"/>
            </a:endParaRPr>
          </a:p>
          <a:p>
            <a:pPr lvl="0" algn="ctr" fontAlgn="t">
              <a:lnSpc>
                <a:spcPct val="100000"/>
              </a:lnSpc>
              <a:spcBef>
                <a:spcPts val="0"/>
              </a:spcBef>
              <a:defRPr/>
            </a:pPr>
            <a:endParaRPr lang="en-US" sz="2200" dirty="0">
              <a:solidFill>
                <a:prstClr val="black"/>
              </a:solidFill>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3BBA67B7-0945-42F3-A73C-F63848A94150}"/>
              </a:ext>
            </a:extLst>
          </p:cNvPr>
          <p:cNvSpPr>
            <a:spLocks noGrp="1"/>
          </p:cNvSpPr>
          <p:nvPr>
            <p:ph type="sldNum" sz="quarter" idx="12"/>
          </p:nvPr>
        </p:nvSpPr>
        <p:spPr/>
        <p:txBody>
          <a:bodyPr/>
          <a:lstStyle/>
          <a:p>
            <a:fld id="{330EA680-D336-4FF7-8B7A-9848BB0A1C32}" type="slidenum">
              <a:rPr lang="en-GB" sz="1400" smtClean="0"/>
              <a:t>10</a:t>
            </a:fld>
            <a:endParaRPr lang="en-GB" sz="1400" dirty="0"/>
          </a:p>
        </p:txBody>
      </p:sp>
      <p:sp>
        <p:nvSpPr>
          <p:cNvPr id="5" name="TextBox 4">
            <a:extLst>
              <a:ext uri="{FF2B5EF4-FFF2-40B4-BE49-F238E27FC236}">
                <a16:creationId xmlns:a16="http://schemas.microsoft.com/office/drawing/2014/main" id="{599B48CE-281F-CCB9-54A9-CBEC3427F118}"/>
              </a:ext>
            </a:extLst>
          </p:cNvPr>
          <p:cNvSpPr txBox="1"/>
          <p:nvPr/>
        </p:nvSpPr>
        <p:spPr>
          <a:xfrm>
            <a:off x="4335150" y="3810126"/>
            <a:ext cx="8685369" cy="369332"/>
          </a:xfrm>
          <a:prstGeom prst="rect">
            <a:avLst/>
          </a:prstGeom>
          <a:noFill/>
        </p:spPr>
        <p:txBody>
          <a:bodyPr wrap="square">
            <a:spAutoFit/>
          </a:bodyPr>
          <a:lstStyle/>
          <a:p>
            <a:r>
              <a:rPr lang="en-ZA" dirty="0"/>
              <a:t> </a:t>
            </a: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p:txBody>
      </p:sp>
      <p:sp>
        <p:nvSpPr>
          <p:cNvPr id="6" name="Rectangle 5">
            <a:extLst>
              <a:ext uri="{FF2B5EF4-FFF2-40B4-BE49-F238E27FC236}">
                <a16:creationId xmlns:a16="http://schemas.microsoft.com/office/drawing/2014/main" id="{C7667978-D0CD-4FB2-8B1C-1877742B1922}"/>
              </a:ext>
            </a:extLst>
          </p:cNvPr>
          <p:cNvSpPr/>
          <p:nvPr/>
        </p:nvSpPr>
        <p:spPr>
          <a:xfrm>
            <a:off x="229315" y="989147"/>
            <a:ext cx="8448520" cy="4431983"/>
          </a:xfrm>
          <a:prstGeom prst="rect">
            <a:avLst/>
          </a:prstGeom>
        </p:spPr>
        <p:txBody>
          <a:bodyPr wrap="square">
            <a:spAutoFit/>
          </a:bodyPr>
          <a:lstStyle/>
          <a:p>
            <a:pPr algn="just"/>
            <a:r>
              <a:rPr lang="en-ZA" sz="1600" dirty="0">
                <a:latin typeface="Arial" panose="020B0604020202020204" pitchFamily="34" charset="0"/>
                <a:cs typeface="Arial" panose="020B0604020202020204" pitchFamily="34" charset="0"/>
              </a:rPr>
              <a:t>  6. </a:t>
            </a:r>
            <a:r>
              <a:rPr lang="en-ZA" sz="1400" dirty="0">
                <a:latin typeface="Arial" panose="020B0604020202020204" pitchFamily="34" charset="0"/>
                <a:cs typeface="Arial" panose="020B0604020202020204" pitchFamily="34" charset="0"/>
              </a:rPr>
              <a:t>In the past, Magistrates were included in the Departmental Financial Instructions.</a:t>
            </a:r>
          </a:p>
          <a:p>
            <a:pPr algn="just"/>
            <a:endParaRPr lang="en-ZA" sz="1400" dirty="0">
              <a:latin typeface="Arial" panose="020B0604020202020204" pitchFamily="34" charset="0"/>
              <a:cs typeface="Arial" panose="020B0604020202020204" pitchFamily="34" charset="0"/>
            </a:endParaRPr>
          </a:p>
          <a:p>
            <a:pPr algn="just"/>
            <a:r>
              <a:rPr lang="en-ZA" sz="1400" dirty="0">
                <a:latin typeface="Arial" panose="020B0604020202020204" pitchFamily="34" charset="0"/>
                <a:cs typeface="Arial" panose="020B0604020202020204" pitchFamily="34" charset="0"/>
              </a:rPr>
              <a:t>6.1 The Financial Policy for Judicial Officers  is intended to enhance the independence of the Magistracy.  It seems inappropriate that the existing financial prescripts applicable to government officials, namely the  Departmental Financial  Instructions (DFI), which are issued by the Director-General (DG) of the DOJCD, should apply to members of the judiciary, in this case to  the magistrates.  While it would probably be ideal to have the DFI of the Office of the Chief Justice (OCJ) made applicable to magistrates, this is not possible at present as the expenses related to the Magistracy still come from the Vote Account of the DOJ&amp;CD.  While it is accepted that this  still have to be issued by the DG as the Accounting Officer for the Vote Account of the DOJCD, it can only  take place on the recommendation of the Magistrates Commission.  </a:t>
            </a:r>
          </a:p>
          <a:p>
            <a:pPr algn="just"/>
            <a:endParaRPr lang="en-ZA" sz="1400" dirty="0">
              <a:latin typeface="Arial" panose="020B0604020202020204" pitchFamily="34" charset="0"/>
              <a:cs typeface="Arial" panose="020B0604020202020204" pitchFamily="34" charset="0"/>
            </a:endParaRPr>
          </a:p>
          <a:p>
            <a:pPr algn="just"/>
            <a:r>
              <a:rPr lang="en-ZA" sz="1400" dirty="0">
                <a:latin typeface="Arial" panose="020B0604020202020204" pitchFamily="34" charset="0"/>
                <a:cs typeface="Arial" panose="020B0604020202020204" pitchFamily="34" charset="0"/>
              </a:rPr>
              <a:t>6.2   The Magistrates’ Commission was consulted and supported the DOJ&amp;CD.</a:t>
            </a:r>
          </a:p>
          <a:p>
            <a:pPr marL="342900" indent="-342900" algn="just">
              <a:buAutoNum type="arabicPeriod" startAt="14"/>
            </a:pPr>
            <a:endParaRPr lang="en-ZA" sz="1400" dirty="0">
              <a:latin typeface="Arial" panose="020B0604020202020204" pitchFamily="34" charset="0"/>
              <a:cs typeface="Arial" panose="020B0604020202020204" pitchFamily="34" charset="0"/>
            </a:endParaRPr>
          </a:p>
          <a:p>
            <a:pPr algn="just"/>
            <a:r>
              <a:rPr lang="en-ZA" sz="1400" dirty="0">
                <a:latin typeface="Arial" panose="020B0604020202020204" pitchFamily="34" charset="0"/>
                <a:cs typeface="Arial" panose="020B0604020202020204" pitchFamily="34" charset="0"/>
              </a:rPr>
              <a:t>6.3   For the first time ever, magistrates are now reimburs</a:t>
            </a:r>
            <a:r>
              <a:rPr lang="en-ZA" sz="1600" dirty="0">
                <a:latin typeface="Arial" panose="020B0604020202020204" pitchFamily="34" charset="0"/>
                <a:cs typeface="Arial" panose="020B0604020202020204" pitchFamily="34" charset="0"/>
              </a:rPr>
              <a:t>ed for the acquisition of their robes.</a:t>
            </a:r>
          </a:p>
          <a:p>
            <a:pPr algn="just"/>
            <a:r>
              <a:rPr lang="en-ZA" sz="1600" dirty="0">
                <a:latin typeface="Arial" panose="020B0604020202020204" pitchFamily="34" charset="0"/>
                <a:cs typeface="Arial" panose="020B0604020202020204" pitchFamily="34" charset="0"/>
              </a:rPr>
              <a:t> </a:t>
            </a:r>
          </a:p>
          <a:p>
            <a:endParaRPr lang="en-ZA" dirty="0">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a:p>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477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50ACB-4428-7C5C-DE37-7C88FD944C6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26E2B97-BAF4-6676-C963-A9D64E342DF5}"/>
              </a:ext>
            </a:extLst>
          </p:cNvPr>
          <p:cNvSpPr txBox="1">
            <a:spLocks/>
          </p:cNvSpPr>
          <p:nvPr/>
        </p:nvSpPr>
        <p:spPr>
          <a:xfrm>
            <a:off x="374574" y="139428"/>
            <a:ext cx="8685369" cy="4653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t">
              <a:lnSpc>
                <a:spcPct val="100000"/>
              </a:lnSpc>
              <a:spcBef>
                <a:spcPts val="0"/>
              </a:spcBef>
              <a:defRPr/>
            </a:pPr>
            <a:endParaRPr lang="en-US" sz="1800" b="1" dirty="0">
              <a:solidFill>
                <a:prstClr val="black"/>
              </a:solidFill>
              <a:latin typeface="Arial" panose="020B0604020202020204" pitchFamily="34" charset="0"/>
              <a:ea typeface="+mn-ea"/>
              <a:cs typeface="Arial" panose="020B0604020202020204" pitchFamily="34" charset="0"/>
            </a:endParaRPr>
          </a:p>
          <a:p>
            <a:pPr lvl="0" algn="ctr" fontAlgn="t">
              <a:lnSpc>
                <a:spcPct val="100000"/>
              </a:lnSpc>
              <a:spcBef>
                <a:spcPts val="0"/>
              </a:spcBef>
              <a:defRPr/>
            </a:pPr>
            <a:r>
              <a:rPr lang="en-US" sz="1800" b="1" dirty="0">
                <a:solidFill>
                  <a:schemeClr val="accent2"/>
                </a:solidFill>
                <a:latin typeface="Arial" panose="020B0604020202020204" pitchFamily="34" charset="0"/>
                <a:ea typeface="+mn-ea"/>
                <a:cs typeface="Arial" panose="020B0604020202020204" pitchFamily="34" charset="0"/>
              </a:rPr>
              <a:t>  IMPLEMENTATION OF THE NATIONAL FINANCIAL POLICY FOR JUDICIAL OFFICERS:    </a:t>
            </a:r>
            <a:endParaRPr lang="en-US" sz="1800" dirty="0">
              <a:solidFill>
                <a:schemeClr val="accent2"/>
              </a:solidFill>
              <a:latin typeface="Arial" panose="020B0604020202020204" pitchFamily="34" charset="0"/>
              <a:ea typeface="+mn-ea"/>
              <a:cs typeface="Arial" panose="020B0604020202020204" pitchFamily="34" charset="0"/>
            </a:endParaRPr>
          </a:p>
          <a:p>
            <a:pPr lvl="0" algn="ctr" fontAlgn="t">
              <a:lnSpc>
                <a:spcPct val="100000"/>
              </a:lnSpc>
              <a:spcBef>
                <a:spcPts val="0"/>
              </a:spcBef>
              <a:defRPr/>
            </a:pPr>
            <a:endParaRPr lang="en-US" sz="2200" dirty="0">
              <a:solidFill>
                <a:prstClr val="black"/>
              </a:solidFill>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3BBA67B7-0945-42F3-A73C-F63848A94150}"/>
              </a:ext>
            </a:extLst>
          </p:cNvPr>
          <p:cNvSpPr>
            <a:spLocks noGrp="1"/>
          </p:cNvSpPr>
          <p:nvPr>
            <p:ph type="sldNum" sz="quarter" idx="12"/>
          </p:nvPr>
        </p:nvSpPr>
        <p:spPr/>
        <p:txBody>
          <a:bodyPr/>
          <a:lstStyle/>
          <a:p>
            <a:fld id="{330EA680-D336-4FF7-8B7A-9848BB0A1C32}" type="slidenum">
              <a:rPr lang="en-GB" sz="1400" smtClean="0"/>
              <a:t>11</a:t>
            </a:fld>
            <a:endParaRPr lang="en-GB" sz="1400" dirty="0"/>
          </a:p>
        </p:txBody>
      </p:sp>
      <p:sp>
        <p:nvSpPr>
          <p:cNvPr id="5" name="TextBox 4">
            <a:extLst>
              <a:ext uri="{FF2B5EF4-FFF2-40B4-BE49-F238E27FC236}">
                <a16:creationId xmlns:a16="http://schemas.microsoft.com/office/drawing/2014/main" id="{599B48CE-281F-CCB9-54A9-CBEC3427F118}"/>
              </a:ext>
            </a:extLst>
          </p:cNvPr>
          <p:cNvSpPr txBox="1"/>
          <p:nvPr/>
        </p:nvSpPr>
        <p:spPr>
          <a:xfrm>
            <a:off x="4335150" y="3810126"/>
            <a:ext cx="8685369" cy="369332"/>
          </a:xfrm>
          <a:prstGeom prst="rect">
            <a:avLst/>
          </a:prstGeom>
          <a:noFill/>
        </p:spPr>
        <p:txBody>
          <a:bodyPr wrap="square">
            <a:spAutoFit/>
          </a:bodyPr>
          <a:lstStyle/>
          <a:p>
            <a:r>
              <a:rPr lang="en-ZA" dirty="0"/>
              <a:t> </a:t>
            </a: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p:txBody>
      </p:sp>
      <p:sp>
        <p:nvSpPr>
          <p:cNvPr id="6" name="Rectangle 5">
            <a:extLst>
              <a:ext uri="{FF2B5EF4-FFF2-40B4-BE49-F238E27FC236}">
                <a16:creationId xmlns:a16="http://schemas.microsoft.com/office/drawing/2014/main" id="{C7667978-D0CD-4FB2-8B1C-1877742B1922}"/>
              </a:ext>
            </a:extLst>
          </p:cNvPr>
          <p:cNvSpPr/>
          <p:nvPr/>
        </p:nvSpPr>
        <p:spPr>
          <a:xfrm>
            <a:off x="229315" y="989147"/>
            <a:ext cx="8448520" cy="3016210"/>
          </a:xfrm>
          <a:prstGeom prst="rect">
            <a:avLst/>
          </a:prstGeom>
        </p:spPr>
        <p:txBody>
          <a:bodyPr wrap="square">
            <a:spAutoFit/>
          </a:bodyPr>
          <a:lstStyle/>
          <a:p>
            <a:r>
              <a:rPr lang="en-ZA" sz="1600" dirty="0">
                <a:latin typeface="Arial" panose="020B0604020202020204" pitchFamily="34" charset="0"/>
                <a:cs typeface="Arial" panose="020B0604020202020204" pitchFamily="34" charset="0"/>
              </a:rPr>
              <a:t>6.4  Other issues prescribed in the Financial Manual, relates to:</a:t>
            </a:r>
          </a:p>
          <a:p>
            <a:pPr lvl="0"/>
            <a:r>
              <a:rPr lang="en-US" sz="1600" dirty="0">
                <a:latin typeface="Arial" panose="020B0604020202020204" pitchFamily="34" charset="0"/>
                <a:cs typeface="Arial" panose="020B0604020202020204" pitchFamily="34" charset="0"/>
              </a:rPr>
              <a:t> (a) Subsistence and Travel Arrangements;</a:t>
            </a:r>
            <a:endParaRPr lang="en-ZA" sz="1600" dirty="0">
              <a:latin typeface="Arial" panose="020B0604020202020204" pitchFamily="34" charset="0"/>
              <a:cs typeface="Arial" panose="020B0604020202020204" pitchFamily="34" charset="0"/>
            </a:endParaRPr>
          </a:p>
          <a:p>
            <a:pPr lvl="0"/>
            <a:r>
              <a:rPr lang="en-US" sz="1600" dirty="0">
                <a:latin typeface="Arial" panose="020B0604020202020204" pitchFamily="34" charset="0"/>
                <a:cs typeface="Arial" panose="020B0604020202020204" pitchFamily="34" charset="0"/>
              </a:rPr>
              <a:t>  (b) Catering;</a:t>
            </a:r>
            <a:endParaRPr lang="en-ZA" sz="1600" dirty="0">
              <a:latin typeface="Arial" panose="020B0604020202020204" pitchFamily="34" charset="0"/>
              <a:cs typeface="Arial" panose="020B0604020202020204" pitchFamily="34" charset="0"/>
            </a:endParaRPr>
          </a:p>
          <a:p>
            <a:pPr lvl="0"/>
            <a:r>
              <a:rPr lang="en-US" sz="1600" dirty="0">
                <a:latin typeface="Arial" panose="020B0604020202020204" pitchFamily="34" charset="0"/>
                <a:cs typeface="Arial" panose="020B0604020202020204" pitchFamily="34" charset="0"/>
              </a:rPr>
              <a:t>  (c) Hiring of venues;</a:t>
            </a:r>
            <a:endParaRPr lang="en-ZA" sz="1600" dirty="0">
              <a:latin typeface="Arial" panose="020B0604020202020204" pitchFamily="34" charset="0"/>
              <a:cs typeface="Arial" panose="020B0604020202020204" pitchFamily="34" charset="0"/>
            </a:endParaRPr>
          </a:p>
          <a:p>
            <a:pPr lvl="0"/>
            <a:r>
              <a:rPr lang="en-US" sz="1600" dirty="0">
                <a:latin typeface="Arial" panose="020B0604020202020204" pitchFamily="34" charset="0"/>
                <a:cs typeface="Arial" panose="020B0604020202020204" pitchFamily="34" charset="0"/>
              </a:rPr>
              <a:t>  (d) Farewell functions and/ or memorial service for Judicial Officers of the  </a:t>
            </a:r>
            <a:endParaRPr lang="en-ZA"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Lower Courts;</a:t>
            </a:r>
            <a:endParaRPr lang="en-ZA" sz="1600" dirty="0">
              <a:latin typeface="Arial" panose="020B0604020202020204" pitchFamily="34" charset="0"/>
              <a:cs typeface="Arial" panose="020B0604020202020204" pitchFamily="34" charset="0"/>
            </a:endParaRPr>
          </a:p>
          <a:p>
            <a:pPr lvl="0"/>
            <a:r>
              <a:rPr lang="en-US" sz="1600" dirty="0">
                <a:latin typeface="Arial" panose="020B0604020202020204" pitchFamily="34" charset="0"/>
                <a:cs typeface="Arial" panose="020B0604020202020204" pitchFamily="34" charset="0"/>
              </a:rPr>
              <a:t>  (e) Acquisition of robes;</a:t>
            </a:r>
            <a:endParaRPr lang="en-ZA" sz="1600" dirty="0">
              <a:latin typeface="Arial" panose="020B0604020202020204" pitchFamily="34" charset="0"/>
              <a:cs typeface="Arial" panose="020B0604020202020204" pitchFamily="34" charset="0"/>
            </a:endParaRPr>
          </a:p>
          <a:p>
            <a:pPr lvl="0"/>
            <a:r>
              <a:rPr lang="en-US" sz="1600" dirty="0">
                <a:latin typeface="Arial" panose="020B0604020202020204" pitchFamily="34" charset="0"/>
                <a:cs typeface="Arial" panose="020B0604020202020204" pitchFamily="34" charset="0"/>
              </a:rPr>
              <a:t>  (f) Mobile Communication Services Scheme; and</a:t>
            </a:r>
            <a:endParaRPr lang="en-ZA" sz="1600" dirty="0">
              <a:latin typeface="Arial" panose="020B0604020202020204" pitchFamily="34" charset="0"/>
              <a:cs typeface="Arial" panose="020B0604020202020204" pitchFamily="34" charset="0"/>
            </a:endParaRPr>
          </a:p>
          <a:p>
            <a:pPr lvl="0"/>
            <a:r>
              <a:rPr lang="en-US" sz="1600" dirty="0">
                <a:latin typeface="Arial" panose="020B0604020202020204" pitchFamily="34" charset="0"/>
                <a:cs typeface="Arial" panose="020B0604020202020204" pitchFamily="34" charset="0"/>
              </a:rPr>
              <a:t>   (g) Asset Management.</a:t>
            </a:r>
            <a:endParaRPr lang="en-ZA" sz="1600" dirty="0">
              <a:latin typeface="Arial" panose="020B0604020202020204" pitchFamily="34" charset="0"/>
              <a:cs typeface="Arial" panose="020B0604020202020204" pitchFamily="34" charset="0"/>
            </a:endParaRPr>
          </a:p>
          <a:p>
            <a:r>
              <a:rPr lang="en-ZA" sz="1600" dirty="0">
                <a:latin typeface="Arial" panose="020B0604020202020204" pitchFamily="34" charset="0"/>
                <a:cs typeface="Arial" panose="020B0604020202020204" pitchFamily="34" charset="0"/>
              </a:rPr>
              <a:t> </a:t>
            </a:r>
          </a:p>
          <a:p>
            <a:endParaRPr lang="en-ZA" sz="1400" dirty="0">
              <a:latin typeface="Arial" panose="020B0604020202020204" pitchFamily="34" charset="0"/>
              <a:cs typeface="Arial" panose="020B0604020202020204" pitchFamily="34" charset="0"/>
            </a:endParaRPr>
          </a:p>
          <a:p>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8642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47B7256-C287-6807-8468-83764CAB4DCD}"/>
              </a:ext>
            </a:extLst>
          </p:cNvPr>
          <p:cNvSpPr txBox="1">
            <a:spLocks/>
          </p:cNvSpPr>
          <p:nvPr/>
        </p:nvSpPr>
        <p:spPr>
          <a:xfrm>
            <a:off x="175494" y="0"/>
            <a:ext cx="8847963" cy="388306"/>
          </a:xfrm>
          <a:prstGeom prst="rect">
            <a:avLst/>
          </a:prstGeom>
          <a:solidFill>
            <a:schemeClr val="accent2">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600" b="1" dirty="0">
                <a:latin typeface="Arial" panose="020B0604020202020204" pitchFamily="34" charset="0"/>
                <a:cs typeface="Arial" panose="020B0604020202020204" pitchFamily="34" charset="0"/>
              </a:rPr>
              <a:t>7. OVERVIEW OF THE SECURITY PROVISION FOR MEMBERS OF THE JUDICIARY</a:t>
            </a:r>
          </a:p>
        </p:txBody>
      </p:sp>
      <p:sp>
        <p:nvSpPr>
          <p:cNvPr id="2" name="Slide Number Placeholder 1">
            <a:extLst>
              <a:ext uri="{FF2B5EF4-FFF2-40B4-BE49-F238E27FC236}">
                <a16:creationId xmlns:a16="http://schemas.microsoft.com/office/drawing/2014/main" id="{6DB213C8-FE3E-BE66-97E8-083144FDA98B}"/>
              </a:ext>
            </a:extLst>
          </p:cNvPr>
          <p:cNvSpPr>
            <a:spLocks noGrp="1"/>
          </p:cNvSpPr>
          <p:nvPr>
            <p:ph type="sldNum" sz="quarter" idx="12"/>
          </p:nvPr>
        </p:nvSpPr>
        <p:spPr/>
        <p:txBody>
          <a:bodyPr/>
          <a:lstStyle/>
          <a:p>
            <a:fld id="{330EA680-D336-4FF7-8B7A-9848BB0A1C32}" type="slidenum">
              <a:rPr lang="en-GB" sz="1400" smtClean="0"/>
              <a:t>12</a:t>
            </a:fld>
            <a:endParaRPr lang="en-GB" sz="1400" dirty="0"/>
          </a:p>
        </p:txBody>
      </p:sp>
      <p:sp>
        <p:nvSpPr>
          <p:cNvPr id="5" name="TextBox 4">
            <a:extLst>
              <a:ext uri="{FF2B5EF4-FFF2-40B4-BE49-F238E27FC236}">
                <a16:creationId xmlns:a16="http://schemas.microsoft.com/office/drawing/2014/main" id="{ADBDB072-A31B-4130-944E-4B409BC6539C}"/>
              </a:ext>
            </a:extLst>
          </p:cNvPr>
          <p:cNvSpPr txBox="1"/>
          <p:nvPr/>
        </p:nvSpPr>
        <p:spPr>
          <a:xfrm>
            <a:off x="54952" y="708303"/>
            <a:ext cx="9089048" cy="5447645"/>
          </a:xfrm>
          <a:prstGeom prst="rect">
            <a:avLst/>
          </a:prstGeom>
          <a:noFill/>
        </p:spPr>
        <p:txBody>
          <a:bodyPr wrap="square" rtlCol="0">
            <a:spAutoFit/>
          </a:bodyPr>
          <a:lstStyle/>
          <a:p>
            <a:pPr fontAlgn="base"/>
            <a:r>
              <a:rPr lang="en-GB" sz="1600" b="1" dirty="0">
                <a:latin typeface="Arial" panose="020B0604020202020204" pitchFamily="34" charset="0"/>
                <a:cs typeface="Arial" panose="020B0604020202020204" pitchFamily="34" charset="0"/>
              </a:rPr>
              <a:t>7.1 State of Security</a:t>
            </a:r>
          </a:p>
          <a:p>
            <a:pPr fontAlgn="base"/>
            <a:endParaRPr lang="en-GB" sz="1400" b="1" dirty="0">
              <a:latin typeface="Arial" panose="020B0604020202020204" pitchFamily="34" charset="0"/>
              <a:cs typeface="Arial" panose="020B0604020202020204" pitchFamily="34" charset="0"/>
            </a:endParaRPr>
          </a:p>
          <a:p>
            <a:pPr marL="171450" indent="-171450" fontAlgn="base">
              <a:buFont typeface="Arial" panose="020B0604020202020204" pitchFamily="34" charset="0"/>
              <a:buChar char="•"/>
            </a:pPr>
            <a:r>
              <a:rPr lang="en-GB" sz="1400" dirty="0">
                <a:latin typeface="Arial" panose="020B0604020202020204" pitchFamily="34" charset="0"/>
                <a:cs typeface="Arial" panose="020B0604020202020204" pitchFamily="34" charset="0"/>
              </a:rPr>
              <a:t>There has been an increase in reported incidents of insecurity and threats to the judiciary</a:t>
            </a:r>
          </a:p>
          <a:p>
            <a:pPr marL="171450" indent="-171450" fontAlgn="base">
              <a:buFont typeface="Arial" panose="020B0604020202020204" pitchFamily="34" charset="0"/>
              <a:buChar char="•"/>
            </a:pPr>
            <a:r>
              <a:rPr lang="en-GB" sz="1400" dirty="0">
                <a:latin typeface="Arial" panose="020B0604020202020204" pitchFamily="34" charset="0"/>
                <a:cs typeface="Arial" panose="020B0604020202020204" pitchFamily="34" charset="0"/>
              </a:rPr>
              <a:t>Common threats Identified include: pre-meditated assassinations, violent attacks, kidnapping, anonymous calls/messages, loitering in courts with intent to harm, stalking, death threats, disruption of court proceedings, physical assault.</a:t>
            </a:r>
          </a:p>
          <a:p>
            <a:pPr fontAlgn="base"/>
            <a:endParaRPr lang="en-GB" sz="1400" dirty="0">
              <a:latin typeface="Arial" panose="020B0604020202020204" pitchFamily="34" charset="0"/>
              <a:cs typeface="Arial" panose="020B0604020202020204" pitchFamily="34" charset="0"/>
            </a:endParaRPr>
          </a:p>
          <a:p>
            <a:pPr marL="171450" indent="-171450" fontAlgn="base">
              <a:buFont typeface="Arial" panose="020B0604020202020204" pitchFamily="34" charset="0"/>
              <a:buChar char="•"/>
            </a:pPr>
            <a:r>
              <a:rPr lang="en-GB" sz="1400" dirty="0">
                <a:latin typeface="Arial" panose="020B0604020202020204" pitchFamily="34" charset="0"/>
                <a:cs typeface="Arial" panose="020B0604020202020204" pitchFamily="34" charset="0"/>
              </a:rPr>
              <a:t>Specialised protection services under a security contract is in place, which include:</a:t>
            </a:r>
          </a:p>
          <a:p>
            <a:pPr fontAlgn="base"/>
            <a:r>
              <a:rPr lang="en-GB" sz="1400" dirty="0">
                <a:latin typeface="Arial" panose="020B0604020202020204" pitchFamily="34" charset="0"/>
                <a:cs typeface="Arial" panose="020B0604020202020204" pitchFamily="34" charset="0"/>
              </a:rPr>
              <a:t>	Close/In-Transit Protection: provided during travelling and working hours.</a:t>
            </a:r>
          </a:p>
          <a:p>
            <a:pPr fontAlgn="base"/>
            <a:r>
              <a:rPr lang="en-GB" sz="1400" dirty="0">
                <a:latin typeface="Arial" panose="020B0604020202020204" pitchFamily="34" charset="0"/>
                <a:cs typeface="Arial" panose="020B0604020202020204" pitchFamily="34" charset="0"/>
              </a:rPr>
              <a:t>	Static Protection: 24-hour security at their places of residence.</a:t>
            </a:r>
          </a:p>
          <a:p>
            <a:pPr fontAlgn="base"/>
            <a:endParaRPr lang="en-GB" sz="1200" dirty="0">
              <a:latin typeface="Arial" panose="020B0604020202020204" pitchFamily="34" charset="0"/>
              <a:cs typeface="Arial" panose="020B0604020202020204" pitchFamily="34" charset="0"/>
            </a:endParaRPr>
          </a:p>
          <a:p>
            <a:pPr fontAlgn="base"/>
            <a:r>
              <a:rPr lang="en-GB" sz="1600" b="1" dirty="0">
                <a:latin typeface="Arial" panose="020B0604020202020204" pitchFamily="34" charset="0"/>
                <a:cs typeface="Arial" panose="020B0604020202020204" pitchFamily="34" charset="0"/>
              </a:rPr>
              <a:t>7.2 Reporting Procedure:</a:t>
            </a:r>
          </a:p>
          <a:p>
            <a:pPr fontAlgn="base"/>
            <a:endParaRPr lang="en-GB" sz="1200" b="1" dirty="0">
              <a:latin typeface="Arial" panose="020B0604020202020204" pitchFamily="34" charset="0"/>
              <a:cs typeface="Arial" panose="020B0604020202020204" pitchFamily="34" charset="0"/>
            </a:endParaRPr>
          </a:p>
          <a:p>
            <a:pPr marL="171450" indent="-171450" fontAlgn="base">
              <a:buFont typeface="Arial" panose="020B0604020202020204" pitchFamily="34" charset="0"/>
              <a:buChar char="•"/>
            </a:pPr>
            <a:r>
              <a:rPr lang="en-GB" sz="1400" dirty="0">
                <a:latin typeface="Arial" panose="020B0604020202020204" pitchFamily="34" charset="0"/>
                <a:cs typeface="Arial" panose="020B0604020202020204" pitchFamily="34" charset="0"/>
              </a:rPr>
              <a:t>The threatened member of Judiciary informs the  Supervisor &amp; Provincial Security Manager (PSM) telephonically.</a:t>
            </a:r>
          </a:p>
          <a:p>
            <a:pPr marL="171450" indent="-171450" fontAlgn="base">
              <a:buFont typeface="Arial" panose="020B0604020202020204" pitchFamily="34" charset="0"/>
              <a:buChar char="•"/>
            </a:pPr>
            <a:r>
              <a:rPr lang="en-GB" sz="1400" dirty="0">
                <a:latin typeface="Arial" panose="020B0604020202020204" pitchFamily="34" charset="0"/>
                <a:cs typeface="Arial" panose="020B0604020202020204" pitchFamily="34" charset="0"/>
              </a:rPr>
              <a:t>Report incident to the nearest Police Station.</a:t>
            </a:r>
          </a:p>
          <a:p>
            <a:pPr marL="171450" indent="-171450" fontAlgn="base">
              <a:buFont typeface="Arial" panose="020B0604020202020204" pitchFamily="34" charset="0"/>
              <a:buChar char="•"/>
            </a:pPr>
            <a:r>
              <a:rPr lang="en-GB" sz="1400" dirty="0">
                <a:latin typeface="Arial" panose="020B0604020202020204" pitchFamily="34" charset="0"/>
                <a:cs typeface="Arial" panose="020B0604020202020204" pitchFamily="34" charset="0"/>
              </a:rPr>
              <a:t>Member of Judiciary submits written statement.</a:t>
            </a:r>
          </a:p>
          <a:p>
            <a:pPr marL="171450" indent="-171450" fontAlgn="base">
              <a:buFont typeface="Arial" panose="020B0604020202020204" pitchFamily="34" charset="0"/>
              <a:buChar char="•"/>
            </a:pPr>
            <a:r>
              <a:rPr lang="en-GB" sz="1400" dirty="0">
                <a:latin typeface="Arial" panose="020B0604020202020204" pitchFamily="34" charset="0"/>
                <a:cs typeface="Arial" panose="020B0604020202020204" pitchFamily="34" charset="0"/>
              </a:rPr>
              <a:t>PSM conducts Threat and Risk Assessment (TRA) and if the outcomes of TRA are positive → security solutions in the form of protection are recommend.</a:t>
            </a:r>
          </a:p>
          <a:p>
            <a:pPr marL="171450" indent="-171450" fontAlgn="base">
              <a:buFont typeface="Arial" panose="020B0604020202020204" pitchFamily="34" charset="0"/>
              <a:buChar char="•"/>
            </a:pPr>
            <a:r>
              <a:rPr lang="en-GB" sz="1400" dirty="0">
                <a:latin typeface="Arial" panose="020B0604020202020204" pitchFamily="34" charset="0"/>
                <a:cs typeface="Arial" panose="020B0604020202020204" pitchFamily="34" charset="0"/>
              </a:rPr>
              <a:t>Continuous monitoring by Security Agencies.</a:t>
            </a:r>
          </a:p>
          <a:p>
            <a:pPr marL="171450" indent="-171450" fontAlgn="base">
              <a:buFont typeface="Arial" panose="020B0604020202020204" pitchFamily="34" charset="0"/>
              <a:buChar char="•"/>
            </a:pPr>
            <a:r>
              <a:rPr lang="en-GB" sz="1400" dirty="0">
                <a:latin typeface="Arial" panose="020B0604020202020204" pitchFamily="34" charset="0"/>
                <a:cs typeface="Arial" panose="020B0604020202020204" pitchFamily="34" charset="0"/>
              </a:rPr>
              <a:t>If threats cease, protection services are revoked.</a:t>
            </a:r>
          </a:p>
          <a:p>
            <a:pPr fontAlgn="base"/>
            <a:endParaRPr lang="en-GB" sz="1200" dirty="0">
              <a:latin typeface="Arial" panose="020B0604020202020204" pitchFamily="34" charset="0"/>
              <a:cs typeface="Arial" panose="020B0604020202020204" pitchFamily="34" charset="0"/>
            </a:endParaRPr>
          </a:p>
          <a:p>
            <a:pPr fontAlgn="base"/>
            <a:endParaRPr lang="en-GB" sz="1400" b="1" dirty="0">
              <a:latin typeface="Arial" panose="020B0604020202020204" pitchFamily="34" charset="0"/>
              <a:cs typeface="Arial" panose="020B0604020202020204" pitchFamily="34" charset="0"/>
            </a:endParaRPr>
          </a:p>
          <a:p>
            <a:pPr marL="179388" indent="-179388" fontAlgn="base"/>
            <a:endParaRPr lang="en-GB" sz="1400" b="1" dirty="0">
              <a:latin typeface="Arial" panose="020B0604020202020204" pitchFamily="34" charset="0"/>
              <a:cs typeface="Arial" panose="020B0604020202020204" pitchFamily="34" charset="0"/>
            </a:endParaRPr>
          </a:p>
          <a:p>
            <a:pPr marL="450850" indent="-363538" defTabSz="533400" fontAlgn="base">
              <a:tabLst>
                <a:tab pos="363538" algn="l"/>
              </a:tabLst>
            </a:pPr>
            <a:r>
              <a:rPr lang="en-GB" sz="1400" dirty="0">
                <a:latin typeface="Arial" panose="020B0604020202020204" pitchFamily="34" charset="0"/>
                <a:cs typeface="Arial" panose="020B0604020202020204" pitchFamily="34" charset="0"/>
              </a:rPr>
              <a:t>7.2</a:t>
            </a:r>
          </a:p>
        </p:txBody>
      </p:sp>
    </p:spTree>
    <p:extLst>
      <p:ext uri="{BB962C8B-B14F-4D97-AF65-F5344CB8AC3E}">
        <p14:creationId xmlns:p14="http://schemas.microsoft.com/office/powerpoint/2010/main" val="124915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47B7256-C287-6807-8468-83764CAB4DCD}"/>
              </a:ext>
            </a:extLst>
          </p:cNvPr>
          <p:cNvSpPr txBox="1">
            <a:spLocks/>
          </p:cNvSpPr>
          <p:nvPr/>
        </p:nvSpPr>
        <p:spPr>
          <a:xfrm>
            <a:off x="-12526" y="0"/>
            <a:ext cx="9156526" cy="708303"/>
          </a:xfrm>
          <a:prstGeom prst="rect">
            <a:avLst/>
          </a:prstGeom>
          <a:solidFill>
            <a:schemeClr val="accent2">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dirty="0">
                <a:latin typeface="Arial" panose="020B0604020202020204" pitchFamily="34" charset="0"/>
                <a:cs typeface="Arial" panose="020B0604020202020204" pitchFamily="34" charset="0"/>
              </a:rPr>
              <a:t>7. OVERVIEW OF THE SECURITY PROVISION FOR MEMBERS OF THE JUDICIARY</a:t>
            </a:r>
          </a:p>
        </p:txBody>
      </p:sp>
      <p:sp>
        <p:nvSpPr>
          <p:cNvPr id="2" name="Slide Number Placeholder 1">
            <a:extLst>
              <a:ext uri="{FF2B5EF4-FFF2-40B4-BE49-F238E27FC236}">
                <a16:creationId xmlns:a16="http://schemas.microsoft.com/office/drawing/2014/main" id="{6DB213C8-FE3E-BE66-97E8-083144FDA98B}"/>
              </a:ext>
            </a:extLst>
          </p:cNvPr>
          <p:cNvSpPr>
            <a:spLocks noGrp="1"/>
          </p:cNvSpPr>
          <p:nvPr>
            <p:ph type="sldNum" sz="quarter" idx="12"/>
          </p:nvPr>
        </p:nvSpPr>
        <p:spPr/>
        <p:txBody>
          <a:bodyPr/>
          <a:lstStyle/>
          <a:p>
            <a:fld id="{330EA680-D336-4FF7-8B7A-9848BB0A1C32}" type="slidenum">
              <a:rPr lang="en-GB" sz="1400" smtClean="0"/>
              <a:t>13</a:t>
            </a:fld>
            <a:endParaRPr lang="en-GB" sz="1400" dirty="0"/>
          </a:p>
        </p:txBody>
      </p:sp>
      <p:sp>
        <p:nvSpPr>
          <p:cNvPr id="6" name="TextBox 5">
            <a:extLst>
              <a:ext uri="{FF2B5EF4-FFF2-40B4-BE49-F238E27FC236}">
                <a16:creationId xmlns:a16="http://schemas.microsoft.com/office/drawing/2014/main" id="{25DFE665-8031-4B5B-AE8C-6C6EB193FB58}"/>
              </a:ext>
            </a:extLst>
          </p:cNvPr>
          <p:cNvSpPr txBox="1"/>
          <p:nvPr/>
        </p:nvSpPr>
        <p:spPr>
          <a:xfrm>
            <a:off x="129540" y="862086"/>
            <a:ext cx="8526447" cy="5555367"/>
          </a:xfrm>
          <a:prstGeom prst="rect">
            <a:avLst/>
          </a:prstGeom>
          <a:noFill/>
        </p:spPr>
        <p:txBody>
          <a:bodyPr wrap="square" rtlCol="0">
            <a:spAutoFit/>
          </a:bodyPr>
          <a:lstStyle/>
          <a:p>
            <a:pPr algn="just"/>
            <a:endParaRPr lang="en-GB" sz="1100" b="1" dirty="0">
              <a:latin typeface="Arial" panose="020B0604020202020204" pitchFamily="34" charset="0"/>
              <a:cs typeface="Arial" panose="020B0604020202020204" pitchFamily="34" charset="0"/>
            </a:endParaRPr>
          </a:p>
          <a:p>
            <a:pPr algn="just" fontAlgn="base"/>
            <a:r>
              <a:rPr lang="en-GB" sz="1600" b="1" dirty="0">
                <a:latin typeface="Arial" panose="020B0604020202020204" pitchFamily="34" charset="0"/>
                <a:cs typeface="Arial" panose="020B0604020202020204" pitchFamily="34" charset="0"/>
              </a:rPr>
              <a:t>7.3 Interventions</a:t>
            </a:r>
          </a:p>
          <a:p>
            <a:pPr algn="just"/>
            <a:endParaRPr lang="en-GB" sz="1100" b="1" dirty="0">
              <a:latin typeface="Arial" panose="020B0604020202020204" pitchFamily="34" charset="0"/>
              <a:cs typeface="Arial" panose="020B0604020202020204" pitchFamily="34" charset="0"/>
            </a:endParaRPr>
          </a:p>
          <a:p>
            <a:pPr fontAlgn="base"/>
            <a:r>
              <a:rPr lang="en-GB" sz="1400" b="1" dirty="0">
                <a:latin typeface="Arial" panose="020B0604020202020204" pitchFamily="34" charset="0"/>
                <a:cs typeface="Arial" panose="020B0604020202020204" pitchFamily="34" charset="0"/>
              </a:rPr>
              <a:t>Departmental Actions: </a:t>
            </a:r>
          </a:p>
          <a:p>
            <a:pPr marL="171450" indent="-171450" fontAlgn="base">
              <a:buFont typeface="Arial" panose="020B0604020202020204" pitchFamily="34" charset="0"/>
              <a:buChar char="•"/>
            </a:pPr>
            <a:r>
              <a:rPr lang="en-GB" sz="1400" dirty="0">
                <a:latin typeface="Arial" panose="020B0604020202020204" pitchFamily="34" charset="0"/>
                <a:cs typeface="Arial" panose="020B0604020202020204" pitchFamily="34" charset="0"/>
              </a:rPr>
              <a:t>The Chief Directorate: Security Management Services responds to all reported incidents/threats.</a:t>
            </a:r>
          </a:p>
          <a:p>
            <a:pPr marL="171450" indent="-171450" fontAlgn="base">
              <a:buFont typeface="Arial" panose="020B0604020202020204" pitchFamily="34" charset="0"/>
              <a:buChar char="•"/>
            </a:pPr>
            <a:r>
              <a:rPr lang="en-GB" sz="1400" dirty="0">
                <a:latin typeface="Arial" panose="020B0604020202020204" pitchFamily="34" charset="0"/>
                <a:cs typeface="Arial" panose="020B0604020202020204" pitchFamily="34" charset="0"/>
              </a:rPr>
              <a:t>To increase awareness, 200 booklets were procured for personal security</a:t>
            </a:r>
          </a:p>
          <a:p>
            <a:pPr marL="171450" indent="-171450" fontAlgn="base">
              <a:buFont typeface="Arial" panose="020B0604020202020204" pitchFamily="34" charset="0"/>
              <a:buChar char="•"/>
            </a:pPr>
            <a:r>
              <a:rPr lang="en-GB" sz="1400" dirty="0">
                <a:latin typeface="Arial" panose="020B0604020202020204" pitchFamily="34" charset="0"/>
                <a:cs typeface="Arial" panose="020B0604020202020204" pitchFamily="34" charset="0"/>
              </a:rPr>
              <a:t>Continuous risk assessment, reporting and monitoring.</a:t>
            </a:r>
          </a:p>
          <a:p>
            <a:pPr marL="171450" indent="-171450" fontAlgn="base">
              <a:buFont typeface="Arial" panose="020B0604020202020204" pitchFamily="34" charset="0"/>
              <a:buChar char="•"/>
            </a:pPr>
            <a:r>
              <a:rPr lang="en-GB" sz="1400" dirty="0">
                <a:latin typeface="Arial" panose="020B0604020202020204" pitchFamily="34" charset="0"/>
                <a:cs typeface="Arial" panose="020B0604020202020204" pitchFamily="34" charset="0"/>
              </a:rPr>
              <a:t>Maintained specialised security contracts for judiciary protection.</a:t>
            </a:r>
          </a:p>
          <a:p>
            <a:pPr marL="171450" indent="-171450" fontAlgn="base">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fontAlgn="base"/>
            <a:r>
              <a:rPr lang="en-GB" sz="1400" b="1" dirty="0">
                <a:latin typeface="Arial" panose="020B0604020202020204" pitchFamily="34" charset="0"/>
                <a:cs typeface="Arial" panose="020B0604020202020204" pitchFamily="34" charset="0"/>
              </a:rPr>
              <a:t>Services provided: </a:t>
            </a:r>
          </a:p>
          <a:p>
            <a:pPr marL="171450" indent="-171450" fontAlgn="base">
              <a:buFont typeface="Arial" panose="020B0604020202020204" pitchFamily="34" charset="0"/>
              <a:buChar char="•"/>
            </a:pPr>
            <a:r>
              <a:rPr lang="en-GB" sz="1400" dirty="0">
                <a:latin typeface="Arial" panose="020B0604020202020204" pitchFamily="34" charset="0"/>
                <a:cs typeface="Arial" panose="020B0604020202020204" pitchFamily="34" charset="0"/>
              </a:rPr>
              <a:t>Specialised protection services under a security contract is in place, which include:</a:t>
            </a:r>
          </a:p>
          <a:p>
            <a:pPr fontAlgn="base"/>
            <a:r>
              <a:rPr lang="en-GB" sz="1400" dirty="0">
                <a:latin typeface="Arial" panose="020B0604020202020204" pitchFamily="34" charset="0"/>
                <a:cs typeface="Arial" panose="020B0604020202020204" pitchFamily="34" charset="0"/>
              </a:rPr>
              <a:t>	- Close/In-Transit Protection: provided during travelling and working hours.</a:t>
            </a:r>
          </a:p>
          <a:p>
            <a:pPr fontAlgn="base"/>
            <a:r>
              <a:rPr lang="en-GB" sz="1400" dirty="0">
                <a:latin typeface="Arial" panose="020B0604020202020204" pitchFamily="34" charset="0"/>
                <a:cs typeface="Arial" panose="020B0604020202020204" pitchFamily="34" charset="0"/>
              </a:rPr>
              <a:t>	- Static Protection: 24-hour security at their places of residence.</a:t>
            </a:r>
          </a:p>
          <a:p>
            <a:pPr algn="just"/>
            <a:endParaRPr lang="en-GB" sz="1100" dirty="0">
              <a:latin typeface="Arial" panose="020B0604020202020204" pitchFamily="34" charset="0"/>
              <a:cs typeface="Arial" panose="020B0604020202020204" pitchFamily="34" charset="0"/>
            </a:endParaRPr>
          </a:p>
          <a:p>
            <a:pPr algn="just"/>
            <a:r>
              <a:rPr lang="en-GB" sz="1600" b="1" dirty="0">
                <a:latin typeface="Arial" panose="020B0604020202020204" pitchFamily="34" charset="0"/>
                <a:cs typeface="Arial" panose="020B0604020202020204" pitchFamily="34" charset="0"/>
              </a:rPr>
              <a:t>7.4 Key Insights:</a:t>
            </a:r>
          </a:p>
          <a:p>
            <a:pPr marL="171450" indent="-171450" algn="just">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marL="171450" indent="-171450" fontAlgn="base">
              <a:buFont typeface="Arial" panose="020B0604020202020204" pitchFamily="34" charset="0"/>
              <a:buChar char="•"/>
            </a:pPr>
            <a:r>
              <a:rPr lang="en-GB" sz="1400" dirty="0">
                <a:latin typeface="Arial" panose="020B0604020202020204" pitchFamily="34" charset="0"/>
                <a:cs typeface="Arial" panose="020B0604020202020204" pitchFamily="34" charset="0"/>
              </a:rPr>
              <a:t>Statistics of members of Judiciary who requested protection:</a:t>
            </a:r>
          </a:p>
          <a:p>
            <a:pPr marL="171450" indent="-171450" fontAlgn="base">
              <a:buFont typeface="Arial" panose="020B0604020202020204" pitchFamily="34" charset="0"/>
              <a:buChar char="•"/>
            </a:pPr>
            <a:r>
              <a:rPr lang="en-GB" sz="1400" dirty="0">
                <a:latin typeface="Arial" panose="020B0604020202020204" pitchFamily="34" charset="0"/>
                <a:cs typeface="Arial" panose="020B0604020202020204" pitchFamily="34" charset="0"/>
              </a:rPr>
              <a:t>Total of 39 Magistrates have reported threats to date.</a:t>
            </a:r>
          </a:p>
          <a:p>
            <a:pPr marL="171450" indent="-171450" fontAlgn="base">
              <a:buFont typeface="Arial" panose="020B0604020202020204" pitchFamily="34" charset="0"/>
              <a:buChar char="•"/>
            </a:pPr>
            <a:r>
              <a:rPr lang="en-GB" sz="1400" dirty="0">
                <a:latin typeface="Arial" panose="020B0604020202020204" pitchFamily="34" charset="0"/>
                <a:cs typeface="Arial" panose="020B0604020202020204" pitchFamily="34" charset="0"/>
              </a:rPr>
              <a:t>Twelve (12) Magistrates are actively receiving protection currently.</a:t>
            </a:r>
          </a:p>
          <a:p>
            <a:pPr marL="171450" indent="-171450" fontAlgn="base">
              <a:buFont typeface="Arial" panose="020B0604020202020204" pitchFamily="34" charset="0"/>
              <a:buChar char="•"/>
            </a:pPr>
            <a:r>
              <a:rPr lang="en-GB" sz="1400" dirty="0">
                <a:latin typeface="Arial" panose="020B0604020202020204" pitchFamily="34" charset="0"/>
                <a:cs typeface="Arial" panose="020B0604020202020204" pitchFamily="34" charset="0"/>
              </a:rPr>
              <a:t>Protection services for twenty one (21) Magistrates have been deactivated</a:t>
            </a:r>
          </a:p>
          <a:p>
            <a:pPr marL="171450" indent="-171450" fontAlgn="base">
              <a:buFont typeface="Arial" panose="020B0604020202020204" pitchFamily="34" charset="0"/>
              <a:buChar char="•"/>
            </a:pPr>
            <a:r>
              <a:rPr lang="en-GB" sz="1400" dirty="0">
                <a:latin typeface="Arial" panose="020B0604020202020204" pitchFamily="34" charset="0"/>
                <a:cs typeface="Arial" panose="020B0604020202020204" pitchFamily="34" charset="0"/>
              </a:rPr>
              <a:t>Protection services for two (2) Magistrates disapproved as no direct threat was detected.</a:t>
            </a:r>
          </a:p>
          <a:p>
            <a:pPr marL="171450" indent="-171450" fontAlgn="base">
              <a:buFont typeface="Arial" panose="020B0604020202020204" pitchFamily="34" charset="0"/>
              <a:buChar char="•"/>
            </a:pPr>
            <a:r>
              <a:rPr lang="en-GB" sz="1400" dirty="0">
                <a:latin typeface="Arial" panose="020B0604020202020204" pitchFamily="34" charset="0"/>
                <a:cs typeface="Arial" panose="020B0604020202020204" pitchFamily="34" charset="0"/>
              </a:rPr>
              <a:t>Protection services for four (4) Magistrate not activated as there was link of direct threat on the life of the magistrate.</a:t>
            </a:r>
          </a:p>
          <a:p>
            <a:pPr marL="171450" indent="-171450" fontAlgn="base">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algn="just"/>
            <a:endParaRPr lang="en-GB" sz="1600" b="1" dirty="0">
              <a:latin typeface="Arial" panose="020B0604020202020204" pitchFamily="34" charset="0"/>
              <a:cs typeface="Arial" panose="020B0604020202020204" pitchFamily="34" charset="0"/>
            </a:endParaRPr>
          </a:p>
          <a:p>
            <a:pPr marL="173038" algn="just"/>
            <a:endParaRPr lang="en-GB"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697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BD0755-B11F-4441-881A-EDC96F75169A}"/>
              </a:ext>
            </a:extLst>
          </p:cNvPr>
          <p:cNvSpPr>
            <a:spLocks noGrp="1"/>
          </p:cNvSpPr>
          <p:nvPr>
            <p:ph type="sldNum" sz="quarter" idx="12"/>
          </p:nvPr>
        </p:nvSpPr>
        <p:spPr/>
        <p:txBody>
          <a:bodyPr/>
          <a:lstStyle/>
          <a:p>
            <a:fld id="{330EA680-D336-4FF7-8B7A-9848BB0A1C32}" type="slidenum">
              <a:rPr lang="en-GB" smtClean="0"/>
              <a:pPr/>
              <a:t>14</a:t>
            </a:fld>
            <a:endParaRPr lang="en-GB" dirty="0"/>
          </a:p>
        </p:txBody>
      </p:sp>
      <p:sp>
        <p:nvSpPr>
          <p:cNvPr id="3" name="Rectangle 2">
            <a:extLst>
              <a:ext uri="{FF2B5EF4-FFF2-40B4-BE49-F238E27FC236}">
                <a16:creationId xmlns:a16="http://schemas.microsoft.com/office/drawing/2014/main" id="{6F952845-D88D-41E0-B003-280C5D123915}"/>
              </a:ext>
            </a:extLst>
          </p:cNvPr>
          <p:cNvSpPr/>
          <p:nvPr/>
        </p:nvSpPr>
        <p:spPr>
          <a:xfrm>
            <a:off x="91440" y="640081"/>
            <a:ext cx="8450580" cy="3730764"/>
          </a:xfrm>
          <a:prstGeom prst="rect">
            <a:avLst/>
          </a:prstGeom>
        </p:spPr>
        <p:txBody>
          <a:bodyPr wrap="square">
            <a:spAutoFit/>
          </a:bodyPr>
          <a:lstStyle/>
          <a:p>
            <a:r>
              <a:rPr lang="en-GB" sz="1600" b="1" dirty="0">
                <a:latin typeface="Arial" panose="020B0604020202020204" pitchFamily="34" charset="0"/>
                <a:cs typeface="Arial" panose="020B0604020202020204" pitchFamily="34" charset="0"/>
              </a:rPr>
              <a:t>7.5 Security issues: Summary: </a:t>
            </a:r>
          </a:p>
          <a:p>
            <a:endParaRPr lang="en-GB" dirty="0"/>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Threats remain a significant risk for members of Judiciary.</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Increased expenditure in the Financial Year 2024/25 indicates heightened threat levels against members of Judiciary.</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There is a financial deficit in addressing the security threats </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Continuous monitoring and proactive security interventions are essential.</a:t>
            </a:r>
          </a:p>
          <a:p>
            <a:endParaRPr lang="en-GB" dirty="0"/>
          </a:p>
          <a:p>
            <a:pPr marL="285750" indent="-285750">
              <a:buFont typeface="Arial" panose="020B0604020202020204" pitchFamily="34" charset="0"/>
              <a:buChar char="•"/>
            </a:pPr>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906079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728662" y="815437"/>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6" name="Rectangle 5"/>
          <p:cNvSpPr/>
          <p:nvPr/>
        </p:nvSpPr>
        <p:spPr>
          <a:xfrm>
            <a:off x="728662" y="471439"/>
            <a:ext cx="8204200" cy="371384"/>
          </a:xfrm>
          <a:prstGeom prst="rect">
            <a:avLst/>
          </a:prstGeom>
        </p:spPr>
        <p:txBody>
          <a:bodyPr>
            <a:spAutoFit/>
          </a:bodyPr>
          <a:lstStyle/>
          <a:p>
            <a:pPr lvl="0" algn="ctr" fontAlgn="base">
              <a:lnSpc>
                <a:spcPct val="105000"/>
              </a:lnSpc>
              <a:spcBef>
                <a:spcPts val="600"/>
              </a:spcBef>
              <a:spcAft>
                <a:spcPts val="600"/>
              </a:spcAft>
              <a:defRPr/>
            </a:pPr>
            <a:r>
              <a:rPr lang="en-GB" sz="1800" b="1" dirty="0"/>
              <a:t>8. INFRASTRUCTURE WORKING CONDITIONS IN COURTS</a:t>
            </a:r>
          </a:p>
        </p:txBody>
      </p:sp>
      <p:sp>
        <p:nvSpPr>
          <p:cNvPr id="3" name="Footer Placeholder 2">
            <a:extLst>
              <a:ext uri="{FF2B5EF4-FFF2-40B4-BE49-F238E27FC236}">
                <a16:creationId xmlns:a16="http://schemas.microsoft.com/office/drawing/2014/main" id="{581F908C-B138-5A16-856A-B27C3F178656}"/>
              </a:ext>
            </a:extLst>
          </p:cNvPr>
          <p:cNvSpPr>
            <a:spLocks noGrp="1"/>
          </p:cNvSpPr>
          <p:nvPr>
            <p:ph type="ftr" idx="11"/>
          </p:nvPr>
        </p:nvSpPr>
        <p:spPr>
          <a:xfrm>
            <a:off x="3028950" y="6116177"/>
            <a:ext cx="3086100" cy="365100"/>
          </a:xfrm>
        </p:spPr>
        <p:txBody>
          <a:bodyPr/>
          <a:lstStyle/>
          <a:p>
            <a:r>
              <a:rPr lang="en-ZA" b="1" dirty="0"/>
              <a:t>02</a:t>
            </a:r>
          </a:p>
        </p:txBody>
      </p:sp>
      <p:sp>
        <p:nvSpPr>
          <p:cNvPr id="7" name="Rectangle 6">
            <a:extLst>
              <a:ext uri="{FF2B5EF4-FFF2-40B4-BE49-F238E27FC236}">
                <a16:creationId xmlns:a16="http://schemas.microsoft.com/office/drawing/2014/main" id="{4D6D792C-360B-49E8-A646-3986CDE4932B}"/>
              </a:ext>
            </a:extLst>
          </p:cNvPr>
          <p:cNvSpPr/>
          <p:nvPr/>
        </p:nvSpPr>
        <p:spPr>
          <a:xfrm>
            <a:off x="728662" y="923929"/>
            <a:ext cx="7599362" cy="700000"/>
          </a:xfrm>
          <a:prstGeom prst="rect">
            <a:avLst/>
          </a:prstGeom>
        </p:spPr>
        <p:txBody>
          <a:bodyPr wrap="square">
            <a:spAutoFit/>
          </a:bodyPr>
          <a:lstStyle/>
          <a:p>
            <a:pPr algn="just">
              <a:lnSpc>
                <a:spcPct val="150000"/>
              </a:lnSpc>
            </a:pPr>
            <a:endParaRPr lang="en-ZA" dirty="0">
              <a:latin typeface="Times New Roman" panose="02020603050405020304" pitchFamily="18" charset="0"/>
              <a:ea typeface="Calibri" panose="020F0502020204030204" pitchFamily="34" charset="0"/>
            </a:endParaRPr>
          </a:p>
          <a:p>
            <a:pPr algn="just">
              <a:lnSpc>
                <a:spcPct val="150000"/>
              </a:lnSpc>
            </a:pPr>
            <a:endParaRPr lang="en-ZA" dirty="0">
              <a:latin typeface="Times New Roman" panose="02020603050405020304" pitchFamily="18" charset="0"/>
              <a:ea typeface="Calibri" panose="020F0502020204030204" pitchFamily="34" charset="0"/>
            </a:endParaRPr>
          </a:p>
        </p:txBody>
      </p:sp>
      <p:sp>
        <p:nvSpPr>
          <p:cNvPr id="8" name="Rectangle 7">
            <a:extLst>
              <a:ext uri="{FF2B5EF4-FFF2-40B4-BE49-F238E27FC236}">
                <a16:creationId xmlns:a16="http://schemas.microsoft.com/office/drawing/2014/main" id="{A251E6C2-7431-485A-85AB-1ED36639BFBC}"/>
              </a:ext>
            </a:extLst>
          </p:cNvPr>
          <p:cNvSpPr/>
          <p:nvPr/>
        </p:nvSpPr>
        <p:spPr>
          <a:xfrm>
            <a:off x="728662" y="988636"/>
            <a:ext cx="7889112" cy="4527521"/>
          </a:xfrm>
          <a:prstGeom prst="rect">
            <a:avLst/>
          </a:prstGeom>
        </p:spPr>
        <p:txBody>
          <a:bodyPr wrap="square">
            <a:spAutoFit/>
          </a:bodyPr>
          <a:lstStyle/>
          <a:p>
            <a:pPr algn="just">
              <a:lnSpc>
                <a:spcPct val="150000"/>
              </a:lnSpc>
            </a:pPr>
            <a:r>
              <a:rPr lang="en-GB" sz="1400" dirty="0">
                <a:latin typeface="Arial" panose="020B0604020202020204" pitchFamily="34" charset="0"/>
                <a:cs typeface="Arial" panose="020B0604020202020204" pitchFamily="34" charset="0"/>
              </a:rPr>
              <a:t>8.1   The department acknowledges that some of its court infrastructure are not be habitable.</a:t>
            </a:r>
          </a:p>
          <a:p>
            <a:pPr marL="0" lvl="2">
              <a:lnSpc>
                <a:spcPct val="150000"/>
              </a:lnSpc>
            </a:pPr>
            <a:r>
              <a:rPr lang="en-GB" sz="1400" dirty="0">
                <a:latin typeface="Arial" panose="020B0604020202020204" pitchFamily="34" charset="0"/>
                <a:cs typeface="Arial" panose="020B0604020202020204" pitchFamily="34" charset="0"/>
              </a:rPr>
              <a:t>8.2   Several court buildings are aging infrastructure, with some being more than 30 years old.</a:t>
            </a:r>
          </a:p>
          <a:p>
            <a:pPr marL="0" lvl="4">
              <a:lnSpc>
                <a:spcPct val="150000"/>
              </a:lnSpc>
            </a:pPr>
            <a:r>
              <a:rPr lang="en-GB" sz="1400" dirty="0">
                <a:latin typeface="Arial" panose="020B0604020202020204" pitchFamily="34" charset="0"/>
                <a:cs typeface="Arial" panose="020B0604020202020204" pitchFamily="34" charset="0"/>
              </a:rPr>
              <a:t>8.3   In addition, certain facilities were not originally designed as courts, some buildings previously</a:t>
            </a:r>
          </a:p>
          <a:p>
            <a:pPr marL="0" lvl="4">
              <a:lnSpc>
                <a:spcPct val="150000"/>
              </a:lnSpc>
            </a:pPr>
            <a:r>
              <a:rPr lang="en-GB" sz="1400" dirty="0">
                <a:latin typeface="Arial" panose="020B0604020202020204" pitchFamily="34" charset="0"/>
                <a:cs typeface="Arial" panose="020B0604020202020204" pitchFamily="34" charset="0"/>
              </a:rPr>
              <a:t>        functioned as schools and were later converted for judicial use.</a:t>
            </a:r>
          </a:p>
          <a:p>
            <a:pPr marL="0" lvl="4">
              <a:lnSpc>
                <a:spcPct val="150000"/>
              </a:lnSpc>
            </a:pPr>
            <a:r>
              <a:rPr lang="en-GB" sz="1400" dirty="0">
                <a:latin typeface="Arial" panose="020B0604020202020204" pitchFamily="34" charset="0"/>
                <a:cs typeface="Arial" panose="020B0604020202020204" pitchFamily="34" charset="0"/>
              </a:rPr>
              <a:t>8.4   The assessment was conducted by DPWI together with DOJ&amp;CD and the results revealed</a:t>
            </a:r>
          </a:p>
          <a:p>
            <a:pPr marL="0" lvl="4">
              <a:lnSpc>
                <a:spcPct val="150000"/>
              </a:lnSpc>
            </a:pPr>
            <a:r>
              <a:rPr lang="en-GB" sz="1400" dirty="0">
                <a:latin typeface="Arial" panose="020B0604020202020204" pitchFamily="34" charset="0"/>
                <a:cs typeface="Arial" panose="020B0604020202020204" pitchFamily="34" charset="0"/>
              </a:rPr>
              <a:t>        that the majority of court buildings are not in a good condition and require significant</a:t>
            </a:r>
          </a:p>
          <a:p>
            <a:pPr marL="0" lvl="4">
              <a:lnSpc>
                <a:spcPct val="150000"/>
              </a:lnSpc>
            </a:pPr>
            <a:r>
              <a:rPr lang="en-GB" sz="1400" dirty="0">
                <a:latin typeface="Arial" panose="020B0604020202020204" pitchFamily="34" charset="0"/>
                <a:cs typeface="Arial" panose="020B0604020202020204" pitchFamily="34" charset="0"/>
              </a:rPr>
              <a:t>        intervention.</a:t>
            </a:r>
          </a:p>
          <a:p>
            <a:pPr algn="just">
              <a:lnSpc>
                <a:spcPct val="150000"/>
              </a:lnSpc>
            </a:pPr>
            <a:r>
              <a:rPr lang="en-GB" sz="1400" dirty="0">
                <a:latin typeface="Arial" panose="020B0604020202020204" pitchFamily="34" charset="0"/>
                <a:cs typeface="Arial" panose="020B0604020202020204" pitchFamily="34" charset="0"/>
              </a:rPr>
              <a:t>8.5   Based on the assessment outcomes, an estimated </a:t>
            </a:r>
            <a:r>
              <a:rPr lang="en-GB" sz="1400" b="1" dirty="0">
                <a:latin typeface="Arial" panose="020B0604020202020204" pitchFamily="34" charset="0"/>
                <a:cs typeface="Arial" panose="020B0604020202020204" pitchFamily="34" charset="0"/>
              </a:rPr>
              <a:t>R4 billion is</a:t>
            </a:r>
            <a:r>
              <a:rPr lang="en-GB" sz="1400" dirty="0">
                <a:latin typeface="Arial" panose="020B0604020202020204" pitchFamily="34" charset="0"/>
                <a:cs typeface="Arial" panose="020B0604020202020204" pitchFamily="34" charset="0"/>
              </a:rPr>
              <a:t> needed to bring all court</a:t>
            </a:r>
          </a:p>
          <a:p>
            <a:pPr algn="just">
              <a:lnSpc>
                <a:spcPct val="150000"/>
              </a:lnSpc>
            </a:pPr>
            <a:r>
              <a:rPr lang="en-GB" sz="1400" dirty="0">
                <a:latin typeface="Arial" panose="020B0604020202020204" pitchFamily="34" charset="0"/>
                <a:cs typeface="Arial" panose="020B0604020202020204" pitchFamily="34" charset="0"/>
              </a:rPr>
              <a:t>        buildings to a fully compliant and habitable state as per OHS Act. </a:t>
            </a:r>
          </a:p>
          <a:p>
            <a:pPr algn="just">
              <a:lnSpc>
                <a:spcPct val="150000"/>
              </a:lnSpc>
            </a:pPr>
            <a:endParaRPr lang="en-GB" sz="1400" dirty="0">
              <a:latin typeface="Arial" panose="020B0604020202020204" pitchFamily="34" charset="0"/>
              <a:cs typeface="Arial" panose="020B0604020202020204" pitchFamily="34" charset="0"/>
            </a:endParaRPr>
          </a:p>
          <a:p>
            <a:pPr>
              <a:lnSpc>
                <a:spcPct val="150000"/>
              </a:lnSpc>
            </a:pPr>
            <a:endParaRPr lang="en-GB" b="1" dirty="0"/>
          </a:p>
          <a:p>
            <a:pPr>
              <a:lnSpc>
                <a:spcPct val="150000"/>
              </a:lnSpc>
            </a:pPr>
            <a:endParaRPr lang="en-GB" b="1" dirty="0"/>
          </a:p>
          <a:p>
            <a:pPr>
              <a:lnSpc>
                <a:spcPct val="150000"/>
              </a:lnSpc>
            </a:pPr>
            <a:r>
              <a:rPr lang="en-GB" dirty="0"/>
              <a:t>			</a:t>
            </a:r>
            <a:endParaRPr lang="en-ZA" dirty="0"/>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703633" y="559273"/>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p:cNvSpPr/>
          <p:nvPr/>
        </p:nvSpPr>
        <p:spPr>
          <a:xfrm>
            <a:off x="557433" y="169563"/>
            <a:ext cx="6241312" cy="369332"/>
          </a:xfrm>
          <a:prstGeom prst="rect">
            <a:avLst/>
          </a:prstGeom>
        </p:spPr>
        <p:txBody>
          <a:bodyPr wrap="square">
            <a:spAutoFit/>
          </a:bodyPr>
          <a:lstStyle/>
          <a:p>
            <a:r>
              <a:rPr lang="en-US" b="1" dirty="0"/>
              <a:t> 8.6   </a:t>
            </a:r>
            <a:r>
              <a:rPr lang="en-US" sz="1800" b="1" dirty="0">
                <a:latin typeface="Arial" panose="020B0604020202020204" pitchFamily="34" charset="0"/>
                <a:cs typeface="Arial" panose="020B0604020202020204" pitchFamily="34" charset="0"/>
              </a:rPr>
              <a:t>BUDGET ALLOCATION</a:t>
            </a:r>
            <a:endParaRPr lang="en-US" b="1" dirty="0">
              <a:latin typeface="Arial" panose="020B0604020202020204" pitchFamily="34" charset="0"/>
              <a:cs typeface="Arial" panose="020B0604020202020204" pitchFamily="34" charset="0"/>
            </a:endParaRPr>
          </a:p>
        </p:txBody>
      </p:sp>
      <p:sp>
        <p:nvSpPr>
          <p:cNvPr id="8" name="Rectangle 7"/>
          <p:cNvSpPr/>
          <p:nvPr/>
        </p:nvSpPr>
        <p:spPr>
          <a:xfrm>
            <a:off x="260074" y="835835"/>
            <a:ext cx="8623852" cy="4154984"/>
          </a:xfrm>
          <a:prstGeom prst="rect">
            <a:avLst/>
          </a:prstGeom>
        </p:spPr>
        <p:txBody>
          <a:bodyPr wrap="square">
            <a:spAutoFit/>
          </a:bodyPr>
          <a:lstStyle/>
          <a:p>
            <a:pPr algn="just"/>
            <a:endParaRPr lang="en-GB" sz="1600" b="1" dirty="0">
              <a:solidFill>
                <a:schemeClr val="tx1"/>
              </a:solidFill>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(i) The Departmental Capital Budget allocation amounted to </a:t>
            </a:r>
            <a:r>
              <a:rPr lang="en-GB" sz="1600" b="1" dirty="0">
                <a:latin typeface="Arial" panose="020B0604020202020204" pitchFamily="34" charset="0"/>
                <a:cs typeface="Arial" panose="020B0604020202020204" pitchFamily="34" charset="0"/>
              </a:rPr>
              <a:t>R1.5 billion </a:t>
            </a:r>
            <a:r>
              <a:rPr lang="en-GB" sz="1600" dirty="0">
                <a:latin typeface="Arial" panose="020B0604020202020204" pitchFamily="34" charset="0"/>
                <a:cs typeface="Arial" panose="020B0604020202020204" pitchFamily="34" charset="0"/>
              </a:rPr>
              <a:t>against DPWI request of </a:t>
            </a:r>
            <a:r>
              <a:rPr lang="en-GB" sz="1600" b="1" dirty="0">
                <a:latin typeface="Arial" panose="020B0604020202020204" pitchFamily="34" charset="0"/>
                <a:cs typeface="Arial" panose="020B0604020202020204" pitchFamily="34" charset="0"/>
              </a:rPr>
              <a:t>R4.2 billion </a:t>
            </a:r>
            <a:r>
              <a:rPr lang="en-GB" sz="1600" dirty="0">
                <a:latin typeface="Arial" panose="020B0604020202020204" pitchFamily="34" charset="0"/>
                <a:cs typeface="Arial" panose="020B0604020202020204" pitchFamily="34" charset="0"/>
              </a:rPr>
              <a:t>over the MTEF period. </a:t>
            </a:r>
          </a:p>
          <a:p>
            <a:pPr marL="171450" indent="-171450" algn="just">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sym typeface="+mn-ea"/>
              </a:rPr>
              <a:t>(ii)  DOJ&amp;CD allocation has been on a downward trend from R657.975 million in 2021/2022 to R460.267 million in 2024/25</a:t>
            </a:r>
            <a:r>
              <a:rPr lang="en-ZA" sz="1600" dirty="0">
                <a:latin typeface="Arial" panose="020B0604020202020204" pitchFamily="34" charset="0"/>
                <a:cs typeface="Arial" panose="020B0604020202020204" pitchFamily="34" charset="0"/>
                <a:sym typeface="+mn-ea"/>
              </a:rPr>
              <a:t> and R485 million.</a:t>
            </a:r>
            <a:endParaRPr lang="en-ZA" altLang="en-GB" sz="1600" dirty="0">
              <a:latin typeface="Arial" panose="020B0604020202020204" pitchFamily="34" charset="0"/>
              <a:cs typeface="Arial" panose="020B0604020202020204" pitchFamily="34" charset="0"/>
              <a:sym typeface="+mn-ea"/>
            </a:endParaRPr>
          </a:p>
          <a:p>
            <a:pPr marL="285750" indent="-285750" algn="just">
              <a:buFont typeface="Wingdings" panose="05000000000000000000" pitchFamily="2" charset="2"/>
              <a:buChar char="q"/>
            </a:pPr>
            <a:endParaRPr lang="en-GB" sz="1600" dirty="0">
              <a:latin typeface="Arial" panose="020B0604020202020204" pitchFamily="34" charset="0"/>
              <a:cs typeface="Arial" panose="020B0604020202020204" pitchFamily="34" charset="0"/>
            </a:endParaRPr>
          </a:p>
          <a:p>
            <a:pPr algn="just"/>
            <a:r>
              <a:rPr lang="en-ZA" altLang="en-GB" sz="1600" dirty="0">
                <a:latin typeface="Arial" panose="020B0604020202020204" pitchFamily="34" charset="0"/>
                <a:cs typeface="Arial" panose="020B0604020202020204" pitchFamily="34" charset="0"/>
                <a:sym typeface="+mn-ea"/>
              </a:rPr>
              <a:t>(iii)  This </a:t>
            </a:r>
            <a:r>
              <a:rPr lang="en-US" altLang="en-GB" sz="1600" dirty="0">
                <a:latin typeface="Arial" panose="020B0604020202020204" pitchFamily="34" charset="0"/>
                <a:cs typeface="Arial" panose="020B0604020202020204" pitchFamily="34" charset="0"/>
                <a:sym typeface="+mn-ea"/>
              </a:rPr>
              <a:t>reflects</a:t>
            </a:r>
            <a:r>
              <a:rPr lang="en-GB" sz="1600" dirty="0">
                <a:latin typeface="Arial" panose="020B0604020202020204" pitchFamily="34" charset="0"/>
                <a:cs typeface="Arial" panose="020B0604020202020204" pitchFamily="34" charset="0"/>
                <a:sym typeface="+mn-ea"/>
              </a:rPr>
              <a:t> a </a:t>
            </a:r>
            <a:r>
              <a:rPr lang="en-GB" sz="1600" b="1" dirty="0">
                <a:latin typeface="Arial" panose="020B0604020202020204" pitchFamily="34" charset="0"/>
                <a:cs typeface="Arial" panose="020B0604020202020204" pitchFamily="34" charset="0"/>
                <a:sym typeface="+mn-ea"/>
              </a:rPr>
              <a:t>29.99% decrease</a:t>
            </a:r>
            <a:r>
              <a:rPr lang="en-GB" sz="1600" dirty="0">
                <a:latin typeface="Arial" panose="020B0604020202020204" pitchFamily="34" charset="0"/>
                <a:cs typeface="Arial" panose="020B0604020202020204" pitchFamily="34" charset="0"/>
                <a:sym typeface="+mn-ea"/>
              </a:rPr>
              <a:t> over four years, signalling a reduction in funds for facilities management by the National Treasury.</a:t>
            </a:r>
          </a:p>
          <a:p>
            <a:pPr algn="just"/>
            <a:endParaRPr lang="en-GB" sz="1600" dirty="0">
              <a:latin typeface="Arial" panose="020B0604020202020204" pitchFamily="34" charset="0"/>
              <a:cs typeface="Arial" panose="020B0604020202020204" pitchFamily="34" charset="0"/>
              <a:sym typeface="+mn-ea"/>
            </a:endParaRPr>
          </a:p>
          <a:p>
            <a:pPr algn="just"/>
            <a:r>
              <a:rPr lang="en-GB" sz="1600" dirty="0">
                <a:latin typeface="Arial" panose="020B0604020202020204" pitchFamily="34" charset="0"/>
                <a:cs typeface="Arial" panose="020B0604020202020204" pitchFamily="34" charset="0"/>
                <a:sym typeface="+mn-ea"/>
              </a:rPr>
              <a:t>(iv)   The consistent reduction impacts the delivery of infrastructure projects, maintenance, and operational efficiencies.</a:t>
            </a:r>
            <a:endParaRPr lang="en-ZA" sz="1600" dirty="0"/>
          </a:p>
          <a:p>
            <a:pPr marL="171450" indent="-171450" algn="just">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algn="just"/>
            <a:endParaRPr lang="en-GB" sz="16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Ø"/>
            </a:pPr>
            <a:endParaRPr lang="en-GB" sz="1200" dirty="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Ø"/>
            </a:pPr>
            <a:endParaRPr lang="en-ZA" sz="12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EA80411C-9172-4383-9B09-7FC2914AAE78}"/>
              </a:ext>
            </a:extLst>
          </p:cNvPr>
          <p:cNvSpPr>
            <a:spLocks noGrp="1"/>
          </p:cNvSpPr>
          <p:nvPr>
            <p:ph type="ftr" idx="11"/>
          </p:nvPr>
        </p:nvSpPr>
        <p:spPr>
          <a:xfrm>
            <a:off x="3028950" y="6116177"/>
            <a:ext cx="3086100" cy="365100"/>
          </a:xfrm>
        </p:spPr>
        <p:txBody>
          <a:bodyPr/>
          <a:lstStyle/>
          <a:p>
            <a:r>
              <a:rPr lang="en-ZA" b="1" dirty="0"/>
              <a:t>03</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725170" y="475828"/>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7" name="Rectangle 6"/>
          <p:cNvSpPr/>
          <p:nvPr/>
        </p:nvSpPr>
        <p:spPr>
          <a:xfrm>
            <a:off x="648652" y="112780"/>
            <a:ext cx="8204200" cy="371384"/>
          </a:xfrm>
          <a:prstGeom prst="rect">
            <a:avLst/>
          </a:prstGeom>
        </p:spPr>
        <p:txBody>
          <a:bodyPr>
            <a:spAutoFit/>
          </a:bodyPr>
          <a:lstStyle/>
          <a:p>
            <a:pPr lvl="0" algn="ctr" fontAlgn="base">
              <a:lnSpc>
                <a:spcPct val="105000"/>
              </a:lnSpc>
              <a:spcBef>
                <a:spcPts val="600"/>
              </a:spcBef>
              <a:spcAft>
                <a:spcPts val="600"/>
              </a:spcAft>
              <a:defRPr/>
            </a:pPr>
            <a:r>
              <a:rPr lang="en-GB" sz="1800" b="1" dirty="0"/>
              <a:t>8. INFRASTRUCTURE MAINTENANCE PROGRAMMES</a:t>
            </a:r>
          </a:p>
        </p:txBody>
      </p:sp>
      <p:sp>
        <p:nvSpPr>
          <p:cNvPr id="3" name="Footer Placeholder 2">
            <a:extLst>
              <a:ext uri="{FF2B5EF4-FFF2-40B4-BE49-F238E27FC236}">
                <a16:creationId xmlns:a16="http://schemas.microsoft.com/office/drawing/2014/main" id="{5E5F9E6F-B4C9-0937-8E46-4F8FD43CA7D3}"/>
              </a:ext>
            </a:extLst>
          </p:cNvPr>
          <p:cNvSpPr>
            <a:spLocks noGrp="1"/>
          </p:cNvSpPr>
          <p:nvPr>
            <p:ph type="ftr" idx="11"/>
          </p:nvPr>
        </p:nvSpPr>
        <p:spPr>
          <a:xfrm>
            <a:off x="3028950" y="6116177"/>
            <a:ext cx="3086100" cy="365100"/>
          </a:xfrm>
        </p:spPr>
        <p:txBody>
          <a:bodyPr/>
          <a:lstStyle/>
          <a:p>
            <a:r>
              <a:rPr lang="en-ZA" b="1" dirty="0"/>
              <a:t>04</a:t>
            </a:r>
          </a:p>
        </p:txBody>
      </p:sp>
      <p:sp>
        <p:nvSpPr>
          <p:cNvPr id="10" name="Rectangle 9">
            <a:extLst>
              <a:ext uri="{FF2B5EF4-FFF2-40B4-BE49-F238E27FC236}">
                <a16:creationId xmlns:a16="http://schemas.microsoft.com/office/drawing/2014/main" id="{4ADB8EF0-2406-4E3C-8553-BBEAE3323890}"/>
              </a:ext>
            </a:extLst>
          </p:cNvPr>
          <p:cNvSpPr/>
          <p:nvPr/>
        </p:nvSpPr>
        <p:spPr>
          <a:xfrm>
            <a:off x="648652" y="475828"/>
            <a:ext cx="7675880" cy="5074723"/>
          </a:xfrm>
          <a:prstGeom prst="rect">
            <a:avLst/>
          </a:prstGeom>
        </p:spPr>
        <p:txBody>
          <a:bodyPr wrap="square">
            <a:spAutoFit/>
          </a:bodyPr>
          <a:lstStyle/>
          <a:p>
            <a:pPr algn="just">
              <a:lnSpc>
                <a:spcPct val="150000"/>
              </a:lnSpc>
            </a:pPr>
            <a:r>
              <a:rPr lang="en-GB" sz="1400" dirty="0">
                <a:latin typeface="Arial" panose="020B0604020202020204" pitchFamily="34" charset="0"/>
                <a:cs typeface="Arial" panose="020B0604020202020204" pitchFamily="34" charset="0"/>
              </a:rPr>
              <a:t>8.7   The Department is fully aware of the current state of its infrastructure and is currently implementing three maintenance programmes aimed at mitigating the challenges identified</a:t>
            </a:r>
            <a:endParaRPr lang="en-ZA" sz="1400" dirty="0">
              <a:latin typeface="Arial" panose="020B0604020202020204" pitchFamily="34" charset="0"/>
              <a:cs typeface="Arial" panose="020B0604020202020204" pitchFamily="34" charset="0"/>
            </a:endParaRPr>
          </a:p>
          <a:p>
            <a:pPr algn="just">
              <a:lnSpc>
                <a:spcPct val="150000"/>
              </a:lnSpc>
            </a:pPr>
            <a:r>
              <a:rPr lang="en-ZA" sz="1400" dirty="0">
                <a:latin typeface="Arial" panose="020B0604020202020204" pitchFamily="34" charset="0"/>
                <a:ea typeface="Calibri" panose="020F0502020204030204" pitchFamily="34" charset="0"/>
                <a:cs typeface="Arial" panose="020B0604020202020204" pitchFamily="34" charset="0"/>
              </a:rPr>
              <a:t>The maintenance programmes are as follows:  </a:t>
            </a:r>
          </a:p>
          <a:p>
            <a:pPr algn="just">
              <a:lnSpc>
                <a:spcPct val="150000"/>
              </a:lnSpc>
            </a:pPr>
            <a:r>
              <a:rPr lang="en-ZA" sz="1400" b="1" dirty="0">
                <a:latin typeface="Arial" panose="020B0604020202020204" pitchFamily="34" charset="0"/>
                <a:ea typeface="Calibri" panose="020F0502020204030204" pitchFamily="34" charset="0"/>
                <a:cs typeface="Arial" panose="020B0604020202020204" pitchFamily="34" charset="0"/>
              </a:rPr>
              <a:t>8.8   Day to day maintenance</a:t>
            </a:r>
            <a:endParaRPr lang="en-ZA" sz="14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ZA" sz="1400" dirty="0">
                <a:latin typeface="Arial" panose="020B0604020202020204" pitchFamily="34" charset="0"/>
                <a:ea typeface="Calibri" panose="020F0502020204030204" pitchFamily="34" charset="0"/>
                <a:cs typeface="Arial" panose="020B0604020202020204" pitchFamily="34" charset="0"/>
              </a:rPr>
              <a:t>(i)   Day to day maintenance for the upkeep of court buildings is implemented at court level. </a:t>
            </a:r>
          </a:p>
          <a:p>
            <a:pPr algn="just">
              <a:lnSpc>
                <a:spcPct val="150000"/>
              </a:lnSpc>
            </a:pPr>
            <a:r>
              <a:rPr lang="en-ZA" sz="1400" dirty="0">
                <a:latin typeface="Arial" panose="020B0604020202020204" pitchFamily="34" charset="0"/>
                <a:ea typeface="Calibri" panose="020F0502020204030204" pitchFamily="34" charset="0"/>
                <a:cs typeface="Arial" panose="020B0604020202020204" pitchFamily="34" charset="0"/>
              </a:rPr>
              <a:t>(ii) This programme addresses unplanned/</a:t>
            </a:r>
            <a:r>
              <a:rPr lang="en-ZA" sz="1400" i="1" u="sng" dirty="0">
                <a:latin typeface="Arial" panose="020B0604020202020204" pitchFamily="34" charset="0"/>
                <a:ea typeface="Calibri" panose="020F0502020204030204" pitchFamily="34" charset="0"/>
                <a:cs typeface="Arial" panose="020B0604020202020204" pitchFamily="34" charset="0"/>
              </a:rPr>
              <a:t>ad hoc </a:t>
            </a:r>
            <a:r>
              <a:rPr lang="en-ZA" sz="1400" dirty="0">
                <a:latin typeface="Arial" panose="020B0604020202020204" pitchFamily="34" charset="0"/>
                <a:ea typeface="Calibri" panose="020F0502020204030204" pitchFamily="34" charset="0"/>
                <a:cs typeface="Arial" panose="020B0604020202020204" pitchFamily="34" charset="0"/>
              </a:rPr>
              <a:t>maintenance such as </a:t>
            </a:r>
            <a:r>
              <a:rPr lang="en-GB" sz="1400" dirty="0">
                <a:latin typeface="Arial" panose="020B0604020202020204" pitchFamily="34" charset="0"/>
                <a:ea typeface="Calibri" panose="020F0502020204030204" pitchFamily="34" charset="0"/>
                <a:cs typeface="Arial" panose="020B0604020202020204" pitchFamily="34" charset="0"/>
              </a:rPr>
              <a:t>blocked drains, blocked and leaking toilets, broken windows </a:t>
            </a:r>
            <a:r>
              <a:rPr lang="en-ZA" sz="1400" dirty="0">
                <a:latin typeface="Arial" panose="020B0604020202020204" pitchFamily="34" charset="0"/>
                <a:ea typeface="Calibri" panose="020F0502020204030204" pitchFamily="34" charset="0"/>
                <a:cs typeface="Arial" panose="020B0604020202020204" pitchFamily="34" charset="0"/>
              </a:rPr>
              <a:t>and other urgent issues</a:t>
            </a:r>
            <a:r>
              <a:rPr lang="en-GB" sz="1400" dirty="0">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en-ZA" sz="1400" b="1" dirty="0">
                <a:latin typeface="Arial" panose="020B0604020202020204" pitchFamily="34" charset="0"/>
                <a:ea typeface="Calibri" panose="020F0502020204030204" pitchFamily="34" charset="0"/>
                <a:cs typeface="Arial" panose="020B0604020202020204" pitchFamily="34" charset="0"/>
              </a:rPr>
              <a:t>8.9   Minor Capital Works</a:t>
            </a:r>
            <a:endParaRPr lang="en-ZA" sz="14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ZA" sz="1400" dirty="0">
                <a:latin typeface="Arial" panose="020B0604020202020204" pitchFamily="34" charset="0"/>
                <a:ea typeface="Calibri" panose="020F0502020204030204" pitchFamily="34" charset="0"/>
                <a:cs typeface="Arial" panose="020B0604020202020204" pitchFamily="34" charset="0"/>
              </a:rPr>
              <a:t>(i)   The Department continues to improve and upgrade the state of courts to habitable state through the minor capital works programme. </a:t>
            </a:r>
          </a:p>
          <a:p>
            <a:pPr algn="just">
              <a:lnSpc>
                <a:spcPct val="150000"/>
              </a:lnSpc>
            </a:pPr>
            <a:r>
              <a:rPr lang="en-ZA" sz="1400" dirty="0">
                <a:latin typeface="Arial" panose="020B0604020202020204" pitchFamily="34" charset="0"/>
                <a:cs typeface="Arial" panose="020B0604020202020204" pitchFamily="34" charset="0"/>
              </a:rPr>
              <a:t>(ii)   Such maintenance is intended to restore an item to an acceptable condition by reconfiguration, additions, renewal, replacement, or mending of damaged parts, back-up power and water supply. </a:t>
            </a:r>
            <a:endParaRPr lang="en-ZA" sz="1400" b="1" i="1" dirty="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buFont typeface="Arial" panose="020B0604020202020204" pitchFamily="34" charset="0"/>
              <a:buChar char="•"/>
            </a:pPr>
            <a:endParaRPr lang="en-ZA" dirty="0">
              <a:latin typeface="Times New Roman" panose="02020603050405020304" pitchFamily="18" charset="0"/>
              <a:ea typeface="Calibri" panose="020F0502020204030204" pitchFamily="34" charset="0"/>
            </a:endParaRPr>
          </a:p>
          <a:p>
            <a:pPr algn="just">
              <a:lnSpc>
                <a:spcPct val="150000"/>
              </a:lnSpc>
            </a:pPr>
            <a:endParaRPr lang="en-ZA" dirty="0">
              <a:latin typeface="Times New Roman" panose="02020603050405020304" pitchFamily="18" charset="0"/>
              <a:ea typeface="Calibri" panose="020F0502020204030204" pitchFamily="34" charset="0"/>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725170" y="475828"/>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7" name="Rectangle 6"/>
          <p:cNvSpPr/>
          <p:nvPr/>
        </p:nvSpPr>
        <p:spPr>
          <a:xfrm>
            <a:off x="648652" y="112780"/>
            <a:ext cx="8204200" cy="371384"/>
          </a:xfrm>
          <a:prstGeom prst="rect">
            <a:avLst/>
          </a:prstGeom>
        </p:spPr>
        <p:txBody>
          <a:bodyPr>
            <a:spAutoFit/>
          </a:bodyPr>
          <a:lstStyle/>
          <a:p>
            <a:pPr lvl="0" algn="ctr" fontAlgn="base">
              <a:lnSpc>
                <a:spcPct val="105000"/>
              </a:lnSpc>
              <a:spcBef>
                <a:spcPts val="600"/>
              </a:spcBef>
              <a:spcAft>
                <a:spcPts val="600"/>
              </a:spcAft>
              <a:defRPr/>
            </a:pPr>
            <a:r>
              <a:rPr lang="en-GB" sz="1800" b="1" dirty="0"/>
              <a:t>8. INFRASTRUCTURE MAINTENANCE PROGRAMMES</a:t>
            </a:r>
          </a:p>
        </p:txBody>
      </p:sp>
      <p:sp>
        <p:nvSpPr>
          <p:cNvPr id="3" name="Footer Placeholder 2">
            <a:extLst>
              <a:ext uri="{FF2B5EF4-FFF2-40B4-BE49-F238E27FC236}">
                <a16:creationId xmlns:a16="http://schemas.microsoft.com/office/drawing/2014/main" id="{5E5F9E6F-B4C9-0937-8E46-4F8FD43CA7D3}"/>
              </a:ext>
            </a:extLst>
          </p:cNvPr>
          <p:cNvSpPr>
            <a:spLocks noGrp="1"/>
          </p:cNvSpPr>
          <p:nvPr>
            <p:ph type="ftr" idx="11"/>
          </p:nvPr>
        </p:nvSpPr>
        <p:spPr>
          <a:xfrm>
            <a:off x="3028950" y="6116177"/>
            <a:ext cx="3086100" cy="365100"/>
          </a:xfrm>
        </p:spPr>
        <p:txBody>
          <a:bodyPr/>
          <a:lstStyle/>
          <a:p>
            <a:r>
              <a:rPr lang="en-ZA" b="1" dirty="0"/>
              <a:t>04</a:t>
            </a:r>
          </a:p>
        </p:txBody>
      </p:sp>
      <p:sp>
        <p:nvSpPr>
          <p:cNvPr id="10" name="Rectangle 9">
            <a:extLst>
              <a:ext uri="{FF2B5EF4-FFF2-40B4-BE49-F238E27FC236}">
                <a16:creationId xmlns:a16="http://schemas.microsoft.com/office/drawing/2014/main" id="{4ADB8EF0-2406-4E3C-8553-BBEAE3323890}"/>
              </a:ext>
            </a:extLst>
          </p:cNvPr>
          <p:cNvSpPr/>
          <p:nvPr/>
        </p:nvSpPr>
        <p:spPr>
          <a:xfrm>
            <a:off x="648652" y="475828"/>
            <a:ext cx="7675880" cy="2997231"/>
          </a:xfrm>
          <a:prstGeom prst="rect">
            <a:avLst/>
          </a:prstGeom>
        </p:spPr>
        <p:txBody>
          <a:bodyPr wrap="square">
            <a:spAutoFit/>
          </a:bodyPr>
          <a:lstStyle/>
          <a:p>
            <a:pPr algn="just">
              <a:lnSpc>
                <a:spcPct val="150000"/>
              </a:lnSpc>
            </a:pPr>
            <a:r>
              <a:rPr lang="en-ZA" sz="1400" i="1" dirty="0">
                <a:latin typeface="Arial" panose="020B0604020202020204" pitchFamily="34" charset="0"/>
                <a:ea typeface="Calibri" panose="020F0502020204030204" pitchFamily="34" charset="0"/>
                <a:cs typeface="Arial" panose="020B0604020202020204" pitchFamily="34" charset="0"/>
              </a:rPr>
              <a:t>8.10  The Day to Day and Minor Capital Works programmes use the same budget with </a:t>
            </a:r>
            <a:r>
              <a:rPr lang="en-ZA" i="1" dirty="0">
                <a:latin typeface="Arial" panose="020B0604020202020204" pitchFamily="34" charset="0"/>
                <a:ea typeface="Calibri" panose="020F0502020204030204" pitchFamily="34" charset="0"/>
                <a:cs typeface="Arial" panose="020B0604020202020204" pitchFamily="34" charset="0"/>
              </a:rPr>
              <a:t>the R1 million </a:t>
            </a:r>
            <a:r>
              <a:rPr lang="en-ZA" sz="1400" i="1" dirty="0">
                <a:latin typeface="Arial" panose="020B0604020202020204" pitchFamily="34" charset="0"/>
                <a:ea typeface="Calibri" panose="020F0502020204030204" pitchFamily="34" charset="0"/>
                <a:cs typeface="Arial" panose="020B0604020202020204" pitchFamily="34" charset="0"/>
              </a:rPr>
              <a:t>threshold. </a:t>
            </a:r>
          </a:p>
          <a:p>
            <a:pPr algn="just">
              <a:lnSpc>
                <a:spcPct val="150000"/>
              </a:lnSpc>
            </a:pPr>
            <a:r>
              <a:rPr lang="en-ZA" sz="1400" i="1" dirty="0">
                <a:latin typeface="Arial" panose="020B0604020202020204" pitchFamily="34" charset="0"/>
                <a:ea typeface="Calibri" panose="020F0502020204030204" pitchFamily="34" charset="0"/>
                <a:cs typeface="Arial" panose="020B0604020202020204" pitchFamily="34" charset="0"/>
              </a:rPr>
              <a:t>8.11  The allocated budget for 2024/25 was R49 180 million and expenditure was R49 077 million</a:t>
            </a:r>
          </a:p>
          <a:p>
            <a:pPr algn="just">
              <a:lnSpc>
                <a:spcPct val="150000"/>
              </a:lnSpc>
            </a:pPr>
            <a:r>
              <a:rPr lang="en-ZA" sz="1400" i="1" dirty="0">
                <a:latin typeface="Arial" panose="020B0604020202020204" pitchFamily="34" charset="0"/>
                <a:ea typeface="Calibri" panose="020F0502020204030204" pitchFamily="34" charset="0"/>
                <a:cs typeface="Arial" panose="020B0604020202020204" pitchFamily="34" charset="0"/>
              </a:rPr>
              <a:t>8.12  The allocated budget for 2025/26 is R51 066 million and expenditure to date is R36 648 million </a:t>
            </a:r>
          </a:p>
          <a:p>
            <a:pPr marL="285750" indent="-285750" algn="just">
              <a:lnSpc>
                <a:spcPct val="150000"/>
              </a:lnSpc>
              <a:buFont typeface="Arial" panose="020B0604020202020204" pitchFamily="34" charset="0"/>
              <a:buChar char="•"/>
            </a:pPr>
            <a:endParaRPr lang="en-ZA" dirty="0">
              <a:latin typeface="Times New Roman" panose="02020603050405020304" pitchFamily="18" charset="0"/>
              <a:ea typeface="Calibri" panose="020F0502020204030204" pitchFamily="34" charset="0"/>
            </a:endParaRPr>
          </a:p>
          <a:p>
            <a:pPr algn="just">
              <a:lnSpc>
                <a:spcPct val="150000"/>
              </a:lnSpc>
            </a:pPr>
            <a:endParaRPr lang="en-ZA"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926622074"/>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728662" y="834487"/>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6" name="Rectangle 5"/>
          <p:cNvSpPr/>
          <p:nvPr/>
        </p:nvSpPr>
        <p:spPr>
          <a:xfrm>
            <a:off x="728662" y="471439"/>
            <a:ext cx="8204200" cy="371384"/>
          </a:xfrm>
          <a:prstGeom prst="rect">
            <a:avLst/>
          </a:prstGeom>
        </p:spPr>
        <p:txBody>
          <a:bodyPr>
            <a:spAutoFit/>
          </a:bodyPr>
          <a:lstStyle/>
          <a:p>
            <a:pPr lvl="0" algn="ctr" fontAlgn="base">
              <a:lnSpc>
                <a:spcPct val="105000"/>
              </a:lnSpc>
              <a:spcBef>
                <a:spcPts val="600"/>
              </a:spcBef>
              <a:spcAft>
                <a:spcPts val="600"/>
              </a:spcAft>
              <a:defRPr/>
            </a:pPr>
            <a:r>
              <a:rPr lang="en-GB" sz="1800" b="1" dirty="0"/>
              <a:t>8. INFRASTRUCTURE MAINTENANCE PROGRAMMES</a:t>
            </a:r>
          </a:p>
        </p:txBody>
      </p:sp>
      <p:sp>
        <p:nvSpPr>
          <p:cNvPr id="3" name="Footer Placeholder 2">
            <a:extLst>
              <a:ext uri="{FF2B5EF4-FFF2-40B4-BE49-F238E27FC236}">
                <a16:creationId xmlns:a16="http://schemas.microsoft.com/office/drawing/2014/main" id="{581F908C-B138-5A16-856A-B27C3F178656}"/>
              </a:ext>
            </a:extLst>
          </p:cNvPr>
          <p:cNvSpPr>
            <a:spLocks noGrp="1"/>
          </p:cNvSpPr>
          <p:nvPr>
            <p:ph type="ftr" idx="11"/>
          </p:nvPr>
        </p:nvSpPr>
        <p:spPr>
          <a:xfrm>
            <a:off x="3028950" y="6116177"/>
            <a:ext cx="3086100" cy="365100"/>
          </a:xfrm>
        </p:spPr>
        <p:txBody>
          <a:bodyPr/>
          <a:lstStyle/>
          <a:p>
            <a:r>
              <a:rPr lang="en-ZA" b="1" dirty="0"/>
              <a:t>05</a:t>
            </a:r>
          </a:p>
        </p:txBody>
      </p:sp>
      <p:sp>
        <p:nvSpPr>
          <p:cNvPr id="7" name="Rectangle 6">
            <a:extLst>
              <a:ext uri="{FF2B5EF4-FFF2-40B4-BE49-F238E27FC236}">
                <a16:creationId xmlns:a16="http://schemas.microsoft.com/office/drawing/2014/main" id="{4D6D792C-360B-49E8-A646-3986CDE4932B}"/>
              </a:ext>
            </a:extLst>
          </p:cNvPr>
          <p:cNvSpPr/>
          <p:nvPr/>
        </p:nvSpPr>
        <p:spPr>
          <a:xfrm>
            <a:off x="728662" y="923929"/>
            <a:ext cx="7599362" cy="4247317"/>
          </a:xfrm>
          <a:prstGeom prst="rect">
            <a:avLst/>
          </a:prstGeom>
        </p:spPr>
        <p:txBody>
          <a:bodyPr wrap="square">
            <a:spAutoFit/>
          </a:bodyPr>
          <a:lstStyle/>
          <a:p>
            <a:pPr algn="just">
              <a:lnSpc>
                <a:spcPct val="150000"/>
              </a:lnSpc>
            </a:pPr>
            <a:r>
              <a:rPr lang="en-ZA" sz="1400" b="1" dirty="0">
                <a:latin typeface="Arial" panose="020B0604020202020204" pitchFamily="34" charset="0"/>
                <a:ea typeface="Calibri" panose="020F0502020204030204" pitchFamily="34" charset="0"/>
                <a:cs typeface="Arial" panose="020B0604020202020204" pitchFamily="34" charset="0"/>
              </a:rPr>
              <a:t>8.13   Planned maintenance</a:t>
            </a:r>
          </a:p>
          <a:p>
            <a:pPr marL="400050" indent="-400050" algn="just">
              <a:lnSpc>
                <a:spcPct val="150000"/>
              </a:lnSpc>
              <a:buAutoNum type="romanLcParenBoth"/>
            </a:pPr>
            <a:r>
              <a:rPr lang="en-ZA" sz="1400" dirty="0">
                <a:latin typeface="Arial" panose="020B0604020202020204" pitchFamily="34" charset="0"/>
                <a:ea typeface="Calibri" panose="020F0502020204030204" pitchFamily="34" charset="0"/>
                <a:cs typeface="Arial" panose="020B0604020202020204" pitchFamily="34" charset="0"/>
              </a:rPr>
              <a:t>This programme focuses on major repairs and refurbishments</a:t>
            </a:r>
            <a:r>
              <a:rPr lang="en-GB" sz="1400" dirty="0">
                <a:latin typeface="Arial" panose="020B0604020202020204" pitchFamily="34" charset="0"/>
                <a:ea typeface="Calibri" panose="020F0502020204030204" pitchFamily="34" charset="0"/>
                <a:cs typeface="Arial" panose="020B0604020202020204" pitchFamily="34" charset="0"/>
              </a:rPr>
              <a:t> and </a:t>
            </a:r>
            <a:r>
              <a:rPr lang="en-ZA" sz="1400" dirty="0">
                <a:latin typeface="Arial" panose="020B0604020202020204" pitchFamily="34" charset="0"/>
                <a:ea typeface="Calibri" panose="020F0502020204030204" pitchFamily="34" charset="0"/>
                <a:cs typeface="Arial" panose="020B0604020202020204" pitchFamily="34" charset="0"/>
              </a:rPr>
              <a:t>is implemented </a:t>
            </a:r>
            <a:r>
              <a:rPr lang="en-GB" sz="1400" dirty="0">
                <a:latin typeface="Arial" panose="020B0604020202020204" pitchFamily="34" charset="0"/>
                <a:ea typeface="Calibri" panose="020F0502020204030204" pitchFamily="34" charset="0"/>
                <a:cs typeface="Arial" panose="020B0604020202020204" pitchFamily="34" charset="0"/>
              </a:rPr>
              <a:t>by DOJ&amp;CD together with</a:t>
            </a:r>
            <a:r>
              <a:rPr lang="en-ZA" sz="1400" dirty="0">
                <a:latin typeface="Arial" panose="020B0604020202020204" pitchFamily="34" charset="0"/>
                <a:ea typeface="Calibri" panose="020F0502020204030204" pitchFamily="34" charset="0"/>
                <a:cs typeface="Arial" panose="020B0604020202020204" pitchFamily="34" charset="0"/>
              </a:rPr>
              <a:t> DPWI</a:t>
            </a:r>
            <a:r>
              <a:rPr lang="en-GB" sz="1400" dirty="0">
                <a:latin typeface="Arial" panose="020B0604020202020204" pitchFamily="34" charset="0"/>
                <a:ea typeface="Calibri" panose="020F0502020204030204" pitchFamily="34" charset="0"/>
                <a:cs typeface="Arial" panose="020B0604020202020204" pitchFamily="34" charset="0"/>
              </a:rPr>
              <a:t>. </a:t>
            </a:r>
          </a:p>
          <a:p>
            <a:pPr marL="400050" indent="-400050" algn="just">
              <a:lnSpc>
                <a:spcPct val="150000"/>
              </a:lnSpc>
              <a:buAutoNum type="romanLcParenBoth"/>
            </a:pPr>
            <a:r>
              <a:rPr lang="en-GB" sz="1400" dirty="0">
                <a:latin typeface="Arial" panose="020B0604020202020204" pitchFamily="34" charset="0"/>
                <a:ea typeface="Calibri" panose="020F0502020204030204" pitchFamily="34" charset="0"/>
                <a:cs typeface="Arial" panose="020B0604020202020204" pitchFamily="34" charset="0"/>
              </a:rPr>
              <a:t> </a:t>
            </a:r>
            <a:r>
              <a:rPr lang="en-ZA" sz="1400" dirty="0">
                <a:latin typeface="Arial" panose="020B0604020202020204" pitchFamily="34" charset="0"/>
                <a:ea typeface="Calibri" panose="020F0502020204030204" pitchFamily="34" charset="0"/>
                <a:cs typeface="Arial" panose="020B0604020202020204" pitchFamily="34" charset="0"/>
              </a:rPr>
              <a:t>Planned maintenance projects </a:t>
            </a:r>
            <a:r>
              <a:rPr lang="en-GB" sz="1400" dirty="0">
                <a:latin typeface="Arial" panose="020B0604020202020204" pitchFamily="34" charset="0"/>
                <a:ea typeface="Calibri" panose="020F0502020204030204" pitchFamily="34" charset="0"/>
                <a:cs typeface="Arial" panose="020B0604020202020204" pitchFamily="34" charset="0"/>
              </a:rPr>
              <a:t>that are currently under construction are 12 and 78 projects still under planning.  </a:t>
            </a:r>
          </a:p>
          <a:p>
            <a:pPr algn="just">
              <a:lnSpc>
                <a:spcPct val="150000"/>
              </a:lnSpc>
            </a:pPr>
            <a:r>
              <a:rPr lang="en-GB" sz="1400" dirty="0">
                <a:latin typeface="Arial" panose="020B0604020202020204" pitchFamily="34" charset="0"/>
                <a:cs typeface="Arial" panose="020B0604020202020204" pitchFamily="34" charset="0"/>
              </a:rPr>
              <a:t>(iii)  The total budget required for planned maintenance over the Medium-Term Expenditure</a:t>
            </a:r>
          </a:p>
          <a:p>
            <a:pPr algn="just">
              <a:lnSpc>
                <a:spcPct val="150000"/>
              </a:lnSpc>
            </a:pPr>
            <a:r>
              <a:rPr lang="en-GB" sz="1400" dirty="0">
                <a:latin typeface="Arial" panose="020B0604020202020204" pitchFamily="34" charset="0"/>
                <a:cs typeface="Arial" panose="020B0604020202020204" pitchFamily="34" charset="0"/>
              </a:rPr>
              <a:t>       Framework (MTEF) period amounts to R1.5 billion, yet the current MTEF allocation stands</a:t>
            </a:r>
          </a:p>
          <a:p>
            <a:pPr algn="just">
              <a:lnSpc>
                <a:spcPct val="150000"/>
              </a:lnSpc>
            </a:pPr>
            <a:r>
              <a:rPr lang="en-GB" sz="1400" dirty="0">
                <a:latin typeface="Arial" panose="020B0604020202020204" pitchFamily="34" charset="0"/>
                <a:cs typeface="Arial" panose="020B0604020202020204" pitchFamily="34" charset="0"/>
              </a:rPr>
              <a:t>        at only R450 million. </a:t>
            </a:r>
          </a:p>
          <a:p>
            <a:pPr marL="400050" indent="-400050" algn="just">
              <a:lnSpc>
                <a:spcPct val="150000"/>
              </a:lnSpc>
              <a:buAutoNum type="romanLcParenBoth" startAt="4"/>
            </a:pPr>
            <a:r>
              <a:rPr lang="en-GB" sz="1400" dirty="0">
                <a:latin typeface="Arial" panose="020B0604020202020204" pitchFamily="34" charset="0"/>
                <a:cs typeface="Arial" panose="020B0604020202020204" pitchFamily="34" charset="0"/>
              </a:rPr>
              <a:t>This represents a funding shortfall of R1.05 billion, placing immense pressure on DPWI               and DOJ&amp;CD to prioritise only a fraction of the needed work. </a:t>
            </a:r>
          </a:p>
          <a:p>
            <a:pPr marL="400050" indent="-400050" algn="just">
              <a:lnSpc>
                <a:spcPct val="150000"/>
              </a:lnSpc>
              <a:buAutoNum type="romanLcParenBoth" startAt="5"/>
            </a:pPr>
            <a:r>
              <a:rPr lang="en-GB" sz="1400" dirty="0">
                <a:latin typeface="Arial" panose="020B0604020202020204" pitchFamily="34" charset="0"/>
                <a:cs typeface="Arial" panose="020B0604020202020204" pitchFamily="34" charset="0"/>
              </a:rPr>
              <a:t>For the 2025/26 financial year alone, the funding available is R134 million, which covers</a:t>
            </a:r>
          </a:p>
          <a:p>
            <a:pPr algn="just">
              <a:lnSpc>
                <a:spcPct val="150000"/>
              </a:lnSpc>
            </a:pPr>
            <a:r>
              <a:rPr lang="en-GB" sz="1400" dirty="0">
                <a:latin typeface="Arial" panose="020B0604020202020204" pitchFamily="34" charset="0"/>
                <a:cs typeface="Arial" panose="020B0604020202020204" pitchFamily="34" charset="0"/>
              </a:rPr>
              <a:t>        only 33% of the R409 million required. </a:t>
            </a:r>
            <a:endParaRPr lang="en-GB" sz="1400" dirty="0">
              <a:latin typeface="Arial" panose="020B0604020202020204" pitchFamily="34" charset="0"/>
              <a:ea typeface="Calibri" panose="020F0502020204030204" pitchFamily="34" charset="0"/>
              <a:cs typeface="Times New Roman" panose="02020603050405020304" pitchFamily="18" charset="0"/>
            </a:endParaRPr>
          </a:p>
          <a:p>
            <a:endParaRPr lang="en-ZA"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089304898"/>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50ACB-4428-7C5C-DE37-7C88FD944C6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26E2B97-BAF4-6676-C963-A9D64E342DF5}"/>
              </a:ext>
            </a:extLst>
          </p:cNvPr>
          <p:cNvSpPr txBox="1">
            <a:spLocks/>
          </p:cNvSpPr>
          <p:nvPr/>
        </p:nvSpPr>
        <p:spPr>
          <a:xfrm>
            <a:off x="374574" y="139428"/>
            <a:ext cx="8685369" cy="4653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t">
              <a:lnSpc>
                <a:spcPct val="100000"/>
              </a:lnSpc>
              <a:spcBef>
                <a:spcPts val="0"/>
              </a:spcBef>
              <a:defRPr/>
            </a:pPr>
            <a:endParaRPr lang="en-US" sz="1800" b="1" dirty="0">
              <a:solidFill>
                <a:prstClr val="black"/>
              </a:solidFill>
              <a:latin typeface="Arial" panose="020B0604020202020204" pitchFamily="34" charset="0"/>
              <a:ea typeface="+mn-ea"/>
              <a:cs typeface="Arial" panose="020B0604020202020204" pitchFamily="34" charset="0"/>
            </a:endParaRPr>
          </a:p>
          <a:p>
            <a:pPr lvl="0" algn="ctr" fontAlgn="t">
              <a:lnSpc>
                <a:spcPct val="100000"/>
              </a:lnSpc>
              <a:spcBef>
                <a:spcPts val="0"/>
              </a:spcBef>
              <a:defRPr/>
            </a:pPr>
            <a:r>
              <a:rPr lang="en-US" sz="1800" b="1" dirty="0">
                <a:solidFill>
                  <a:schemeClr val="accent2"/>
                </a:solidFill>
                <a:latin typeface="Arial" panose="020B0604020202020204" pitchFamily="34" charset="0"/>
                <a:ea typeface="+mn-ea"/>
                <a:cs typeface="Arial" panose="020B0604020202020204" pitchFamily="34" charset="0"/>
              </a:rPr>
              <a:t>PURPOSE  </a:t>
            </a:r>
            <a:endParaRPr lang="en-US" sz="1800" dirty="0">
              <a:solidFill>
                <a:schemeClr val="accent2"/>
              </a:solidFill>
              <a:latin typeface="Arial" panose="020B0604020202020204" pitchFamily="34" charset="0"/>
              <a:ea typeface="+mn-ea"/>
              <a:cs typeface="Arial" panose="020B0604020202020204" pitchFamily="34" charset="0"/>
            </a:endParaRPr>
          </a:p>
          <a:p>
            <a:pPr lvl="0" algn="ctr" fontAlgn="t">
              <a:lnSpc>
                <a:spcPct val="100000"/>
              </a:lnSpc>
              <a:spcBef>
                <a:spcPts val="0"/>
              </a:spcBef>
              <a:defRPr/>
            </a:pPr>
            <a:endParaRPr lang="en-US" sz="2200" dirty="0">
              <a:solidFill>
                <a:prstClr val="black"/>
              </a:solidFill>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3BBA67B7-0945-42F3-A73C-F63848A94150}"/>
              </a:ext>
            </a:extLst>
          </p:cNvPr>
          <p:cNvSpPr>
            <a:spLocks noGrp="1"/>
          </p:cNvSpPr>
          <p:nvPr>
            <p:ph type="sldNum" sz="quarter" idx="12"/>
          </p:nvPr>
        </p:nvSpPr>
        <p:spPr/>
        <p:txBody>
          <a:bodyPr/>
          <a:lstStyle/>
          <a:p>
            <a:fld id="{330EA680-D336-4FF7-8B7A-9848BB0A1C32}" type="slidenum">
              <a:rPr lang="en-GB" sz="1400" smtClean="0"/>
              <a:t>2</a:t>
            </a:fld>
            <a:endParaRPr lang="en-GB" sz="1400" dirty="0"/>
          </a:p>
        </p:txBody>
      </p:sp>
      <p:sp>
        <p:nvSpPr>
          <p:cNvPr id="5" name="TextBox 4">
            <a:extLst>
              <a:ext uri="{FF2B5EF4-FFF2-40B4-BE49-F238E27FC236}">
                <a16:creationId xmlns:a16="http://schemas.microsoft.com/office/drawing/2014/main" id="{599B48CE-281F-CCB9-54A9-CBEC3427F118}"/>
              </a:ext>
            </a:extLst>
          </p:cNvPr>
          <p:cNvSpPr txBox="1"/>
          <p:nvPr/>
        </p:nvSpPr>
        <p:spPr>
          <a:xfrm>
            <a:off x="229315" y="744196"/>
            <a:ext cx="8685369" cy="3542573"/>
          </a:xfrm>
          <a:prstGeom prst="rect">
            <a:avLst/>
          </a:prstGeom>
          <a:noFill/>
        </p:spPr>
        <p:txBody>
          <a:bodyPr wrap="square">
            <a:spAutoFit/>
          </a:bodyPr>
          <a:lstStyle/>
          <a:p>
            <a:pPr lvl="0" algn="just">
              <a:lnSpc>
                <a:spcPct val="107000"/>
              </a:lnSpc>
              <a:spcAft>
                <a:spcPts val="800"/>
              </a:spcAft>
            </a:pPr>
            <a:r>
              <a:rPr lang="en-US" sz="1600" b="1" u="sng" dirty="0">
                <a:latin typeface="Arial" panose="020B0604020202020204" pitchFamily="34" charset="0"/>
                <a:ea typeface="Calibri" panose="020F0502020204030204" pitchFamily="34" charset="0"/>
                <a:cs typeface="Arial" panose="020B0604020202020204" pitchFamily="34" charset="0"/>
              </a:rPr>
              <a:t>PURPOSE:</a:t>
            </a:r>
          </a:p>
          <a:p>
            <a:pPr marL="400050" lvl="0" indent="-400050" algn="just">
              <a:lnSpc>
                <a:spcPct val="107000"/>
              </a:lnSpc>
              <a:spcAft>
                <a:spcPts val="800"/>
              </a:spcAft>
              <a:buAutoNum type="romanLcParenBoth"/>
            </a:pPr>
            <a:r>
              <a:rPr lang="en-US" sz="1600" dirty="0">
                <a:latin typeface="Arial" panose="020B0604020202020204" pitchFamily="34" charset="0"/>
                <a:ea typeface="Calibri" panose="020F0502020204030204" pitchFamily="34" charset="0"/>
                <a:cs typeface="Arial" panose="020B0604020202020204" pitchFamily="34" charset="0"/>
              </a:rPr>
              <a:t>The Ministry and the  Department of Justice and Constitutional Development (DOJ&amp;CD) have been invited to brief the Select  Committee on Security  and Justice  on the current state of engagement with magistrates to address the concerns they raised in relation to the remuneration benefits, working conditions at courts and safety of magistrates.</a:t>
            </a:r>
          </a:p>
          <a:p>
            <a:pPr lvl="0" algn="just">
              <a:lnSpc>
                <a:spcPct val="107000"/>
              </a:lnSpc>
              <a:spcAft>
                <a:spcPts val="800"/>
              </a:spcAft>
            </a:pPr>
            <a:r>
              <a:rPr lang="en-US" sz="1600" dirty="0">
                <a:latin typeface="Arial" panose="020B0604020202020204" pitchFamily="34" charset="0"/>
                <a:ea typeface="Calibri" panose="020F0502020204030204" pitchFamily="34" charset="0"/>
                <a:cs typeface="Arial" panose="020B0604020202020204" pitchFamily="34" charset="0"/>
              </a:rPr>
              <a:t>(iii)  The  Minister and the Deputy Minister received a similar request  to brief the  Select 	Committee on 	29 October  2025 which we could  unfortunately not attend  due to prior 	commitments. 	The Independent  Commission for the Remuneration of  Public Office- 	bearers (IRC) was also invited by the Select Committee to attend this  meeting  and 	briefed the  Committee  the Consolidated Remuneration  Review Report (Major Review 	Report)  regarding 	the 	magistrates.       </a:t>
            </a:r>
          </a:p>
          <a:p>
            <a:pPr lvl="0" algn="just">
              <a:lnSpc>
                <a:spcPct val="107000"/>
              </a:lnSpc>
              <a:spcAft>
                <a:spcPts val="800"/>
              </a:spcAft>
            </a:pPr>
            <a:endParaRPr lang="en-US" sz="1600" b="1" u="sng"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34656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728662" y="834487"/>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6" name="Rectangle 5"/>
          <p:cNvSpPr/>
          <p:nvPr/>
        </p:nvSpPr>
        <p:spPr>
          <a:xfrm>
            <a:off x="728662" y="471439"/>
            <a:ext cx="8204200" cy="807785"/>
          </a:xfrm>
          <a:prstGeom prst="rect">
            <a:avLst/>
          </a:prstGeom>
        </p:spPr>
        <p:txBody>
          <a:bodyPr>
            <a:spAutoFit/>
          </a:bodyPr>
          <a:lstStyle/>
          <a:p>
            <a:pPr algn="ctr" fontAlgn="base">
              <a:lnSpc>
                <a:spcPct val="105000"/>
              </a:lnSpc>
              <a:spcBef>
                <a:spcPts val="600"/>
              </a:spcBef>
              <a:spcAft>
                <a:spcPts val="600"/>
              </a:spcAft>
              <a:defRPr/>
            </a:pPr>
            <a:r>
              <a:rPr lang="en-GB" sz="1800" b="1" dirty="0"/>
              <a:t>INFRASTRUCTURE PROGRAMMES</a:t>
            </a:r>
          </a:p>
          <a:p>
            <a:pPr lvl="0" algn="ctr" fontAlgn="base">
              <a:lnSpc>
                <a:spcPct val="105000"/>
              </a:lnSpc>
              <a:spcBef>
                <a:spcPts val="600"/>
              </a:spcBef>
              <a:spcAft>
                <a:spcPts val="600"/>
              </a:spcAft>
              <a:defRPr/>
            </a:pPr>
            <a:r>
              <a:rPr lang="en-GB" sz="1800" b="1" dirty="0"/>
              <a:t> </a:t>
            </a:r>
          </a:p>
        </p:txBody>
      </p:sp>
      <p:sp>
        <p:nvSpPr>
          <p:cNvPr id="3" name="Footer Placeholder 2">
            <a:extLst>
              <a:ext uri="{FF2B5EF4-FFF2-40B4-BE49-F238E27FC236}">
                <a16:creationId xmlns:a16="http://schemas.microsoft.com/office/drawing/2014/main" id="{581F908C-B138-5A16-856A-B27C3F178656}"/>
              </a:ext>
            </a:extLst>
          </p:cNvPr>
          <p:cNvSpPr>
            <a:spLocks noGrp="1"/>
          </p:cNvSpPr>
          <p:nvPr>
            <p:ph type="ftr" idx="11"/>
          </p:nvPr>
        </p:nvSpPr>
        <p:spPr>
          <a:xfrm>
            <a:off x="3028950" y="6116177"/>
            <a:ext cx="3086100" cy="365100"/>
          </a:xfrm>
        </p:spPr>
        <p:txBody>
          <a:bodyPr/>
          <a:lstStyle/>
          <a:p>
            <a:r>
              <a:rPr lang="en-ZA" b="1" dirty="0"/>
              <a:t>06</a:t>
            </a:r>
          </a:p>
        </p:txBody>
      </p:sp>
      <p:sp>
        <p:nvSpPr>
          <p:cNvPr id="8" name="Rectangle 7">
            <a:extLst>
              <a:ext uri="{FF2B5EF4-FFF2-40B4-BE49-F238E27FC236}">
                <a16:creationId xmlns:a16="http://schemas.microsoft.com/office/drawing/2014/main" id="{84D8331C-5A19-412F-9EF1-0D4B57008FB4}"/>
              </a:ext>
            </a:extLst>
          </p:cNvPr>
          <p:cNvSpPr/>
          <p:nvPr/>
        </p:nvSpPr>
        <p:spPr>
          <a:xfrm>
            <a:off x="378619" y="214798"/>
            <a:ext cx="7834314" cy="4739759"/>
          </a:xfrm>
          <a:prstGeom prst="rect">
            <a:avLst/>
          </a:prstGeom>
        </p:spPr>
        <p:txBody>
          <a:bodyPr wrap="square">
            <a:spAutoFit/>
          </a:bodyPr>
          <a:lstStyle/>
          <a:p>
            <a:endParaRPr lang="en-GB" dirty="0"/>
          </a:p>
          <a:p>
            <a:endParaRPr lang="en-GB" dirty="0"/>
          </a:p>
          <a:p>
            <a:endParaRPr lang="en-GB" b="1" dirty="0"/>
          </a:p>
          <a:p>
            <a:r>
              <a:rPr lang="en-GB" sz="1400" b="1" dirty="0">
                <a:latin typeface="Arial" panose="020B0604020202020204" pitchFamily="34" charset="0"/>
                <a:cs typeface="Arial" panose="020B0604020202020204" pitchFamily="34" charset="0"/>
              </a:rPr>
              <a:t>9.   Alternative water supply</a:t>
            </a:r>
            <a:endParaRPr lang="en-GB" sz="1400" dirty="0">
              <a:latin typeface="Arial" panose="020B0604020202020204" pitchFamily="34" charset="0"/>
              <a:cs typeface="Arial" panose="020B0604020202020204" pitchFamily="34" charset="0"/>
            </a:endParaRPr>
          </a:p>
          <a:p>
            <a:pPr>
              <a:lnSpc>
                <a:spcPct val="150000"/>
              </a:lnSpc>
            </a:pPr>
            <a:r>
              <a:rPr lang="en-GB" sz="1400" dirty="0">
                <a:latin typeface="Arial" panose="020B0604020202020204" pitchFamily="34" charset="0"/>
                <a:cs typeface="Arial" panose="020B0604020202020204" pitchFamily="34" charset="0"/>
              </a:rPr>
              <a:t>9.1   The department acknowledges the ongoing water challenges compounded by water shedding and intermittent disruptions affecting both remote and urban areas. </a:t>
            </a:r>
          </a:p>
          <a:p>
            <a:pPr>
              <a:lnSpc>
                <a:spcPct val="150000"/>
              </a:lnSpc>
            </a:pPr>
            <a:r>
              <a:rPr lang="en-GB" sz="1400" dirty="0">
                <a:latin typeface="Arial" panose="020B0604020202020204" pitchFamily="34" charset="0"/>
                <a:cs typeface="Arial" panose="020B0604020202020204" pitchFamily="34" charset="0"/>
              </a:rPr>
              <a:t>9.2   In response to water shedding and supply constraints, the department has implemented strategic measures to mitigate these impacts. </a:t>
            </a:r>
          </a:p>
          <a:p>
            <a:pPr>
              <a:lnSpc>
                <a:spcPct val="150000"/>
              </a:lnSpc>
            </a:pPr>
            <a:r>
              <a:rPr lang="en-GB" sz="1400" dirty="0">
                <a:latin typeface="Arial" panose="020B0604020202020204" pitchFamily="34" charset="0"/>
                <a:cs typeface="Arial" panose="020B0604020202020204" pitchFamily="34" charset="0"/>
              </a:rPr>
              <a:t>9.3   These include the installation of water tanks and the drilling of boreholes to enhance water availability and ensure business continuity across affected regions.</a:t>
            </a:r>
            <a:r>
              <a:rPr lang="en-GB" sz="1400" b="1" dirty="0">
                <a:latin typeface="Arial" panose="020B0604020202020204" pitchFamily="34" charset="0"/>
                <a:cs typeface="Arial" panose="020B0604020202020204" pitchFamily="34" charset="0"/>
              </a:rPr>
              <a:t> </a:t>
            </a:r>
          </a:p>
          <a:p>
            <a:pPr>
              <a:lnSpc>
                <a:spcPct val="150000"/>
              </a:lnSpc>
            </a:pPr>
            <a:endParaRPr lang="en-GB" dirty="0"/>
          </a:p>
          <a:p>
            <a:pPr>
              <a:lnSpc>
                <a:spcPct val="150000"/>
              </a:lnSpc>
            </a:pPr>
            <a:endParaRPr lang="en-GB" dirty="0"/>
          </a:p>
          <a:p>
            <a:r>
              <a:rPr lang="en-GB" dirty="0"/>
              <a:t> </a:t>
            </a:r>
          </a:p>
          <a:p>
            <a:endParaRPr lang="en-GB" dirty="0"/>
          </a:p>
          <a:p>
            <a:endParaRPr lang="en-ZA" dirty="0"/>
          </a:p>
        </p:txBody>
      </p:sp>
    </p:spTree>
    <p:extLst>
      <p:ext uri="{BB962C8B-B14F-4D97-AF65-F5344CB8AC3E}">
        <p14:creationId xmlns:p14="http://schemas.microsoft.com/office/powerpoint/2010/main" val="4065258232"/>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728662" y="834487"/>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6" name="Rectangle 5"/>
          <p:cNvSpPr/>
          <p:nvPr/>
        </p:nvSpPr>
        <p:spPr>
          <a:xfrm>
            <a:off x="728662" y="471439"/>
            <a:ext cx="8204200" cy="807785"/>
          </a:xfrm>
          <a:prstGeom prst="rect">
            <a:avLst/>
          </a:prstGeom>
        </p:spPr>
        <p:txBody>
          <a:bodyPr>
            <a:spAutoFit/>
          </a:bodyPr>
          <a:lstStyle/>
          <a:p>
            <a:pPr algn="ctr" fontAlgn="base">
              <a:lnSpc>
                <a:spcPct val="105000"/>
              </a:lnSpc>
              <a:spcBef>
                <a:spcPts val="600"/>
              </a:spcBef>
              <a:spcAft>
                <a:spcPts val="600"/>
              </a:spcAft>
              <a:defRPr/>
            </a:pPr>
            <a:r>
              <a:rPr lang="en-GB" sz="1800" b="1" dirty="0"/>
              <a:t>INFRASTRUCTURE PROGRAMMES</a:t>
            </a:r>
          </a:p>
          <a:p>
            <a:pPr lvl="0" algn="ctr" fontAlgn="base">
              <a:lnSpc>
                <a:spcPct val="105000"/>
              </a:lnSpc>
              <a:spcBef>
                <a:spcPts val="600"/>
              </a:spcBef>
              <a:spcAft>
                <a:spcPts val="600"/>
              </a:spcAft>
              <a:defRPr/>
            </a:pPr>
            <a:r>
              <a:rPr lang="en-GB" sz="1800" b="1" dirty="0"/>
              <a:t> </a:t>
            </a:r>
          </a:p>
        </p:txBody>
      </p:sp>
      <p:sp>
        <p:nvSpPr>
          <p:cNvPr id="3" name="Footer Placeholder 2">
            <a:extLst>
              <a:ext uri="{FF2B5EF4-FFF2-40B4-BE49-F238E27FC236}">
                <a16:creationId xmlns:a16="http://schemas.microsoft.com/office/drawing/2014/main" id="{581F908C-B138-5A16-856A-B27C3F178656}"/>
              </a:ext>
            </a:extLst>
          </p:cNvPr>
          <p:cNvSpPr>
            <a:spLocks noGrp="1"/>
          </p:cNvSpPr>
          <p:nvPr>
            <p:ph type="ftr" idx="11"/>
          </p:nvPr>
        </p:nvSpPr>
        <p:spPr>
          <a:xfrm>
            <a:off x="3028950" y="6116177"/>
            <a:ext cx="3086100" cy="365100"/>
          </a:xfrm>
        </p:spPr>
        <p:txBody>
          <a:bodyPr/>
          <a:lstStyle/>
          <a:p>
            <a:r>
              <a:rPr lang="en-ZA" b="1" dirty="0"/>
              <a:t>06</a:t>
            </a:r>
          </a:p>
        </p:txBody>
      </p:sp>
      <p:sp>
        <p:nvSpPr>
          <p:cNvPr id="8" name="Rectangle 7">
            <a:extLst>
              <a:ext uri="{FF2B5EF4-FFF2-40B4-BE49-F238E27FC236}">
                <a16:creationId xmlns:a16="http://schemas.microsoft.com/office/drawing/2014/main" id="{84D8331C-5A19-412F-9EF1-0D4B57008FB4}"/>
              </a:ext>
            </a:extLst>
          </p:cNvPr>
          <p:cNvSpPr/>
          <p:nvPr/>
        </p:nvSpPr>
        <p:spPr>
          <a:xfrm>
            <a:off x="378619" y="214798"/>
            <a:ext cx="7834314" cy="6047809"/>
          </a:xfrm>
          <a:prstGeom prst="rect">
            <a:avLst/>
          </a:prstGeom>
        </p:spPr>
        <p:txBody>
          <a:bodyPr wrap="square">
            <a:spAutoFit/>
          </a:bodyPr>
          <a:lstStyle/>
          <a:p>
            <a:endParaRPr lang="en-GB" dirty="0"/>
          </a:p>
          <a:p>
            <a:endParaRPr lang="en-GB" dirty="0">
              <a:latin typeface="Arial" panose="020B0604020202020204" pitchFamily="34" charset="0"/>
              <a:cs typeface="Arial" panose="020B0604020202020204" pitchFamily="34" charset="0"/>
            </a:endParaRPr>
          </a:p>
          <a:p>
            <a:endParaRPr lang="en-GB" sz="1400" b="1" dirty="0">
              <a:latin typeface="Arial" panose="020B0604020202020204" pitchFamily="34" charset="0"/>
              <a:cs typeface="Arial" panose="020B0604020202020204" pitchFamily="34" charset="0"/>
            </a:endParaRPr>
          </a:p>
          <a:p>
            <a:pPr algn="just">
              <a:lnSpc>
                <a:spcPct val="150000"/>
              </a:lnSpc>
            </a:pPr>
            <a:r>
              <a:rPr lang="en-GB" sz="1400" b="1" dirty="0">
                <a:latin typeface="Arial" panose="020B0604020202020204" pitchFamily="34" charset="0"/>
                <a:cs typeface="Arial" panose="020B0604020202020204" pitchFamily="34" charset="0"/>
              </a:rPr>
              <a:t>10.   Alternative power supply </a:t>
            </a:r>
            <a:endParaRPr lang="en-ZA" sz="1400" dirty="0">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GB" sz="1400" dirty="0">
                <a:latin typeface="Arial" panose="020B0604020202020204" pitchFamily="34" charset="0"/>
                <a:cs typeface="Arial" panose="020B0604020202020204" pitchFamily="34" charset="0"/>
              </a:rPr>
              <a:t>10.1   Load shedding is no longer a factor, however, some court buildings still face power challenges. </a:t>
            </a:r>
          </a:p>
          <a:p>
            <a:pPr>
              <a:lnSpc>
                <a:spcPct val="150000"/>
              </a:lnSpc>
            </a:pPr>
            <a:r>
              <a:rPr lang="en-GB" sz="1400" dirty="0">
                <a:latin typeface="Arial" panose="020B0604020202020204" pitchFamily="34" charset="0"/>
                <a:cs typeface="Arial" panose="020B0604020202020204" pitchFamily="34" charset="0"/>
              </a:rPr>
              <a:t>10.2   To make sure court operations continue without interruption, the department is carrying out projects to install generators, inverters, and solar panels at these facilities. </a:t>
            </a:r>
          </a:p>
          <a:p>
            <a:pPr>
              <a:lnSpc>
                <a:spcPct val="150000"/>
              </a:lnSpc>
            </a:pPr>
            <a:r>
              <a:rPr lang="en-GB" sz="1400" dirty="0">
                <a:latin typeface="Arial" panose="020B0604020202020204" pitchFamily="34" charset="0"/>
                <a:cs typeface="Arial" panose="020B0604020202020204" pitchFamily="34" charset="0"/>
              </a:rPr>
              <a:t>10.3   DOJ&amp;CD is implementing inverters and solar systems to address this challenge. </a:t>
            </a:r>
          </a:p>
          <a:p>
            <a:pPr>
              <a:lnSpc>
                <a:spcPct val="150000"/>
              </a:lnSpc>
            </a:pPr>
            <a:r>
              <a:rPr lang="en-GB" sz="1400" dirty="0">
                <a:latin typeface="Arial" panose="020B0604020202020204" pitchFamily="34" charset="0"/>
                <a:cs typeface="Arial" panose="020B0604020202020204" pitchFamily="34" charset="0"/>
              </a:rPr>
              <a:t>10.4   The implementation of generators is underway through DPWI. </a:t>
            </a:r>
          </a:p>
          <a:p>
            <a:pPr>
              <a:lnSpc>
                <a:spcPct val="150000"/>
              </a:lnSpc>
            </a:pPr>
            <a:r>
              <a:rPr lang="en-GB" sz="1400" dirty="0">
                <a:latin typeface="Arial" panose="020B0604020202020204" pitchFamily="34" charset="0"/>
                <a:cs typeface="Arial" panose="020B0604020202020204" pitchFamily="34" charset="0"/>
              </a:rPr>
              <a:t>10.5   DPWI is facing procurement challenges for this programme. </a:t>
            </a:r>
          </a:p>
          <a:p>
            <a:pPr>
              <a:lnSpc>
                <a:spcPct val="150000"/>
              </a:lnSpc>
            </a:pPr>
            <a:r>
              <a:rPr lang="en-GB" sz="1400" dirty="0">
                <a:latin typeface="Arial" panose="020B0604020202020204" pitchFamily="34" charset="0"/>
                <a:cs typeface="Arial" panose="020B0604020202020204" pitchFamily="34" charset="0"/>
              </a:rPr>
              <a:t>10.6   In the past 18 months, no generator projects were implemented due to procurement challenges faced by the DPWI. </a:t>
            </a:r>
          </a:p>
          <a:p>
            <a:pPr>
              <a:lnSpc>
                <a:spcPct val="150000"/>
              </a:lnSpc>
            </a:pPr>
            <a:r>
              <a:rPr lang="en-GB" sz="1400" dirty="0">
                <a:latin typeface="Arial" panose="020B0604020202020204" pitchFamily="34" charset="0"/>
                <a:cs typeface="Arial" panose="020B0604020202020204" pitchFamily="34" charset="0"/>
              </a:rPr>
              <a:t>10.7   Additional delays occurred as a result of non-delivery by the implementing agents.</a:t>
            </a:r>
          </a:p>
          <a:p>
            <a:pPr>
              <a:lnSpc>
                <a:spcPct val="150000"/>
              </a:lnSpc>
            </a:pPr>
            <a:endParaRPr lang="en-GB" sz="1400" dirty="0">
              <a:latin typeface="Arial" panose="020B0604020202020204" pitchFamily="34" charset="0"/>
              <a:cs typeface="Arial" panose="020B0604020202020204" pitchFamily="34" charset="0"/>
            </a:endParaRPr>
          </a:p>
          <a:p>
            <a:pPr>
              <a:lnSpc>
                <a:spcPct val="150000"/>
              </a:lnSpc>
            </a:pPr>
            <a:endParaRPr lang="en-GB" dirty="0"/>
          </a:p>
          <a:p>
            <a:r>
              <a:rPr lang="en-GB" dirty="0"/>
              <a:t> </a:t>
            </a:r>
          </a:p>
          <a:p>
            <a:endParaRPr lang="en-GB" dirty="0"/>
          </a:p>
          <a:p>
            <a:endParaRPr lang="en-ZA" dirty="0"/>
          </a:p>
        </p:txBody>
      </p:sp>
    </p:spTree>
    <p:extLst>
      <p:ext uri="{BB962C8B-B14F-4D97-AF65-F5344CB8AC3E}">
        <p14:creationId xmlns:p14="http://schemas.microsoft.com/office/powerpoint/2010/main" val="4121466940"/>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4483" y="293502"/>
            <a:ext cx="6098011" cy="954107"/>
          </a:xfrm>
          <a:prstGeom prst="rect">
            <a:avLst/>
          </a:prstGeom>
        </p:spPr>
        <p:txBody>
          <a:bodyPr wrap="square">
            <a:spAutoFit/>
          </a:bodyPr>
          <a:lstStyle/>
          <a:p>
            <a:r>
              <a:rPr lang="en-US" sz="1600" b="1" dirty="0">
                <a:solidFill>
                  <a:schemeClr val="accent2"/>
                </a:solidFill>
                <a:cs typeface="Arial" panose="020B0604020202020204" pitchFamily="34" charset="0"/>
              </a:rPr>
              <a:t>11.1  INFORMATION AND COMMUNICATION TECHNOLOGY:</a:t>
            </a:r>
          </a:p>
          <a:p>
            <a:r>
              <a:rPr lang="en-US" sz="2000" b="1" dirty="0">
                <a:cs typeface="Arial" panose="020B0604020202020204" pitchFamily="34" charset="0"/>
              </a:rPr>
              <a:t> </a:t>
            </a:r>
          </a:p>
          <a:p>
            <a:r>
              <a:rPr lang="en-US" sz="2000" b="1" dirty="0">
                <a:cs typeface="Arial" panose="020B0604020202020204" pitchFamily="34" charset="0"/>
              </a:rPr>
              <a:t>CRT   SOS   AVR : COUNTRY-WIDE</a:t>
            </a:r>
            <a:endParaRPr lang="en-ZA" sz="2000" dirty="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472385795"/>
              </p:ext>
            </p:extLst>
          </p:nvPr>
        </p:nvGraphicFramePr>
        <p:xfrm>
          <a:off x="410547" y="821095"/>
          <a:ext cx="5486401" cy="1553057"/>
        </p:xfrm>
        <a:graphic>
          <a:graphicData uri="http://schemas.openxmlformats.org/drawingml/2006/table">
            <a:tbl>
              <a:tblPr firstRow="1" bandRow="1">
                <a:tableStyleId>{5C22544A-7EE6-4342-B048-85BDC9FD1C3A}</a:tableStyleId>
              </a:tblPr>
              <a:tblGrid>
                <a:gridCol w="3732746">
                  <a:extLst>
                    <a:ext uri="{9D8B030D-6E8A-4147-A177-3AD203B41FA5}">
                      <a16:colId xmlns:a16="http://schemas.microsoft.com/office/drawing/2014/main" val="20000"/>
                    </a:ext>
                  </a:extLst>
                </a:gridCol>
                <a:gridCol w="1753655">
                  <a:extLst>
                    <a:ext uri="{9D8B030D-6E8A-4147-A177-3AD203B41FA5}">
                      <a16:colId xmlns:a16="http://schemas.microsoft.com/office/drawing/2014/main" val="20001"/>
                    </a:ext>
                  </a:extLst>
                </a:gridCol>
              </a:tblGrid>
              <a:tr h="253230">
                <a:tc>
                  <a:txBody>
                    <a:bodyPr/>
                    <a:lstStyle/>
                    <a:p>
                      <a:r>
                        <a:rPr lang="en-US" sz="1400" dirty="0">
                          <a:latin typeface="+mn-lt"/>
                        </a:rPr>
                        <a:t>NATURE</a:t>
                      </a:r>
                      <a:r>
                        <a:rPr lang="en-US" sz="1400" baseline="0" dirty="0">
                          <a:latin typeface="+mn-lt"/>
                        </a:rPr>
                        <a:t> OF MACHINE (CRT’s)</a:t>
                      </a:r>
                      <a:endParaRPr lang="en-ZA" sz="1400" dirty="0">
                        <a:latin typeface="+mn-lt"/>
                      </a:endParaRPr>
                    </a:p>
                  </a:txBody>
                  <a:tcPr/>
                </a:tc>
                <a:tc>
                  <a:txBody>
                    <a:bodyPr/>
                    <a:lstStyle/>
                    <a:p>
                      <a:r>
                        <a:rPr lang="en-US" sz="1400" dirty="0">
                          <a:latin typeface="+mn-lt"/>
                        </a:rPr>
                        <a:t>NUMBER </a:t>
                      </a:r>
                      <a:endParaRPr lang="en-ZA" sz="1400" dirty="0">
                        <a:latin typeface="+mn-lt"/>
                      </a:endParaRPr>
                    </a:p>
                  </a:txBody>
                  <a:tcPr/>
                </a:tc>
                <a:extLst>
                  <a:ext uri="{0D108BD9-81ED-4DB2-BD59-A6C34878D82A}">
                    <a16:rowId xmlns:a16="http://schemas.microsoft.com/office/drawing/2014/main" val="10000"/>
                  </a:ext>
                </a:extLst>
              </a:tr>
              <a:tr h="253230">
                <a:tc>
                  <a:txBody>
                    <a:bodyPr/>
                    <a:lstStyle/>
                    <a:p>
                      <a:r>
                        <a:rPr lang="en-US" sz="1400" dirty="0">
                          <a:latin typeface="+mn-lt"/>
                          <a:cs typeface="Arial" panose="020B0604020202020204" pitchFamily="34" charset="0"/>
                        </a:rPr>
                        <a:t>NUMBER OF COURT RECORDING TECHNOLOGY</a:t>
                      </a:r>
                      <a:r>
                        <a:rPr lang="en-US" sz="1400" baseline="0" dirty="0">
                          <a:latin typeface="+mn-lt"/>
                          <a:cs typeface="Arial" panose="020B0604020202020204" pitchFamily="34" charset="0"/>
                        </a:rPr>
                        <a:t> (CRT)</a:t>
                      </a:r>
                      <a:r>
                        <a:rPr lang="en-US" sz="1400" dirty="0">
                          <a:latin typeface="+mn-lt"/>
                          <a:cs typeface="Arial" panose="020B0604020202020204" pitchFamily="34" charset="0"/>
                        </a:rPr>
                        <a:t> MACHINES </a:t>
                      </a:r>
                      <a:endParaRPr lang="en-ZA" sz="1400" dirty="0">
                        <a:latin typeface="+mn-lt"/>
                        <a:cs typeface="Arial" panose="020B0604020202020204" pitchFamily="34" charset="0"/>
                      </a:endParaRPr>
                    </a:p>
                  </a:txBody>
                  <a:tcPr/>
                </a:tc>
                <a:tc>
                  <a:txBody>
                    <a:bodyPr/>
                    <a:lstStyle/>
                    <a:p>
                      <a:r>
                        <a:rPr lang="en-US" sz="1400" dirty="0">
                          <a:latin typeface="+mn-lt"/>
                          <a:cs typeface="Arial" panose="020B0604020202020204" pitchFamily="34" charset="0"/>
                        </a:rPr>
                        <a:t>2185</a:t>
                      </a:r>
                    </a:p>
                  </a:txBody>
                  <a:tcPr/>
                </a:tc>
                <a:extLst>
                  <a:ext uri="{0D108BD9-81ED-4DB2-BD59-A6C34878D82A}">
                    <a16:rowId xmlns:a16="http://schemas.microsoft.com/office/drawing/2014/main" val="10001"/>
                  </a:ext>
                </a:extLst>
              </a:tr>
              <a:tr h="253230">
                <a:tc>
                  <a:txBody>
                    <a:bodyPr/>
                    <a:lstStyle/>
                    <a:p>
                      <a:r>
                        <a:rPr lang="en-US" sz="1400" baseline="0" dirty="0">
                          <a:latin typeface="+mn-lt"/>
                          <a:cs typeface="Arial" panose="020B0604020202020204" pitchFamily="34" charset="0"/>
                        </a:rPr>
                        <a:t>FUNCTIONAL  CRT MACHINES </a:t>
                      </a:r>
                      <a:endParaRPr lang="en-ZA" sz="1400" dirty="0">
                        <a:latin typeface="+mn-lt"/>
                        <a:cs typeface="Arial" panose="020B0604020202020204" pitchFamily="34" charset="0"/>
                      </a:endParaRPr>
                    </a:p>
                  </a:txBody>
                  <a:tcPr/>
                </a:tc>
                <a:tc>
                  <a:txBody>
                    <a:bodyPr/>
                    <a:lstStyle/>
                    <a:p>
                      <a:r>
                        <a:rPr lang="en-GB" sz="1400" dirty="0">
                          <a:latin typeface="+mn-lt"/>
                          <a:cs typeface="Arial" panose="020B0604020202020204" pitchFamily="34" charset="0"/>
                        </a:rPr>
                        <a:t>2037</a:t>
                      </a:r>
                    </a:p>
                  </a:txBody>
                  <a:tcPr/>
                </a:tc>
                <a:extLst>
                  <a:ext uri="{0D108BD9-81ED-4DB2-BD59-A6C34878D82A}">
                    <a16:rowId xmlns:a16="http://schemas.microsoft.com/office/drawing/2014/main" val="10006"/>
                  </a:ext>
                </a:extLst>
              </a:tr>
              <a:tr h="425297">
                <a:tc>
                  <a:txBody>
                    <a:bodyPr/>
                    <a:lstStyle/>
                    <a:p>
                      <a:r>
                        <a:rPr lang="en-US" sz="1400" dirty="0">
                          <a:latin typeface="+mn-lt"/>
                          <a:cs typeface="Arial" panose="020B0604020202020204" pitchFamily="34" charset="0"/>
                        </a:rPr>
                        <a:t>DYSFUNCTIONAL CRT MACHINES </a:t>
                      </a:r>
                      <a:endParaRPr lang="en-ZA" sz="1400" dirty="0">
                        <a:latin typeface="+mn-lt"/>
                        <a:cs typeface="Arial" panose="020B0604020202020204" pitchFamily="34" charset="0"/>
                      </a:endParaRPr>
                    </a:p>
                  </a:txBody>
                  <a:tcPr/>
                </a:tc>
                <a:tc>
                  <a:txBody>
                    <a:bodyPr/>
                    <a:lstStyle/>
                    <a:p>
                      <a:r>
                        <a:rPr lang="en-GB" sz="1400" dirty="0">
                          <a:latin typeface="+mn-lt"/>
                          <a:cs typeface="Arial" panose="020B0604020202020204" pitchFamily="34" charset="0"/>
                        </a:rPr>
                        <a:t>  148</a:t>
                      </a:r>
                      <a:endParaRPr lang="en-ZA" sz="1400" dirty="0">
                        <a:latin typeface="+mn-lt"/>
                        <a:cs typeface="Arial" panose="020B0604020202020204" pitchFamily="34" charset="0"/>
                      </a:endParaRPr>
                    </a:p>
                  </a:txBody>
                  <a:tcPr/>
                </a:tc>
                <a:extLst>
                  <a:ext uri="{0D108BD9-81ED-4DB2-BD59-A6C34878D82A}">
                    <a16:rowId xmlns:a16="http://schemas.microsoft.com/office/drawing/2014/main" val="10007"/>
                  </a:ext>
                </a:extLst>
              </a:tr>
            </a:tbl>
          </a:graphicData>
        </a:graphic>
      </p:graphicFrame>
      <p:sp>
        <p:nvSpPr>
          <p:cNvPr id="5" name="Slide Number Placeholder 4"/>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7FD009-ABAC-2D4E-AEE9-D29E82E934E1}" type="slidenum">
              <a:rPr lang="en-US" smtClean="0"/>
              <a:pPr/>
              <a:t>22</a:t>
            </a:fld>
            <a:endParaRPr lang="en-US" dirty="0"/>
          </a:p>
        </p:txBody>
      </p:sp>
      <p:graphicFrame>
        <p:nvGraphicFramePr>
          <p:cNvPr id="7" name="Table 6"/>
          <p:cNvGraphicFramePr>
            <a:graphicFrameLocks noGrp="1"/>
          </p:cNvGraphicFramePr>
          <p:nvPr/>
        </p:nvGraphicFramePr>
        <p:xfrm>
          <a:off x="358527" y="2196835"/>
          <a:ext cx="5538422" cy="1567724"/>
        </p:xfrm>
        <a:graphic>
          <a:graphicData uri="http://schemas.openxmlformats.org/drawingml/2006/table">
            <a:tbl>
              <a:tblPr firstRow="1" bandRow="1">
                <a:tableStyleId>{5C22544A-7EE6-4342-B048-85BDC9FD1C3A}</a:tableStyleId>
              </a:tblPr>
              <a:tblGrid>
                <a:gridCol w="3738259">
                  <a:extLst>
                    <a:ext uri="{9D8B030D-6E8A-4147-A177-3AD203B41FA5}">
                      <a16:colId xmlns:a16="http://schemas.microsoft.com/office/drawing/2014/main" val="1861436721"/>
                    </a:ext>
                  </a:extLst>
                </a:gridCol>
                <a:gridCol w="1800163">
                  <a:extLst>
                    <a:ext uri="{9D8B030D-6E8A-4147-A177-3AD203B41FA5}">
                      <a16:colId xmlns:a16="http://schemas.microsoft.com/office/drawing/2014/main" val="1328304032"/>
                    </a:ext>
                  </a:extLst>
                </a:gridCol>
              </a:tblGrid>
              <a:tr h="235255">
                <a:tc>
                  <a:txBody>
                    <a:bodyPr/>
                    <a:lstStyle/>
                    <a:p>
                      <a:r>
                        <a:rPr lang="en-US" sz="1400" dirty="0"/>
                        <a:t>NATURE</a:t>
                      </a:r>
                      <a:r>
                        <a:rPr lang="en-US" sz="1400" baseline="0" dirty="0"/>
                        <a:t> OF MACHINE (SOS’s)</a:t>
                      </a:r>
                      <a:endParaRPr lang="en-ZA" sz="1400" dirty="0"/>
                    </a:p>
                  </a:txBody>
                  <a:tcPr/>
                </a:tc>
                <a:tc>
                  <a:txBody>
                    <a:bodyPr/>
                    <a:lstStyle/>
                    <a:p>
                      <a:r>
                        <a:rPr lang="en-US" sz="1400" dirty="0"/>
                        <a:t>NUMBER </a:t>
                      </a:r>
                      <a:endParaRPr lang="en-ZA" sz="1400" dirty="0"/>
                    </a:p>
                  </a:txBody>
                  <a:tcPr/>
                </a:tc>
                <a:extLst>
                  <a:ext uri="{0D108BD9-81ED-4DB2-BD59-A6C34878D82A}">
                    <a16:rowId xmlns:a16="http://schemas.microsoft.com/office/drawing/2014/main" val="2951293038"/>
                  </a:ext>
                </a:extLst>
              </a:tr>
              <a:tr h="235255">
                <a:tc>
                  <a:txBody>
                    <a:bodyPr/>
                    <a:lstStyle/>
                    <a:p>
                      <a:r>
                        <a:rPr lang="en-US" sz="1400" dirty="0"/>
                        <a:t>NUMBER OF SEXUAL OFFENCE SYSTEMS </a:t>
                      </a:r>
                      <a:endParaRPr lang="en-ZA" sz="1400" dirty="0"/>
                    </a:p>
                  </a:txBody>
                  <a:tcPr/>
                </a:tc>
                <a:tc>
                  <a:txBody>
                    <a:bodyPr/>
                    <a:lstStyle/>
                    <a:p>
                      <a:r>
                        <a:rPr lang="en-AU" sz="1400" dirty="0"/>
                        <a:t>410</a:t>
                      </a:r>
                      <a:endParaRPr lang="en-ZA" sz="1400" dirty="0"/>
                    </a:p>
                  </a:txBody>
                  <a:tcPr/>
                </a:tc>
                <a:extLst>
                  <a:ext uri="{0D108BD9-81ED-4DB2-BD59-A6C34878D82A}">
                    <a16:rowId xmlns:a16="http://schemas.microsoft.com/office/drawing/2014/main" val="720540906"/>
                  </a:ext>
                </a:extLst>
              </a:tr>
              <a:tr h="590111">
                <a:tc>
                  <a:txBody>
                    <a:bodyPr/>
                    <a:lstStyle/>
                    <a:p>
                      <a:r>
                        <a:rPr lang="en-US" sz="1400" dirty="0"/>
                        <a:t>FUNCTIONAL SOS SYSTEMS </a:t>
                      </a:r>
                      <a:endParaRPr lang="en-ZA" sz="1400" dirty="0"/>
                    </a:p>
                  </a:txBody>
                  <a:tcPr/>
                </a:tc>
                <a:tc>
                  <a:txBody>
                    <a:bodyPr/>
                    <a:lstStyle/>
                    <a:p>
                      <a:r>
                        <a:rPr lang="en-US" sz="1400" dirty="0"/>
                        <a:t>345</a:t>
                      </a:r>
                      <a:endParaRPr lang="en-ZA" sz="1400" dirty="0"/>
                    </a:p>
                  </a:txBody>
                  <a:tcPr/>
                </a:tc>
                <a:extLst>
                  <a:ext uri="{0D108BD9-81ED-4DB2-BD59-A6C34878D82A}">
                    <a16:rowId xmlns:a16="http://schemas.microsoft.com/office/drawing/2014/main" val="1574865982"/>
                  </a:ext>
                </a:extLst>
              </a:tr>
              <a:tr h="368013">
                <a:tc>
                  <a:txBody>
                    <a:bodyPr/>
                    <a:lstStyle/>
                    <a:p>
                      <a:r>
                        <a:rPr lang="en-US" sz="1400" dirty="0"/>
                        <a:t>DYSFUNCTIONAL SOS SYSTEMS</a:t>
                      </a:r>
                      <a:endParaRPr lang="en-ZA" sz="1400" dirty="0"/>
                    </a:p>
                  </a:txBody>
                  <a:tcPr/>
                </a:tc>
                <a:tc>
                  <a:txBody>
                    <a:bodyPr/>
                    <a:lstStyle/>
                    <a:p>
                      <a:r>
                        <a:rPr lang="en-US" sz="1200" dirty="0"/>
                        <a:t>  65</a:t>
                      </a:r>
                      <a:endParaRPr lang="en-ZA" sz="1200" dirty="0"/>
                    </a:p>
                  </a:txBody>
                  <a:tcPr/>
                </a:tc>
                <a:extLst>
                  <a:ext uri="{0D108BD9-81ED-4DB2-BD59-A6C34878D82A}">
                    <a16:rowId xmlns:a16="http://schemas.microsoft.com/office/drawing/2014/main" val="199231891"/>
                  </a:ext>
                </a:extLst>
              </a:tr>
            </a:tbl>
          </a:graphicData>
        </a:graphic>
      </p:graphicFrame>
      <p:graphicFrame>
        <p:nvGraphicFramePr>
          <p:cNvPr id="8" name="Table 7">
            <a:extLst>
              <a:ext uri="{FF2B5EF4-FFF2-40B4-BE49-F238E27FC236}">
                <a16:creationId xmlns:a16="http://schemas.microsoft.com/office/drawing/2014/main" id="{CD4C8B9F-0791-50F9-A838-F921223BDEAD}"/>
              </a:ext>
            </a:extLst>
          </p:cNvPr>
          <p:cNvGraphicFramePr>
            <a:graphicFrameLocks noGrp="1"/>
          </p:cNvGraphicFramePr>
          <p:nvPr/>
        </p:nvGraphicFramePr>
        <p:xfrm>
          <a:off x="358527" y="3662155"/>
          <a:ext cx="5538422" cy="1282413"/>
        </p:xfrm>
        <a:graphic>
          <a:graphicData uri="http://schemas.openxmlformats.org/drawingml/2006/table">
            <a:tbl>
              <a:tblPr firstRow="1" bandRow="1">
                <a:tableStyleId>{5C22544A-7EE6-4342-B048-85BDC9FD1C3A}</a:tableStyleId>
              </a:tblPr>
              <a:tblGrid>
                <a:gridCol w="3712171">
                  <a:extLst>
                    <a:ext uri="{9D8B030D-6E8A-4147-A177-3AD203B41FA5}">
                      <a16:colId xmlns:a16="http://schemas.microsoft.com/office/drawing/2014/main" val="1861436721"/>
                    </a:ext>
                  </a:extLst>
                </a:gridCol>
                <a:gridCol w="1826251">
                  <a:extLst>
                    <a:ext uri="{9D8B030D-6E8A-4147-A177-3AD203B41FA5}">
                      <a16:colId xmlns:a16="http://schemas.microsoft.com/office/drawing/2014/main" val="1328304032"/>
                    </a:ext>
                  </a:extLst>
                </a:gridCol>
              </a:tblGrid>
              <a:tr h="235255">
                <a:tc>
                  <a:txBody>
                    <a:bodyPr/>
                    <a:lstStyle/>
                    <a:p>
                      <a:r>
                        <a:rPr lang="en-US" sz="1400" dirty="0"/>
                        <a:t>NATURE</a:t>
                      </a:r>
                      <a:r>
                        <a:rPr lang="en-US" sz="1400" baseline="0" dirty="0"/>
                        <a:t> OF MACHINE (AVR)</a:t>
                      </a:r>
                      <a:endParaRPr lang="en-ZA" sz="1400" dirty="0"/>
                    </a:p>
                  </a:txBody>
                  <a:tcPr/>
                </a:tc>
                <a:tc>
                  <a:txBody>
                    <a:bodyPr/>
                    <a:lstStyle/>
                    <a:p>
                      <a:r>
                        <a:rPr lang="en-US" sz="1400" dirty="0"/>
                        <a:t>NUMBER </a:t>
                      </a:r>
                      <a:endParaRPr lang="en-ZA" sz="1400" dirty="0"/>
                    </a:p>
                  </a:txBody>
                  <a:tcPr/>
                </a:tc>
                <a:extLst>
                  <a:ext uri="{0D108BD9-81ED-4DB2-BD59-A6C34878D82A}">
                    <a16:rowId xmlns:a16="http://schemas.microsoft.com/office/drawing/2014/main" val="2951293038"/>
                  </a:ext>
                </a:extLst>
              </a:tr>
              <a:tr h="235255">
                <a:tc>
                  <a:txBody>
                    <a:bodyPr/>
                    <a:lstStyle/>
                    <a:p>
                      <a:r>
                        <a:rPr lang="en-US" sz="1400" dirty="0"/>
                        <a:t>NUMBER OF  AVR SYSTEMS </a:t>
                      </a:r>
                      <a:endParaRPr lang="en-ZA" sz="1400" dirty="0"/>
                    </a:p>
                  </a:txBody>
                  <a:tcPr/>
                </a:tc>
                <a:tc>
                  <a:txBody>
                    <a:bodyPr/>
                    <a:lstStyle/>
                    <a:p>
                      <a:r>
                        <a:rPr lang="en-AU" sz="1400" dirty="0"/>
                        <a:t>51</a:t>
                      </a:r>
                      <a:endParaRPr lang="en-ZA" sz="1400" dirty="0"/>
                    </a:p>
                  </a:txBody>
                  <a:tcPr/>
                </a:tc>
                <a:extLst>
                  <a:ext uri="{0D108BD9-81ED-4DB2-BD59-A6C34878D82A}">
                    <a16:rowId xmlns:a16="http://schemas.microsoft.com/office/drawing/2014/main" val="720540906"/>
                  </a:ext>
                </a:extLst>
              </a:tr>
              <a:tr h="249019">
                <a:tc>
                  <a:txBody>
                    <a:bodyPr/>
                    <a:lstStyle/>
                    <a:p>
                      <a:r>
                        <a:rPr lang="en-US" sz="1400" dirty="0"/>
                        <a:t>FUNCTIONAL AVR SYSTEMS </a:t>
                      </a:r>
                      <a:endParaRPr lang="en-ZA" sz="1400" dirty="0"/>
                    </a:p>
                  </a:txBody>
                  <a:tcPr/>
                </a:tc>
                <a:tc>
                  <a:txBody>
                    <a:bodyPr/>
                    <a:lstStyle/>
                    <a:p>
                      <a:r>
                        <a:rPr lang="en-US" sz="1400" dirty="0"/>
                        <a:t>37</a:t>
                      </a:r>
                      <a:endParaRPr lang="en-ZA" sz="1400" dirty="0"/>
                    </a:p>
                  </a:txBody>
                  <a:tcPr/>
                </a:tc>
                <a:extLst>
                  <a:ext uri="{0D108BD9-81ED-4DB2-BD59-A6C34878D82A}">
                    <a16:rowId xmlns:a16="http://schemas.microsoft.com/office/drawing/2014/main" val="1574865982"/>
                  </a:ext>
                </a:extLst>
              </a:tr>
              <a:tr h="368013">
                <a:tc>
                  <a:txBody>
                    <a:bodyPr/>
                    <a:lstStyle/>
                    <a:p>
                      <a:r>
                        <a:rPr lang="en-US" sz="1400" dirty="0"/>
                        <a:t>DYSFUNCTIONAL AVR SYSTEMS</a:t>
                      </a:r>
                      <a:endParaRPr lang="en-ZA" sz="1400" dirty="0"/>
                    </a:p>
                  </a:txBody>
                  <a:tcPr/>
                </a:tc>
                <a:tc>
                  <a:txBody>
                    <a:bodyPr/>
                    <a:lstStyle/>
                    <a:p>
                      <a:r>
                        <a:rPr lang="en-US" sz="1400" dirty="0"/>
                        <a:t>14</a:t>
                      </a:r>
                      <a:endParaRPr lang="en-ZA" sz="1400" dirty="0"/>
                    </a:p>
                  </a:txBody>
                  <a:tcPr/>
                </a:tc>
                <a:extLst>
                  <a:ext uri="{0D108BD9-81ED-4DB2-BD59-A6C34878D82A}">
                    <a16:rowId xmlns:a16="http://schemas.microsoft.com/office/drawing/2014/main" val="199231891"/>
                  </a:ext>
                </a:extLst>
              </a:tr>
            </a:tbl>
          </a:graphicData>
        </a:graphic>
      </p:graphicFrame>
      <p:sp>
        <p:nvSpPr>
          <p:cNvPr id="9" name="TextBox 8">
            <a:extLst>
              <a:ext uri="{FF2B5EF4-FFF2-40B4-BE49-F238E27FC236}">
                <a16:creationId xmlns:a16="http://schemas.microsoft.com/office/drawing/2014/main" id="{2D1ED7A1-CCE2-A6E6-0030-F29775CDE095}"/>
              </a:ext>
            </a:extLst>
          </p:cNvPr>
          <p:cNvSpPr txBox="1"/>
          <p:nvPr/>
        </p:nvSpPr>
        <p:spPr>
          <a:xfrm>
            <a:off x="5979756" y="1035992"/>
            <a:ext cx="3013787" cy="3447098"/>
          </a:xfrm>
          <a:prstGeom prst="rect">
            <a:avLst/>
          </a:prstGeom>
          <a:noFill/>
        </p:spPr>
        <p:txBody>
          <a:bodyPr wrap="square" rtlCol="0">
            <a:spAutoFit/>
          </a:bodyPr>
          <a:lstStyle/>
          <a:p>
            <a:r>
              <a:rPr lang="en-US" b="1" dirty="0"/>
              <a:t>ISSUES:</a:t>
            </a:r>
          </a:p>
          <a:p>
            <a:r>
              <a:rPr lang="en-US" sz="2000" dirty="0"/>
              <a:t>1. Old Technology</a:t>
            </a:r>
          </a:p>
          <a:p>
            <a:r>
              <a:rPr lang="en-US" sz="2000" dirty="0"/>
              <a:t>2. Scarce spares</a:t>
            </a:r>
          </a:p>
          <a:p>
            <a:r>
              <a:rPr lang="en-US" sz="2000" dirty="0"/>
              <a:t>3. Lost recordings</a:t>
            </a:r>
          </a:p>
          <a:p>
            <a:r>
              <a:rPr lang="en-US" sz="2000" dirty="0"/>
              <a:t>4. Poor network connectivity</a:t>
            </a:r>
          </a:p>
          <a:p>
            <a:r>
              <a:rPr lang="en-US" sz="2000" dirty="0"/>
              <a:t>5.   The Department is in the process of procuring additional SOS machines for all 9 Provinces to a total of R20 million. </a:t>
            </a:r>
            <a:endParaRPr lang="en-ZA" sz="2000" dirty="0"/>
          </a:p>
        </p:txBody>
      </p:sp>
    </p:spTree>
    <p:extLst>
      <p:ext uri="{BB962C8B-B14F-4D97-AF65-F5344CB8AC3E}">
        <p14:creationId xmlns:p14="http://schemas.microsoft.com/office/powerpoint/2010/main" val="841319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50ACB-4428-7C5C-DE37-7C88FD944C6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26E2B97-BAF4-6676-C963-A9D64E342DF5}"/>
              </a:ext>
            </a:extLst>
          </p:cNvPr>
          <p:cNvSpPr txBox="1">
            <a:spLocks/>
          </p:cNvSpPr>
          <p:nvPr/>
        </p:nvSpPr>
        <p:spPr>
          <a:xfrm>
            <a:off x="374574" y="139428"/>
            <a:ext cx="8685369" cy="4653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t">
              <a:lnSpc>
                <a:spcPct val="100000"/>
              </a:lnSpc>
              <a:spcBef>
                <a:spcPts val="0"/>
              </a:spcBef>
              <a:defRPr/>
            </a:pPr>
            <a:endParaRPr lang="en-US" sz="1800" b="1" dirty="0">
              <a:solidFill>
                <a:prstClr val="black"/>
              </a:solidFill>
              <a:latin typeface="Arial" panose="020B0604020202020204" pitchFamily="34" charset="0"/>
              <a:ea typeface="+mn-ea"/>
              <a:cs typeface="Arial" panose="020B0604020202020204" pitchFamily="34" charset="0"/>
            </a:endParaRPr>
          </a:p>
          <a:p>
            <a:pPr lvl="0" algn="ctr" fontAlgn="t">
              <a:lnSpc>
                <a:spcPct val="100000"/>
              </a:lnSpc>
              <a:spcBef>
                <a:spcPts val="0"/>
              </a:spcBef>
              <a:defRPr/>
            </a:pPr>
            <a:r>
              <a:rPr lang="en-US" sz="1800" b="1" dirty="0">
                <a:solidFill>
                  <a:schemeClr val="accent2"/>
                </a:solidFill>
                <a:latin typeface="Arial" panose="020B0604020202020204" pitchFamily="34" charset="0"/>
                <a:ea typeface="+mn-ea"/>
                <a:cs typeface="Arial" panose="020B0604020202020204" pitchFamily="34" charset="0"/>
              </a:rPr>
              <a:t>11.2   TOOLS OF TRADE REFRESH (DESKTOPS AND LAPTOPS) </a:t>
            </a:r>
            <a:endParaRPr lang="en-US" sz="1800" dirty="0">
              <a:solidFill>
                <a:schemeClr val="accent2"/>
              </a:solidFill>
              <a:latin typeface="Arial" panose="020B0604020202020204" pitchFamily="34" charset="0"/>
              <a:ea typeface="+mn-ea"/>
              <a:cs typeface="Arial" panose="020B0604020202020204" pitchFamily="34" charset="0"/>
            </a:endParaRPr>
          </a:p>
          <a:p>
            <a:pPr lvl="0" algn="ctr" fontAlgn="t">
              <a:lnSpc>
                <a:spcPct val="100000"/>
              </a:lnSpc>
              <a:spcBef>
                <a:spcPts val="0"/>
              </a:spcBef>
              <a:defRPr/>
            </a:pPr>
            <a:endParaRPr lang="en-US" sz="2200" dirty="0">
              <a:solidFill>
                <a:prstClr val="black"/>
              </a:solidFill>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3BBA67B7-0945-42F3-A73C-F63848A94150}"/>
              </a:ext>
            </a:extLst>
          </p:cNvPr>
          <p:cNvSpPr>
            <a:spLocks noGrp="1"/>
          </p:cNvSpPr>
          <p:nvPr>
            <p:ph type="sldNum" sz="quarter" idx="12"/>
          </p:nvPr>
        </p:nvSpPr>
        <p:spPr/>
        <p:txBody>
          <a:bodyPr/>
          <a:lstStyle/>
          <a:p>
            <a:fld id="{330EA680-D336-4FF7-8B7A-9848BB0A1C32}" type="slidenum">
              <a:rPr lang="en-GB" sz="1400" smtClean="0"/>
              <a:t>23</a:t>
            </a:fld>
            <a:endParaRPr lang="en-GB" sz="1400" dirty="0"/>
          </a:p>
        </p:txBody>
      </p:sp>
      <p:sp>
        <p:nvSpPr>
          <p:cNvPr id="5" name="TextBox 4">
            <a:extLst>
              <a:ext uri="{FF2B5EF4-FFF2-40B4-BE49-F238E27FC236}">
                <a16:creationId xmlns:a16="http://schemas.microsoft.com/office/drawing/2014/main" id="{599B48CE-281F-CCB9-54A9-CBEC3427F118}"/>
              </a:ext>
            </a:extLst>
          </p:cNvPr>
          <p:cNvSpPr txBox="1"/>
          <p:nvPr/>
        </p:nvSpPr>
        <p:spPr>
          <a:xfrm>
            <a:off x="229316" y="744196"/>
            <a:ext cx="4417330" cy="5386283"/>
          </a:xfrm>
          <a:prstGeom prst="rect">
            <a:avLst/>
          </a:prstGeom>
          <a:noFill/>
        </p:spPr>
        <p:txBody>
          <a:bodyPr wrap="square">
            <a:spAutoFit/>
          </a:bodyPr>
          <a:lstStyle/>
          <a:p>
            <a:pPr lvl="0" algn="just">
              <a:lnSpc>
                <a:spcPct val="107000"/>
              </a:lnSpc>
              <a:spcAft>
                <a:spcPts val="800"/>
              </a:spcAft>
            </a:pPr>
            <a:r>
              <a:rPr lang="en-US" sz="1600" b="1" u="sng" dirty="0">
                <a:latin typeface="Arial" panose="020B0604020202020204" pitchFamily="34" charset="0"/>
                <a:ea typeface="Calibri" panose="020F0502020204030204" pitchFamily="34" charset="0"/>
                <a:cs typeface="Arial" panose="020B0604020202020204" pitchFamily="34" charset="0"/>
              </a:rPr>
              <a:t>2023/24 Procurement: </a:t>
            </a:r>
          </a:p>
          <a:p>
            <a:pPr lvl="0" algn="just">
              <a:lnSpc>
                <a:spcPct val="115000"/>
              </a:lnSpc>
              <a:spcAft>
                <a:spcPts val="800"/>
              </a:spcAft>
            </a:pPr>
            <a:r>
              <a:rPr lang="en-US" sz="1600" dirty="0">
                <a:latin typeface="Arial" panose="020B0604020202020204" pitchFamily="34" charset="0"/>
                <a:cs typeface="Arial" panose="020B0604020202020204" pitchFamily="34" charset="0"/>
              </a:rPr>
              <a:t>i. A total of 2,479 laptops were procured to replace outdated equipment for both Jos and the Official. All these devices were rolled out.</a:t>
            </a:r>
          </a:p>
          <a:p>
            <a:pPr algn="just">
              <a:lnSpc>
                <a:spcPct val="115000"/>
              </a:lnSpc>
              <a:spcAft>
                <a:spcPts val="800"/>
              </a:spcAft>
            </a:pPr>
            <a:r>
              <a:rPr lang="en-US" sz="1600" b="1" u="sng" dirty="0">
                <a:latin typeface="Arial" panose="020B0604020202020204" pitchFamily="34" charset="0"/>
                <a:ea typeface="Calibri" panose="020F0502020204030204" pitchFamily="34" charset="0"/>
                <a:cs typeface="Arial" panose="020B0604020202020204" pitchFamily="34" charset="0"/>
              </a:rPr>
              <a:t>2024/25 Procurement: </a:t>
            </a:r>
          </a:p>
          <a:p>
            <a:pPr lvl="0" algn="just">
              <a:lnSpc>
                <a:spcPct val="115000"/>
              </a:lnSpc>
              <a:spcAft>
                <a:spcPts val="800"/>
              </a:spcAft>
            </a:pPr>
            <a:r>
              <a:rPr lang="en-US" sz="1600" dirty="0">
                <a:latin typeface="Arial" panose="020B0604020202020204" pitchFamily="34" charset="0"/>
                <a:cs typeface="Arial" panose="020B0604020202020204" pitchFamily="34" charset="0"/>
              </a:rPr>
              <a:t>i. 2014 laptops have been procured. Rollout at 100%.</a:t>
            </a:r>
          </a:p>
          <a:p>
            <a:pPr lvl="0" algn="just">
              <a:lnSpc>
                <a:spcPct val="115000"/>
              </a:lnSpc>
              <a:spcAft>
                <a:spcPts val="800"/>
              </a:spcAft>
            </a:pPr>
            <a:r>
              <a:rPr lang="en-US" sz="1600" dirty="0">
                <a:latin typeface="Arial" panose="020B0604020202020204" pitchFamily="34" charset="0"/>
                <a:cs typeface="Arial" panose="020B0604020202020204" pitchFamily="34" charset="0"/>
              </a:rPr>
              <a:t>ii. 3157 Desktops have been procured. Rollout progress at 100%</a:t>
            </a:r>
          </a:p>
          <a:p>
            <a:pPr lvl="0" algn="just">
              <a:lnSpc>
                <a:spcPct val="115000"/>
              </a:lnSpc>
              <a:spcAft>
                <a:spcPts val="800"/>
              </a:spcAft>
            </a:pPr>
            <a:r>
              <a:rPr lang="en-US" sz="1600" dirty="0">
                <a:latin typeface="Arial" panose="020B0604020202020204" pitchFamily="34" charset="0"/>
                <a:cs typeface="Arial" panose="020B0604020202020204" pitchFamily="34" charset="0"/>
              </a:rPr>
              <a:t>iii. 1000 Desktops are currently under procurement – awarded, busy with Purchase order process creation.</a:t>
            </a:r>
          </a:p>
          <a:p>
            <a:pPr algn="just">
              <a:lnSpc>
                <a:spcPct val="115000"/>
              </a:lnSpc>
              <a:spcAft>
                <a:spcPts val="800"/>
              </a:spcAft>
            </a:pPr>
            <a:r>
              <a:rPr lang="en-US" sz="1600" dirty="0">
                <a:latin typeface="Arial" panose="020B0604020202020204" pitchFamily="34" charset="0"/>
                <a:cs typeface="Arial" panose="020B0604020202020204" pitchFamily="34" charset="0"/>
              </a:rPr>
              <a:t>iv. Purchase order process creation.</a:t>
            </a:r>
          </a:p>
          <a:p>
            <a:pPr marL="285750" lvl="0" indent="-285750" algn="just">
              <a:lnSpc>
                <a:spcPct val="115000"/>
              </a:lnSpc>
              <a:spcAft>
                <a:spcPts val="800"/>
              </a:spcAf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lvl="0" indent="-285750" algn="just">
              <a:lnSpc>
                <a:spcPct val="115000"/>
              </a:lnSpc>
              <a:spcAft>
                <a:spcPts val="800"/>
              </a:spcAf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p:txBody>
      </p:sp>
      <p:pic>
        <p:nvPicPr>
          <p:cNvPr id="6" name="Picture 5" descr="lenovo2 in 1">
            <a:extLst>
              <a:ext uri="{FF2B5EF4-FFF2-40B4-BE49-F238E27FC236}">
                <a16:creationId xmlns:a16="http://schemas.microsoft.com/office/drawing/2014/main" id="{65C3BC64-772F-9EBF-C332-419EBC0718AA}"/>
              </a:ext>
            </a:extLst>
          </p:cNvPr>
          <p:cNvPicPr>
            <a:picLocks noChangeAspect="1"/>
          </p:cNvPicPr>
          <p:nvPr/>
        </p:nvPicPr>
        <p:blipFill>
          <a:blip r:embed="rId2"/>
          <a:stretch>
            <a:fillRect/>
          </a:stretch>
        </p:blipFill>
        <p:spPr>
          <a:xfrm>
            <a:off x="5051564" y="1082351"/>
            <a:ext cx="3215358" cy="1632857"/>
          </a:xfrm>
          <a:prstGeom prst="rect">
            <a:avLst/>
          </a:prstGeom>
        </p:spPr>
      </p:pic>
      <p:sp>
        <p:nvSpPr>
          <p:cNvPr id="8" name="TextBox 7">
            <a:extLst>
              <a:ext uri="{FF2B5EF4-FFF2-40B4-BE49-F238E27FC236}">
                <a16:creationId xmlns:a16="http://schemas.microsoft.com/office/drawing/2014/main" id="{30AF95EA-444F-56E4-455C-24C95B84FE52}"/>
              </a:ext>
            </a:extLst>
          </p:cNvPr>
          <p:cNvSpPr txBox="1"/>
          <p:nvPr/>
        </p:nvSpPr>
        <p:spPr>
          <a:xfrm>
            <a:off x="5296493" y="658895"/>
            <a:ext cx="2849131" cy="369332"/>
          </a:xfrm>
          <a:prstGeom prst="rect">
            <a:avLst/>
          </a:prstGeom>
          <a:noFill/>
        </p:spPr>
        <p:txBody>
          <a:bodyPr wrap="square" rtlCol="0">
            <a:spAutoFit/>
          </a:bodyPr>
          <a:lstStyle/>
          <a:p>
            <a:r>
              <a:rPr lang="en-US" dirty="0"/>
              <a:t>Lenovo ThinkPad</a:t>
            </a:r>
            <a:endParaRPr lang="en-ZA" dirty="0"/>
          </a:p>
        </p:txBody>
      </p:sp>
    </p:spTree>
    <p:extLst>
      <p:ext uri="{BB962C8B-B14F-4D97-AF65-F5344CB8AC3E}">
        <p14:creationId xmlns:p14="http://schemas.microsoft.com/office/powerpoint/2010/main" val="567831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50ACB-4428-7C5C-DE37-7C88FD944C6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26E2B97-BAF4-6676-C963-A9D64E342DF5}"/>
              </a:ext>
            </a:extLst>
          </p:cNvPr>
          <p:cNvSpPr txBox="1">
            <a:spLocks/>
          </p:cNvSpPr>
          <p:nvPr/>
        </p:nvSpPr>
        <p:spPr>
          <a:xfrm>
            <a:off x="374574" y="139428"/>
            <a:ext cx="8685369" cy="4653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t">
              <a:lnSpc>
                <a:spcPct val="100000"/>
              </a:lnSpc>
              <a:spcBef>
                <a:spcPts val="0"/>
              </a:spcBef>
              <a:defRPr/>
            </a:pPr>
            <a:endParaRPr lang="en-US" sz="1800" b="1" dirty="0">
              <a:solidFill>
                <a:prstClr val="black"/>
              </a:solidFill>
              <a:latin typeface="Arial" panose="020B0604020202020204" pitchFamily="34" charset="0"/>
              <a:ea typeface="+mn-ea"/>
              <a:cs typeface="Arial" panose="020B0604020202020204" pitchFamily="34" charset="0"/>
            </a:endParaRPr>
          </a:p>
          <a:p>
            <a:pPr lvl="0" algn="ctr" fontAlgn="t">
              <a:lnSpc>
                <a:spcPct val="100000"/>
              </a:lnSpc>
              <a:spcBef>
                <a:spcPts val="0"/>
              </a:spcBef>
              <a:defRPr/>
            </a:pPr>
            <a:r>
              <a:rPr lang="en-US" sz="1800" b="1" dirty="0">
                <a:solidFill>
                  <a:schemeClr val="accent2"/>
                </a:solidFill>
                <a:latin typeface="Arial" panose="020B0604020202020204" pitchFamily="34" charset="0"/>
                <a:ea typeface="+mn-ea"/>
                <a:cs typeface="Arial" panose="020B0604020202020204" pitchFamily="34" charset="0"/>
              </a:rPr>
              <a:t>11.3   TOOLS OF TRADE REFRESH (DESKTOPS AND LAPTOPS) </a:t>
            </a:r>
            <a:endParaRPr lang="en-US" sz="1800" dirty="0">
              <a:solidFill>
                <a:schemeClr val="accent2"/>
              </a:solidFill>
              <a:latin typeface="Arial" panose="020B0604020202020204" pitchFamily="34" charset="0"/>
              <a:ea typeface="+mn-ea"/>
              <a:cs typeface="Arial" panose="020B0604020202020204" pitchFamily="34" charset="0"/>
            </a:endParaRPr>
          </a:p>
          <a:p>
            <a:pPr lvl="0" algn="ctr" fontAlgn="t">
              <a:lnSpc>
                <a:spcPct val="100000"/>
              </a:lnSpc>
              <a:spcBef>
                <a:spcPts val="0"/>
              </a:spcBef>
              <a:defRPr/>
            </a:pPr>
            <a:endParaRPr lang="en-US" sz="2200" dirty="0">
              <a:solidFill>
                <a:prstClr val="black"/>
              </a:solidFill>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3BBA67B7-0945-42F3-A73C-F63848A94150}"/>
              </a:ext>
            </a:extLst>
          </p:cNvPr>
          <p:cNvSpPr>
            <a:spLocks noGrp="1"/>
          </p:cNvSpPr>
          <p:nvPr>
            <p:ph type="sldNum" sz="quarter" idx="12"/>
          </p:nvPr>
        </p:nvSpPr>
        <p:spPr/>
        <p:txBody>
          <a:bodyPr/>
          <a:lstStyle/>
          <a:p>
            <a:fld id="{330EA680-D336-4FF7-8B7A-9848BB0A1C32}" type="slidenum">
              <a:rPr lang="en-GB" sz="1400" smtClean="0"/>
              <a:t>24</a:t>
            </a:fld>
            <a:endParaRPr lang="en-GB" sz="1400" dirty="0"/>
          </a:p>
        </p:txBody>
      </p:sp>
      <p:sp>
        <p:nvSpPr>
          <p:cNvPr id="5" name="TextBox 4">
            <a:extLst>
              <a:ext uri="{FF2B5EF4-FFF2-40B4-BE49-F238E27FC236}">
                <a16:creationId xmlns:a16="http://schemas.microsoft.com/office/drawing/2014/main" id="{599B48CE-281F-CCB9-54A9-CBEC3427F118}"/>
              </a:ext>
            </a:extLst>
          </p:cNvPr>
          <p:cNvSpPr txBox="1"/>
          <p:nvPr/>
        </p:nvSpPr>
        <p:spPr>
          <a:xfrm>
            <a:off x="229316" y="744196"/>
            <a:ext cx="4417330" cy="2312813"/>
          </a:xfrm>
          <a:prstGeom prst="rect">
            <a:avLst/>
          </a:prstGeom>
          <a:noFill/>
        </p:spPr>
        <p:txBody>
          <a:bodyPr wrap="square">
            <a:spAutoFit/>
          </a:bodyPr>
          <a:lstStyle/>
          <a:p>
            <a:pPr lvl="0" algn="just">
              <a:lnSpc>
                <a:spcPct val="115000"/>
              </a:lnSpc>
              <a:spcAft>
                <a:spcPts val="800"/>
              </a:spcAft>
            </a:pPr>
            <a:r>
              <a:rPr lang="en-US" sz="1600" dirty="0">
                <a:latin typeface="Arial" panose="020B0604020202020204" pitchFamily="34" charset="0"/>
                <a:cs typeface="Arial" panose="020B0604020202020204" pitchFamily="34" charset="0"/>
              </a:rPr>
              <a:t>v. 2 in One Tablets to be procured for Chief Magistrates, not exceeding  50. Requirements determination process underway.</a:t>
            </a:r>
          </a:p>
          <a:p>
            <a:pPr lvl="0" algn="just">
              <a:lnSpc>
                <a:spcPct val="115000"/>
              </a:lnSpc>
              <a:spcAft>
                <a:spcPts val="800"/>
              </a:spcAft>
            </a:pPr>
            <a:endParaRPr lang="en-US" sz="1600" dirty="0">
              <a:latin typeface="Arial" panose="020B0604020202020204" pitchFamily="34" charset="0"/>
              <a:cs typeface="Arial" panose="020B0604020202020204" pitchFamily="34" charset="0"/>
            </a:endParaRPr>
          </a:p>
          <a:p>
            <a:pPr lvl="0" algn="just">
              <a:lnSpc>
                <a:spcPct val="115000"/>
              </a:lnSpc>
              <a:spcAft>
                <a:spcPts val="800"/>
              </a:spcAft>
            </a:pPr>
            <a:r>
              <a:rPr lang="en-US" sz="1600" dirty="0">
                <a:latin typeface="Arial" panose="020B0604020202020204" pitchFamily="34" charset="0"/>
                <a:cs typeface="Arial" panose="020B0604020202020204" pitchFamily="34" charset="0"/>
              </a:rPr>
              <a:t>vii. The Department is busy with an audit to determine Magistrates’ needs only.</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p:txBody>
      </p:sp>
      <p:pic>
        <p:nvPicPr>
          <p:cNvPr id="6" name="Picture 5" descr="lenovo2 in 1">
            <a:extLst>
              <a:ext uri="{FF2B5EF4-FFF2-40B4-BE49-F238E27FC236}">
                <a16:creationId xmlns:a16="http://schemas.microsoft.com/office/drawing/2014/main" id="{65C3BC64-772F-9EBF-C332-419EBC0718AA}"/>
              </a:ext>
            </a:extLst>
          </p:cNvPr>
          <p:cNvPicPr>
            <a:picLocks noChangeAspect="1"/>
          </p:cNvPicPr>
          <p:nvPr/>
        </p:nvPicPr>
        <p:blipFill>
          <a:blip r:embed="rId2"/>
          <a:stretch>
            <a:fillRect/>
          </a:stretch>
        </p:blipFill>
        <p:spPr>
          <a:xfrm>
            <a:off x="5051564" y="1082351"/>
            <a:ext cx="3215358" cy="1632857"/>
          </a:xfrm>
          <a:prstGeom prst="rect">
            <a:avLst/>
          </a:prstGeom>
        </p:spPr>
      </p:pic>
      <p:sp>
        <p:nvSpPr>
          <p:cNvPr id="8" name="TextBox 7">
            <a:extLst>
              <a:ext uri="{FF2B5EF4-FFF2-40B4-BE49-F238E27FC236}">
                <a16:creationId xmlns:a16="http://schemas.microsoft.com/office/drawing/2014/main" id="{30AF95EA-444F-56E4-455C-24C95B84FE52}"/>
              </a:ext>
            </a:extLst>
          </p:cNvPr>
          <p:cNvSpPr txBox="1"/>
          <p:nvPr/>
        </p:nvSpPr>
        <p:spPr>
          <a:xfrm>
            <a:off x="5296493" y="658895"/>
            <a:ext cx="2849131" cy="369332"/>
          </a:xfrm>
          <a:prstGeom prst="rect">
            <a:avLst/>
          </a:prstGeom>
          <a:noFill/>
        </p:spPr>
        <p:txBody>
          <a:bodyPr wrap="square" rtlCol="0">
            <a:spAutoFit/>
          </a:bodyPr>
          <a:lstStyle/>
          <a:p>
            <a:r>
              <a:rPr lang="en-US" dirty="0"/>
              <a:t>Lenovo ThinkPad</a:t>
            </a:r>
            <a:endParaRPr lang="en-ZA" dirty="0"/>
          </a:p>
        </p:txBody>
      </p:sp>
    </p:spTree>
    <p:extLst>
      <p:ext uri="{BB962C8B-B14F-4D97-AF65-F5344CB8AC3E}">
        <p14:creationId xmlns:p14="http://schemas.microsoft.com/office/powerpoint/2010/main" val="425567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47B7256-C287-6807-8468-83764CAB4DCD}"/>
              </a:ext>
            </a:extLst>
          </p:cNvPr>
          <p:cNvSpPr txBox="1">
            <a:spLocks/>
          </p:cNvSpPr>
          <p:nvPr/>
        </p:nvSpPr>
        <p:spPr>
          <a:xfrm>
            <a:off x="374574" y="24014"/>
            <a:ext cx="8685369" cy="4653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t">
              <a:lnSpc>
                <a:spcPct val="100000"/>
              </a:lnSpc>
              <a:spcBef>
                <a:spcPts val="0"/>
              </a:spcBef>
              <a:defRPr/>
            </a:pPr>
            <a:endParaRPr lang="en-US" sz="1800" b="1" dirty="0">
              <a:solidFill>
                <a:prstClr val="black"/>
              </a:solidFill>
              <a:latin typeface="Arial" panose="020B0604020202020204" pitchFamily="34" charset="0"/>
              <a:ea typeface="+mn-ea"/>
              <a:cs typeface="Arial" panose="020B0604020202020204" pitchFamily="34" charset="0"/>
            </a:endParaRPr>
          </a:p>
          <a:p>
            <a:pPr lvl="0" algn="ctr" fontAlgn="t">
              <a:lnSpc>
                <a:spcPct val="100000"/>
              </a:lnSpc>
              <a:spcBef>
                <a:spcPts val="0"/>
              </a:spcBef>
              <a:defRPr/>
            </a:pPr>
            <a:r>
              <a:rPr lang="en-US" sz="1800" b="1" dirty="0">
                <a:solidFill>
                  <a:schemeClr val="accent2"/>
                </a:solidFill>
                <a:latin typeface="Arial" panose="020B0604020202020204" pitchFamily="34" charset="0"/>
                <a:ea typeface="+mn-ea"/>
                <a:cs typeface="Arial" panose="020B0604020202020204" pitchFamily="34" charset="0"/>
              </a:rPr>
              <a:t>11.4.   CIVIL AND CRIMINAL MODERNISATION PROJECTS </a:t>
            </a:r>
            <a:endParaRPr lang="en-US" sz="1800" i="1" dirty="0">
              <a:solidFill>
                <a:schemeClr val="accent2"/>
              </a:solidFill>
              <a:latin typeface="Arial" panose="020B0604020202020204" pitchFamily="34" charset="0"/>
              <a:ea typeface="+mn-ea"/>
              <a:cs typeface="Arial" panose="020B0604020202020204" pitchFamily="34" charset="0"/>
            </a:endParaRPr>
          </a:p>
          <a:p>
            <a:pPr lvl="0" algn="ctr" fontAlgn="t">
              <a:lnSpc>
                <a:spcPct val="100000"/>
              </a:lnSpc>
              <a:spcBef>
                <a:spcPts val="0"/>
              </a:spcBef>
              <a:defRPr/>
            </a:pPr>
            <a:endParaRPr lang="en-US" sz="2200" dirty="0">
              <a:solidFill>
                <a:prstClr val="black"/>
              </a:solidFill>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6DB213C8-FE3E-BE66-97E8-083144FDA98B}"/>
              </a:ext>
            </a:extLst>
          </p:cNvPr>
          <p:cNvSpPr>
            <a:spLocks noGrp="1"/>
          </p:cNvSpPr>
          <p:nvPr>
            <p:ph type="sldNum" sz="quarter" idx="12"/>
          </p:nvPr>
        </p:nvSpPr>
        <p:spPr/>
        <p:txBody>
          <a:bodyPr/>
          <a:lstStyle/>
          <a:p>
            <a:fld id="{330EA680-D336-4FF7-8B7A-9848BB0A1C32}" type="slidenum">
              <a:rPr lang="en-GB" sz="1400" smtClean="0"/>
              <a:t>25</a:t>
            </a:fld>
            <a:endParaRPr lang="en-GB" sz="1400" dirty="0"/>
          </a:p>
        </p:txBody>
      </p:sp>
      <p:sp>
        <p:nvSpPr>
          <p:cNvPr id="5" name="TextBox 4">
            <a:extLst>
              <a:ext uri="{FF2B5EF4-FFF2-40B4-BE49-F238E27FC236}">
                <a16:creationId xmlns:a16="http://schemas.microsoft.com/office/drawing/2014/main" id="{A669D472-F960-9E34-AA08-D73576D2B9C8}"/>
              </a:ext>
            </a:extLst>
          </p:cNvPr>
          <p:cNvSpPr txBox="1"/>
          <p:nvPr/>
        </p:nvSpPr>
        <p:spPr>
          <a:xfrm>
            <a:off x="0" y="525740"/>
            <a:ext cx="8899856" cy="3267048"/>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endParaRPr kumimoji="0" lang="en-US" sz="1600" b="1" i="0" u="sng"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lang="en-US" sz="1600" b="1" u="sng" dirty="0">
                <a:latin typeface="Arial" panose="020B0604020202020204" pitchFamily="34" charset="0"/>
                <a:ea typeface="Calibri" panose="020F0502020204030204" pitchFamily="34" charset="0"/>
                <a:cs typeface="Arial" panose="020B0604020202020204" pitchFamily="34" charset="0"/>
              </a:rPr>
              <a:t>11.4.1   Virtual Courts Functionality</a:t>
            </a:r>
          </a:p>
          <a:p>
            <a:pPr marL="0" marR="0" lvl="0" indent="0" algn="just" defTabSz="914400" rtl="0" eaLnBrk="1" fontAlgn="auto" latinLnBrk="0" hangingPunct="1">
              <a:lnSpc>
                <a:spcPct val="107000"/>
              </a:lnSpc>
              <a:spcBef>
                <a:spcPts val="0"/>
              </a:spcBef>
              <a:spcAft>
                <a:spcPts val="800"/>
              </a:spcAft>
              <a:buClrTx/>
              <a:buSzTx/>
              <a:buFontTx/>
              <a:buNone/>
              <a:tabLst/>
              <a:defRPr/>
            </a:pPr>
            <a:r>
              <a:rPr lang="en-US" sz="1600" dirty="0">
                <a:latin typeface="Arial" panose="020B0604020202020204" pitchFamily="34" charset="0"/>
                <a:ea typeface="Calibri" panose="020F0502020204030204" pitchFamily="34" charset="0"/>
                <a:cs typeface="Arial" panose="020B0604020202020204" pitchFamily="34" charset="0"/>
              </a:rPr>
              <a:t>(i)   Process underway for 45 Courtrooms</a:t>
            </a:r>
          </a:p>
          <a:p>
            <a:pPr marL="0" marR="0" lvl="0" indent="0" algn="just" defTabSz="914400" rtl="0" eaLnBrk="1" fontAlgn="auto" latinLnBrk="0" hangingPunct="1">
              <a:lnSpc>
                <a:spcPct val="107000"/>
              </a:lnSpc>
              <a:spcBef>
                <a:spcPts val="0"/>
              </a:spcBef>
              <a:spcAft>
                <a:spcPts val="800"/>
              </a:spcAft>
              <a:buClrTx/>
              <a:buSzTx/>
              <a:buFontTx/>
              <a:buNone/>
              <a:tabLst/>
              <a:defRPr/>
            </a:pPr>
            <a:endParaRPr lang="en-US" sz="1600" dirty="0">
              <a:latin typeface="Arial" panose="020B0604020202020204" pitchFamily="34" charset="0"/>
              <a:ea typeface="Calibri" panose="020F0502020204030204" pitchFamily="34" charset="0"/>
              <a:cs typeface="Arial" panose="020B0604020202020204" pitchFamily="34" charset="0"/>
            </a:endParaRPr>
          </a:p>
          <a:p>
            <a:pPr marL="400050" marR="0" lvl="0" indent="-400050" algn="just" defTabSz="914400" rtl="0" eaLnBrk="1" fontAlgn="auto" latinLnBrk="0" hangingPunct="1">
              <a:lnSpc>
                <a:spcPct val="107000"/>
              </a:lnSpc>
              <a:spcBef>
                <a:spcPts val="0"/>
              </a:spcBef>
              <a:spcAft>
                <a:spcPts val="800"/>
              </a:spcAft>
              <a:buClrTx/>
              <a:buSzTx/>
              <a:buFontTx/>
              <a:buAutoNum type="romanLcParenBoth" startAt="2"/>
              <a:tabLst/>
              <a:defRPr/>
            </a:pPr>
            <a:r>
              <a:rPr lang="en-US" sz="1600" dirty="0">
                <a:latin typeface="Arial" panose="020B0604020202020204" pitchFamily="34" charset="0"/>
                <a:ea typeface="Calibri" panose="020F0502020204030204" pitchFamily="34" charset="0"/>
                <a:cs typeface="Arial" panose="020B0604020202020204" pitchFamily="34" charset="0"/>
              </a:rPr>
              <a:t>Laptops- needs assessment underway to procure as agreed with CMF on 19</a:t>
            </a:r>
            <a:r>
              <a:rPr lang="en-US" sz="1600" baseline="30000" dirty="0">
                <a:latin typeface="Arial" panose="020B0604020202020204" pitchFamily="34" charset="0"/>
                <a:ea typeface="Calibri" panose="020F0502020204030204" pitchFamily="34" charset="0"/>
                <a:cs typeface="Arial" panose="020B0604020202020204" pitchFamily="34" charset="0"/>
              </a:rPr>
              <a:t>th</a:t>
            </a:r>
            <a:r>
              <a:rPr lang="en-US" sz="1600" dirty="0">
                <a:latin typeface="Arial" panose="020B0604020202020204" pitchFamily="34" charset="0"/>
                <a:ea typeface="Calibri" panose="020F0502020204030204" pitchFamily="34" charset="0"/>
                <a:cs typeface="Arial" panose="020B0604020202020204" pitchFamily="34" charset="0"/>
              </a:rPr>
              <a:t> November 2025</a:t>
            </a:r>
          </a:p>
          <a:p>
            <a:pPr marL="0" marR="0" lvl="0" indent="0" algn="just" defTabSz="914400" rtl="0" eaLnBrk="1" fontAlgn="auto" latinLnBrk="0" hangingPunct="1">
              <a:lnSpc>
                <a:spcPct val="107000"/>
              </a:lnSpc>
              <a:spcBef>
                <a:spcPts val="0"/>
              </a:spcBef>
              <a:spcAft>
                <a:spcPts val="800"/>
              </a:spcAft>
              <a:buClrTx/>
              <a:buSzTx/>
              <a:buFontTx/>
              <a:buNone/>
              <a:tabLst/>
              <a:defRPr/>
            </a:pPr>
            <a:endParaRPr lang="en-US" sz="1600" dirty="0">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lang="en-US" sz="1600" dirty="0">
                <a:latin typeface="Arial" panose="020B0604020202020204" pitchFamily="34" charset="0"/>
                <a:ea typeface="Calibri" panose="020F0502020204030204" pitchFamily="34" charset="0"/>
                <a:cs typeface="Arial" panose="020B0604020202020204" pitchFamily="34" charset="0"/>
              </a:rPr>
              <a:t>(iii)   A total of R35 million is available for this procurement process.</a:t>
            </a:r>
          </a:p>
          <a:p>
            <a:pPr algn="just"/>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8452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47B7256-C287-6807-8468-83764CAB4DCD}"/>
              </a:ext>
            </a:extLst>
          </p:cNvPr>
          <p:cNvSpPr txBox="1">
            <a:spLocks/>
          </p:cNvSpPr>
          <p:nvPr/>
        </p:nvSpPr>
        <p:spPr>
          <a:xfrm>
            <a:off x="320536" y="403654"/>
            <a:ext cx="8739407" cy="857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t">
              <a:lnSpc>
                <a:spcPct val="100000"/>
              </a:lnSpc>
              <a:spcBef>
                <a:spcPts val="0"/>
              </a:spcBef>
              <a:defRPr/>
            </a:pPr>
            <a:r>
              <a:rPr lang="en-US" sz="1800" b="1" dirty="0">
                <a:solidFill>
                  <a:schemeClr val="accent2"/>
                </a:solidFill>
                <a:latin typeface="Arial" panose="020B0604020202020204" pitchFamily="34" charset="0"/>
                <a:ea typeface="+mn-ea"/>
                <a:cs typeface="Arial" panose="020B0604020202020204" pitchFamily="34" charset="0"/>
              </a:rPr>
              <a:t>12.  CONCLUSION: MOVE TOWARDS A SINGLE JUDICIARY: </a:t>
            </a:r>
            <a:endParaRPr lang="en-US" sz="1800" i="1" dirty="0">
              <a:solidFill>
                <a:schemeClr val="accent2"/>
              </a:solidFill>
              <a:latin typeface="Arial" panose="020B0604020202020204" pitchFamily="34" charset="0"/>
              <a:ea typeface="+mn-ea"/>
              <a:cs typeface="Arial" panose="020B0604020202020204" pitchFamily="34" charset="0"/>
            </a:endParaRPr>
          </a:p>
          <a:p>
            <a:pPr lvl="0" algn="ctr" fontAlgn="t">
              <a:lnSpc>
                <a:spcPct val="100000"/>
              </a:lnSpc>
              <a:spcBef>
                <a:spcPts val="0"/>
              </a:spcBef>
              <a:defRPr/>
            </a:pPr>
            <a:endParaRPr lang="en-US" sz="2200" dirty="0">
              <a:solidFill>
                <a:prstClr val="black"/>
              </a:solidFill>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6DB213C8-FE3E-BE66-97E8-083144FDA98B}"/>
              </a:ext>
            </a:extLst>
          </p:cNvPr>
          <p:cNvSpPr>
            <a:spLocks noGrp="1"/>
          </p:cNvSpPr>
          <p:nvPr>
            <p:ph type="sldNum" sz="quarter" idx="12"/>
          </p:nvPr>
        </p:nvSpPr>
        <p:spPr/>
        <p:txBody>
          <a:bodyPr/>
          <a:lstStyle/>
          <a:p>
            <a:fld id="{330EA680-D336-4FF7-8B7A-9848BB0A1C32}" type="slidenum">
              <a:rPr lang="en-GB" sz="1400" smtClean="0"/>
              <a:t>26</a:t>
            </a:fld>
            <a:endParaRPr lang="en-GB" sz="1400" dirty="0"/>
          </a:p>
        </p:txBody>
      </p:sp>
      <p:sp>
        <p:nvSpPr>
          <p:cNvPr id="5" name="TextBox 4">
            <a:extLst>
              <a:ext uri="{FF2B5EF4-FFF2-40B4-BE49-F238E27FC236}">
                <a16:creationId xmlns:a16="http://schemas.microsoft.com/office/drawing/2014/main" id="{A669D472-F960-9E34-AA08-D73576D2B9C8}"/>
              </a:ext>
            </a:extLst>
          </p:cNvPr>
          <p:cNvSpPr txBox="1"/>
          <p:nvPr/>
        </p:nvSpPr>
        <p:spPr>
          <a:xfrm>
            <a:off x="0" y="525740"/>
            <a:ext cx="8899856" cy="2693879"/>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endParaRPr kumimoji="0" lang="en-US" sz="1600" b="1" i="0" u="sng"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lang="en-US" sz="1600" dirty="0">
                <a:latin typeface="Arial" panose="020B0604020202020204" pitchFamily="34" charset="0"/>
                <a:ea typeface="Calibri" panose="020F0502020204030204" pitchFamily="34" charset="0"/>
                <a:cs typeface="Arial" panose="020B0604020202020204" pitchFamily="34" charset="0"/>
              </a:rPr>
              <a:t>12.1   In terms of the way forward to a Single Judiciary and a Judiciary-led Court Administration Model, the Regional and District Court Magistrates, are at present being administratively supported by the DoJ&amp;CD.</a:t>
            </a:r>
          </a:p>
          <a:p>
            <a:pPr marL="0" marR="0" lvl="0" indent="0" algn="just" defTabSz="914400" rtl="0" eaLnBrk="1" fontAlgn="auto" latinLnBrk="0" hangingPunct="1">
              <a:lnSpc>
                <a:spcPct val="107000"/>
              </a:lnSpc>
              <a:spcBef>
                <a:spcPts val="0"/>
              </a:spcBef>
              <a:spcAft>
                <a:spcPts val="800"/>
              </a:spcAft>
              <a:buClrTx/>
              <a:buSzTx/>
              <a:buFontTx/>
              <a:buNone/>
              <a:tabLst/>
              <a:defRPr/>
            </a:pPr>
            <a:endParaRPr lang="en-US" sz="1600" dirty="0">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lang="en-US" sz="1600" dirty="0">
                <a:latin typeface="Arial" panose="020B0604020202020204" pitchFamily="34" charset="0"/>
                <a:ea typeface="Calibri" panose="020F0502020204030204" pitchFamily="34" charset="0"/>
                <a:cs typeface="Arial" panose="020B0604020202020204" pitchFamily="34" charset="0"/>
              </a:rPr>
              <a:t>12.2   However, these matters will be managed by the Office of the Chief Justice </a:t>
            </a:r>
            <a:r>
              <a:rPr lang="en-US" sz="1600">
                <a:latin typeface="Arial" panose="020B0604020202020204" pitchFamily="34" charset="0"/>
                <a:ea typeface="Calibri" panose="020F0502020204030204" pitchFamily="34" charset="0"/>
                <a:cs typeface="Arial" panose="020B0604020202020204" pitchFamily="34" charset="0"/>
              </a:rPr>
              <a:t>in future.</a:t>
            </a:r>
            <a:endParaRPr lang="en-US" sz="1600" dirty="0">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endParaRPr lang="en-US" sz="1600" dirty="0">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lang="en-US" sz="1600" dirty="0">
                <a:latin typeface="Arial" panose="020B0604020202020204" pitchFamily="34" charset="0"/>
                <a:ea typeface="Calibri" panose="020F050202020403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9614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50ACB-4428-7C5C-DE37-7C88FD944C6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26E2B97-BAF4-6676-C963-A9D64E342DF5}"/>
              </a:ext>
            </a:extLst>
          </p:cNvPr>
          <p:cNvSpPr txBox="1">
            <a:spLocks/>
          </p:cNvSpPr>
          <p:nvPr/>
        </p:nvSpPr>
        <p:spPr>
          <a:xfrm>
            <a:off x="374574" y="139428"/>
            <a:ext cx="8685369" cy="4653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t">
              <a:lnSpc>
                <a:spcPct val="100000"/>
              </a:lnSpc>
              <a:spcBef>
                <a:spcPts val="0"/>
              </a:spcBef>
              <a:defRPr/>
            </a:pPr>
            <a:endParaRPr lang="en-US" sz="1800" b="1" dirty="0">
              <a:solidFill>
                <a:prstClr val="black"/>
              </a:solidFill>
              <a:latin typeface="Arial" panose="020B0604020202020204" pitchFamily="34" charset="0"/>
              <a:ea typeface="+mn-ea"/>
              <a:cs typeface="Arial" panose="020B0604020202020204" pitchFamily="34" charset="0"/>
            </a:endParaRPr>
          </a:p>
          <a:p>
            <a:pPr lvl="0" algn="ctr" fontAlgn="t">
              <a:lnSpc>
                <a:spcPct val="100000"/>
              </a:lnSpc>
              <a:spcBef>
                <a:spcPts val="0"/>
              </a:spcBef>
              <a:defRPr/>
            </a:pPr>
            <a:r>
              <a:rPr lang="en-US" sz="1800" b="1" dirty="0">
                <a:solidFill>
                  <a:schemeClr val="accent2"/>
                </a:solidFill>
                <a:latin typeface="Arial" panose="020B0604020202020204" pitchFamily="34" charset="0"/>
                <a:ea typeface="+mn-ea"/>
                <a:cs typeface="Arial" panose="020B0604020202020204" pitchFamily="34" charset="0"/>
              </a:rPr>
              <a:t>13. THE JOINT TASK TEAM ESTABLISHED BY THE MINISTER OF JUSTICE AND CONSTITUTIONAL DEVELOPMENT:   </a:t>
            </a:r>
            <a:endParaRPr lang="en-US" sz="1800" dirty="0">
              <a:solidFill>
                <a:schemeClr val="accent2"/>
              </a:solidFill>
              <a:latin typeface="Arial" panose="020B0604020202020204" pitchFamily="34" charset="0"/>
              <a:ea typeface="+mn-ea"/>
              <a:cs typeface="Arial" panose="020B0604020202020204" pitchFamily="34" charset="0"/>
            </a:endParaRPr>
          </a:p>
          <a:p>
            <a:pPr lvl="0" algn="ctr" fontAlgn="t">
              <a:lnSpc>
                <a:spcPct val="100000"/>
              </a:lnSpc>
              <a:spcBef>
                <a:spcPts val="0"/>
              </a:spcBef>
              <a:defRPr/>
            </a:pPr>
            <a:endParaRPr lang="en-US" sz="2200" dirty="0">
              <a:solidFill>
                <a:prstClr val="black"/>
              </a:solidFill>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3BBA67B7-0945-42F3-A73C-F63848A94150}"/>
              </a:ext>
            </a:extLst>
          </p:cNvPr>
          <p:cNvSpPr>
            <a:spLocks noGrp="1"/>
          </p:cNvSpPr>
          <p:nvPr>
            <p:ph type="sldNum" sz="quarter" idx="12"/>
          </p:nvPr>
        </p:nvSpPr>
        <p:spPr/>
        <p:txBody>
          <a:bodyPr/>
          <a:lstStyle/>
          <a:p>
            <a:fld id="{330EA680-D336-4FF7-8B7A-9848BB0A1C32}" type="slidenum">
              <a:rPr lang="en-GB" sz="1400" smtClean="0"/>
              <a:t>27</a:t>
            </a:fld>
            <a:endParaRPr lang="en-GB" sz="1400" dirty="0"/>
          </a:p>
        </p:txBody>
      </p:sp>
      <p:sp>
        <p:nvSpPr>
          <p:cNvPr id="5" name="TextBox 4">
            <a:extLst>
              <a:ext uri="{FF2B5EF4-FFF2-40B4-BE49-F238E27FC236}">
                <a16:creationId xmlns:a16="http://schemas.microsoft.com/office/drawing/2014/main" id="{599B48CE-281F-CCB9-54A9-CBEC3427F118}"/>
              </a:ext>
            </a:extLst>
          </p:cNvPr>
          <p:cNvSpPr txBox="1"/>
          <p:nvPr/>
        </p:nvSpPr>
        <p:spPr>
          <a:xfrm>
            <a:off x="229315" y="744196"/>
            <a:ext cx="8685369" cy="6370655"/>
          </a:xfrm>
          <a:prstGeom prst="rect">
            <a:avLst/>
          </a:prstGeom>
          <a:noFill/>
        </p:spPr>
        <p:txBody>
          <a:bodyPr wrap="square">
            <a:spAutoFit/>
          </a:bodyPr>
          <a:lstStyle/>
          <a:p>
            <a:pPr algn="just">
              <a:lnSpc>
                <a:spcPct val="107000"/>
              </a:lnSpc>
              <a:spcAft>
                <a:spcPts val="800"/>
              </a:spcAft>
            </a:pPr>
            <a:r>
              <a:rPr lang="en-US" altLang="en-US" b="1" dirty="0">
                <a:solidFill>
                  <a:prstClr val="black"/>
                </a:solidFill>
                <a:latin typeface="Arial" panose="020B0604020202020204" pitchFamily="34" charset="0"/>
                <a:cs typeface="Times New Roman" panose="02020603050405020304" pitchFamily="18" charset="0"/>
              </a:rPr>
              <a:t>The Joint Task Team established by the Minister of Justice and Constitutional Development:</a:t>
            </a:r>
            <a:endParaRPr lang="en-US" altLang="en-US" sz="1600" b="1" dirty="0">
              <a:solidFill>
                <a:prstClr val="black"/>
              </a:solidFill>
              <a:latin typeface="Arial" panose="020B0604020202020204" pitchFamily="34" charset="0"/>
              <a:cs typeface="Times New Roman" panose="02020603050405020304" pitchFamily="18" charset="0"/>
            </a:endParaRPr>
          </a:p>
          <a:p>
            <a:pPr algn="just">
              <a:lnSpc>
                <a:spcPct val="107000"/>
              </a:lnSpc>
              <a:spcAft>
                <a:spcPts val="800"/>
              </a:spcAft>
            </a:pPr>
            <a:r>
              <a:rPr lang="en-US" altLang="en-US" sz="1600" dirty="0">
                <a:solidFill>
                  <a:prstClr val="black"/>
                </a:solidFill>
                <a:latin typeface="Arial" panose="020B0604020202020204" pitchFamily="34" charset="0"/>
                <a:cs typeface="Times New Roman" panose="02020603050405020304" pitchFamily="18" charset="0"/>
              </a:rPr>
              <a:t>13.1   Following the President’s announcement on 5 June 2025, the Minister of Justice and Constitutional Development established a Joint Task Team, which held several meetings, and resolved that the transfer of court administration and operational support functions from the Department of Justice and Constitutional Development to the Office of the Chief Justice, should be done in phases.</a:t>
            </a:r>
          </a:p>
          <a:p>
            <a:pPr algn="just">
              <a:lnSpc>
                <a:spcPct val="107000"/>
              </a:lnSpc>
              <a:spcAft>
                <a:spcPts val="800"/>
              </a:spcAft>
            </a:pPr>
            <a:r>
              <a:rPr lang="en-US" altLang="en-US" sz="1600" dirty="0">
                <a:solidFill>
                  <a:prstClr val="black"/>
                </a:solidFill>
                <a:latin typeface="Arial" panose="020B0604020202020204" pitchFamily="34" charset="0"/>
                <a:cs typeface="Times New Roman" panose="02020603050405020304" pitchFamily="18" charset="0"/>
              </a:rPr>
              <a:t>13.2   Phase 1 should involve immediate transfer of shared services (facility management services, security services, court recording, transcription, library and  ICT services) relating to Superior Courts from the Department to the OCJ. </a:t>
            </a:r>
          </a:p>
          <a:p>
            <a:pPr algn="just">
              <a:lnSpc>
                <a:spcPct val="107000"/>
              </a:lnSpc>
              <a:spcAft>
                <a:spcPts val="800"/>
              </a:spcAft>
            </a:pPr>
            <a:r>
              <a:rPr lang="en-US" altLang="en-US" sz="1600" dirty="0">
                <a:solidFill>
                  <a:prstClr val="black"/>
                </a:solidFill>
                <a:latin typeface="Arial" panose="020B0604020202020204" pitchFamily="34" charset="0"/>
                <a:cs typeface="Times New Roman" panose="02020603050405020304" pitchFamily="18" charset="0"/>
              </a:rPr>
              <a:t>13.3   These shared services are not provided for in any legislative instrument and the transfer could be effected through a directive from the Minister to the Accounting Officers of the Department and the OCJ. </a:t>
            </a:r>
          </a:p>
          <a:p>
            <a:pPr algn="just">
              <a:lnSpc>
                <a:spcPct val="107000"/>
              </a:lnSpc>
              <a:spcAft>
                <a:spcPts val="800"/>
              </a:spcAft>
            </a:pPr>
            <a:r>
              <a:rPr lang="en-US" altLang="en-US" sz="1600" dirty="0">
                <a:solidFill>
                  <a:prstClr val="black"/>
                </a:solidFill>
                <a:latin typeface="Arial" panose="020B0604020202020204" pitchFamily="34" charset="0"/>
                <a:cs typeface="Times New Roman" panose="02020603050405020304" pitchFamily="18" charset="0"/>
              </a:rPr>
              <a:t>13.4   It was resolved that the Phase 1 transfer be effective from 1 April 2026. </a:t>
            </a:r>
          </a:p>
          <a:p>
            <a:pPr algn="just">
              <a:lnSpc>
                <a:spcPct val="107000"/>
              </a:lnSpc>
              <a:spcAft>
                <a:spcPts val="800"/>
              </a:spcAft>
            </a:pPr>
            <a:endParaRPr lang="en-US" altLang="en-US" sz="1400" dirty="0">
              <a:solidFill>
                <a:prstClr val="black"/>
              </a:solidFill>
              <a:latin typeface="Arial" panose="020B0604020202020204" pitchFamily="34" charset="0"/>
              <a:cs typeface="Times New Roman" panose="02020603050405020304" pitchFamily="18" charset="0"/>
            </a:endParaRPr>
          </a:p>
          <a:p>
            <a:pPr algn="just">
              <a:lnSpc>
                <a:spcPct val="107000"/>
              </a:lnSpc>
              <a:spcAft>
                <a:spcPts val="800"/>
              </a:spcAft>
            </a:pPr>
            <a:endParaRPr lang="en-US" altLang="en-US" dirty="0">
              <a:solidFill>
                <a:prstClr val="black"/>
              </a:solidFill>
              <a:latin typeface="Arial" panose="020B0604020202020204" pitchFamily="34" charset="0"/>
              <a:cs typeface="Times New Roman" panose="02020603050405020304" pitchFamily="18" charset="0"/>
            </a:endParaRPr>
          </a:p>
          <a:p>
            <a:pPr algn="just">
              <a:lnSpc>
                <a:spcPct val="107000"/>
              </a:lnSpc>
              <a:spcAft>
                <a:spcPts val="800"/>
              </a:spcAft>
            </a:pPr>
            <a:endParaRPr lang="en-US" altLang="en-US" dirty="0">
              <a:solidFill>
                <a:prstClr val="black"/>
              </a:solidFill>
              <a:latin typeface="Arial" panose="020B0604020202020204" pitchFamily="34" charset="0"/>
              <a:cs typeface="Times New Roman" panose="02020603050405020304" pitchFamily="18" charset="0"/>
            </a:endParaRPr>
          </a:p>
          <a:p>
            <a:pPr algn="just">
              <a:lnSpc>
                <a:spcPct val="107000"/>
              </a:lnSpc>
              <a:spcAft>
                <a:spcPts val="800"/>
              </a:spcAft>
            </a:pPr>
            <a:r>
              <a:rPr lang="en-US" altLang="en-US" sz="1400" dirty="0">
                <a:solidFill>
                  <a:prstClr val="black"/>
                </a:solidFill>
                <a:latin typeface="Arial" panose="020B0604020202020204" pitchFamily="34" charset="0"/>
                <a:cs typeface="Times New Roman" panose="02020603050405020304" pitchFamily="18" charset="0"/>
              </a:rPr>
              <a:t>     </a:t>
            </a:r>
            <a:endParaRPr lang="en-US" altLang="en-US" sz="1400" b="1" dirty="0">
              <a:solidFill>
                <a:prstClr val="black"/>
              </a:solidFill>
              <a:latin typeface="Arial" panose="020B0604020202020204" pitchFamily="34" charset="0"/>
              <a:cs typeface="Times New Roman" panose="02020603050405020304" pitchFamily="18" charset="0"/>
            </a:endParaRPr>
          </a:p>
          <a:p>
            <a:pPr algn="just">
              <a:lnSpc>
                <a:spcPct val="107000"/>
              </a:lnSpc>
              <a:spcAft>
                <a:spcPts val="800"/>
              </a:spcAft>
            </a:pPr>
            <a:endPar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a:p>
            <a:pPr algn="just">
              <a:lnSpc>
                <a:spcPct val="107000"/>
              </a:lnSpc>
              <a:spcAft>
                <a:spcPts val="800"/>
              </a:spcAft>
            </a:pPr>
            <a:endParaRPr kumimoji="0" lang="en-US" altLang="en-US" sz="140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744244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50ACB-4428-7C5C-DE37-7C88FD944C6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26E2B97-BAF4-6676-C963-A9D64E342DF5}"/>
              </a:ext>
            </a:extLst>
          </p:cNvPr>
          <p:cNvSpPr txBox="1">
            <a:spLocks/>
          </p:cNvSpPr>
          <p:nvPr/>
        </p:nvSpPr>
        <p:spPr>
          <a:xfrm>
            <a:off x="374574" y="139428"/>
            <a:ext cx="8685369" cy="4653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t">
              <a:lnSpc>
                <a:spcPct val="100000"/>
              </a:lnSpc>
              <a:spcBef>
                <a:spcPts val="0"/>
              </a:spcBef>
              <a:defRPr/>
            </a:pPr>
            <a:endParaRPr lang="en-US" sz="1800" b="1" dirty="0">
              <a:solidFill>
                <a:prstClr val="black"/>
              </a:solidFill>
              <a:latin typeface="Arial" panose="020B0604020202020204" pitchFamily="34" charset="0"/>
              <a:ea typeface="+mn-ea"/>
              <a:cs typeface="Arial" panose="020B0604020202020204" pitchFamily="34" charset="0"/>
            </a:endParaRPr>
          </a:p>
          <a:p>
            <a:pPr lvl="0" algn="ctr" fontAlgn="t">
              <a:lnSpc>
                <a:spcPct val="100000"/>
              </a:lnSpc>
              <a:spcBef>
                <a:spcPts val="0"/>
              </a:spcBef>
              <a:defRPr/>
            </a:pPr>
            <a:r>
              <a:rPr lang="en-US" sz="1800" b="1" dirty="0">
                <a:solidFill>
                  <a:schemeClr val="accent2"/>
                </a:solidFill>
                <a:latin typeface="Arial" panose="020B0604020202020204" pitchFamily="34" charset="0"/>
                <a:ea typeface="+mn-ea"/>
                <a:cs typeface="Arial" panose="020B0604020202020204" pitchFamily="34" charset="0"/>
              </a:rPr>
              <a:t>14. STATUTORY FRAMEWORK FOR A SINGLE JUDICIARY :    </a:t>
            </a:r>
            <a:endParaRPr lang="en-US" sz="1800" dirty="0">
              <a:solidFill>
                <a:schemeClr val="accent2"/>
              </a:solidFill>
              <a:latin typeface="Arial" panose="020B0604020202020204" pitchFamily="34" charset="0"/>
              <a:ea typeface="+mn-ea"/>
              <a:cs typeface="Arial" panose="020B0604020202020204" pitchFamily="34" charset="0"/>
            </a:endParaRPr>
          </a:p>
          <a:p>
            <a:pPr lvl="0" algn="ctr" fontAlgn="t">
              <a:lnSpc>
                <a:spcPct val="100000"/>
              </a:lnSpc>
              <a:spcBef>
                <a:spcPts val="0"/>
              </a:spcBef>
              <a:defRPr/>
            </a:pPr>
            <a:endParaRPr lang="en-US" sz="2200" dirty="0">
              <a:solidFill>
                <a:prstClr val="black"/>
              </a:solidFill>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3BBA67B7-0945-42F3-A73C-F63848A94150}"/>
              </a:ext>
            </a:extLst>
          </p:cNvPr>
          <p:cNvSpPr>
            <a:spLocks noGrp="1"/>
          </p:cNvSpPr>
          <p:nvPr>
            <p:ph type="sldNum" sz="quarter" idx="12"/>
          </p:nvPr>
        </p:nvSpPr>
        <p:spPr/>
        <p:txBody>
          <a:bodyPr/>
          <a:lstStyle/>
          <a:p>
            <a:fld id="{330EA680-D336-4FF7-8B7A-9848BB0A1C32}" type="slidenum">
              <a:rPr lang="en-GB" sz="1400" smtClean="0"/>
              <a:t>28</a:t>
            </a:fld>
            <a:endParaRPr lang="en-GB" sz="1400" dirty="0"/>
          </a:p>
        </p:txBody>
      </p:sp>
      <p:sp>
        <p:nvSpPr>
          <p:cNvPr id="5" name="TextBox 4">
            <a:extLst>
              <a:ext uri="{FF2B5EF4-FFF2-40B4-BE49-F238E27FC236}">
                <a16:creationId xmlns:a16="http://schemas.microsoft.com/office/drawing/2014/main" id="{599B48CE-281F-CCB9-54A9-CBEC3427F118}"/>
              </a:ext>
            </a:extLst>
          </p:cNvPr>
          <p:cNvSpPr txBox="1"/>
          <p:nvPr/>
        </p:nvSpPr>
        <p:spPr>
          <a:xfrm>
            <a:off x="229315" y="744196"/>
            <a:ext cx="8685369" cy="5221494"/>
          </a:xfrm>
          <a:prstGeom prst="rect">
            <a:avLst/>
          </a:prstGeom>
          <a:noFill/>
        </p:spPr>
        <p:txBody>
          <a:bodyPr wrap="square">
            <a:spAutoFit/>
          </a:bodyPr>
          <a:lstStyle/>
          <a:p>
            <a:pPr algn="just">
              <a:lnSpc>
                <a:spcPct val="107000"/>
              </a:lnSpc>
              <a:spcAft>
                <a:spcPts val="800"/>
              </a:spcAft>
            </a:pPr>
            <a:r>
              <a:rPr lang="en-US" altLang="en-US" b="1" dirty="0">
                <a:solidFill>
                  <a:prstClr val="black"/>
                </a:solidFill>
                <a:latin typeface="Arial" panose="020B0604020202020204" pitchFamily="34" charset="0"/>
                <a:cs typeface="Times New Roman" panose="02020603050405020304" pitchFamily="18" charset="0"/>
              </a:rPr>
              <a:t>14.  Phase 2 relates to the  development and promotion of legislation</a:t>
            </a:r>
          </a:p>
          <a:p>
            <a:pPr algn="just">
              <a:lnSpc>
                <a:spcPct val="107000"/>
              </a:lnSpc>
              <a:spcAft>
                <a:spcPts val="800"/>
              </a:spcAft>
            </a:pPr>
            <a:r>
              <a:rPr kumimoji="0" lang="en-US" altLang="en-US"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14.1   The legislation will be anchored on the following principles:</a:t>
            </a:r>
          </a:p>
          <a:p>
            <a:pPr algn="just">
              <a:lnSpc>
                <a:spcPct val="107000"/>
              </a:lnSpc>
              <a:spcAft>
                <a:spcPts val="800"/>
              </a:spcAft>
            </a:pPr>
            <a:r>
              <a:rPr lang="en-US" altLang="en-US" dirty="0">
                <a:solidFill>
                  <a:prstClr val="black"/>
                </a:solidFill>
                <a:latin typeface="Arial" panose="020B0604020202020204" pitchFamily="34" charset="0"/>
                <a:cs typeface="Times New Roman" panose="02020603050405020304" pitchFamily="18" charset="0"/>
              </a:rPr>
              <a:t>(i) The Judiciary must be able to determine and control its own budget; </a:t>
            </a:r>
          </a:p>
          <a:p>
            <a:pPr algn="just">
              <a:lnSpc>
                <a:spcPct val="107000"/>
              </a:lnSpc>
              <a:spcAft>
                <a:spcPts val="800"/>
              </a:spcAft>
            </a:pPr>
            <a:r>
              <a:rPr kumimoji="0" lang="en-US" altLang="en-US"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(ii) It must be able to employ its own staff and determine their conditions of service;</a:t>
            </a:r>
          </a:p>
          <a:p>
            <a:pPr algn="just">
              <a:lnSpc>
                <a:spcPct val="107000"/>
              </a:lnSpc>
              <a:spcAft>
                <a:spcPts val="800"/>
              </a:spcAft>
            </a:pPr>
            <a:r>
              <a:rPr kumimoji="0" lang="en-US" altLang="en-US"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(iii) It must be able to fulfil its administrative and operational requirements; </a:t>
            </a:r>
          </a:p>
          <a:p>
            <a:pPr algn="just">
              <a:lnSpc>
                <a:spcPct val="107000"/>
              </a:lnSpc>
              <a:spcAft>
                <a:spcPts val="800"/>
              </a:spcAft>
            </a:pPr>
            <a:r>
              <a:rPr lang="en-US" altLang="en-US" dirty="0">
                <a:solidFill>
                  <a:prstClr val="black"/>
                </a:solidFill>
                <a:latin typeface="Arial" panose="020B0604020202020204" pitchFamily="34" charset="0"/>
                <a:cs typeface="Times New Roman" panose="02020603050405020304" pitchFamily="18" charset="0"/>
              </a:rPr>
              <a:t>(iv) OCJ to be reconfigured as a Judiciary Administrative Entity;</a:t>
            </a:r>
          </a:p>
          <a:p>
            <a:pPr algn="just">
              <a:lnSpc>
                <a:spcPct val="107000"/>
              </a:lnSpc>
              <a:spcAft>
                <a:spcPts val="800"/>
              </a:spcAft>
            </a:pPr>
            <a:r>
              <a:rPr lang="en-US" altLang="en-US" dirty="0">
                <a:solidFill>
                  <a:prstClr val="black"/>
                </a:solidFill>
                <a:latin typeface="Arial" panose="020B0604020202020204" pitchFamily="34" charset="0"/>
                <a:cs typeface="Times New Roman" panose="02020603050405020304" pitchFamily="18" charset="0"/>
              </a:rPr>
              <a:t>(v) Make provision for the Judiciary’s Governance structures such as the Judicial Council and Courts Advisory Board; and</a:t>
            </a:r>
          </a:p>
          <a:p>
            <a:pPr algn="just">
              <a:lnSpc>
                <a:spcPct val="107000"/>
              </a:lnSpc>
              <a:spcAft>
                <a:spcPts val="800"/>
              </a:spcAft>
            </a:pPr>
            <a:r>
              <a:rPr lang="en-US" altLang="en-US" dirty="0">
                <a:solidFill>
                  <a:prstClr val="black"/>
                </a:solidFill>
                <a:latin typeface="Arial" panose="020B0604020202020204" pitchFamily="34" charset="0"/>
                <a:cs typeface="Times New Roman" panose="02020603050405020304" pitchFamily="18" charset="0"/>
              </a:rPr>
              <a:t>(vi) Create a platform for Judiciary and Executive interface with Departments such as DPWI, Police, Justice and Constitutional Development and National Treasury. </a:t>
            </a:r>
          </a:p>
          <a:p>
            <a:pPr algn="just">
              <a:lnSpc>
                <a:spcPct val="107000"/>
              </a:lnSpc>
              <a:spcAft>
                <a:spcPts val="800"/>
              </a:spcAft>
            </a:pPr>
            <a:endParaRPr lang="en-US" altLang="en-US" dirty="0">
              <a:solidFill>
                <a:prstClr val="black"/>
              </a:solidFill>
              <a:latin typeface="Arial" panose="020B0604020202020204" pitchFamily="34" charset="0"/>
              <a:cs typeface="Times New Roman" panose="02020603050405020304" pitchFamily="18" charset="0"/>
            </a:endParaRPr>
          </a:p>
          <a:p>
            <a:pPr algn="just">
              <a:lnSpc>
                <a:spcPct val="107000"/>
              </a:lnSpc>
              <a:spcAft>
                <a:spcPts val="800"/>
              </a:spcAft>
            </a:pPr>
            <a:r>
              <a:rPr lang="en-US" altLang="en-US" dirty="0">
                <a:solidFill>
                  <a:prstClr val="black"/>
                </a:solidFill>
                <a:latin typeface="Arial" panose="020B0604020202020204" pitchFamily="34" charset="0"/>
                <a:cs typeface="Times New Roman" panose="02020603050405020304" pitchFamily="18" charset="0"/>
              </a:rPr>
              <a:t>  </a:t>
            </a:r>
          </a:p>
          <a:p>
            <a:pPr algn="just">
              <a:lnSpc>
                <a:spcPct val="107000"/>
              </a:lnSpc>
              <a:spcAft>
                <a:spcPts val="800"/>
              </a:spcAft>
            </a:pPr>
            <a:r>
              <a:rPr lang="en-US" altLang="en-US" sz="1400" dirty="0">
                <a:solidFill>
                  <a:prstClr val="black"/>
                </a:solidFill>
                <a:latin typeface="Arial" panose="020B0604020202020204" pitchFamily="34" charset="0"/>
                <a:cs typeface="Times New Roman" panose="02020603050405020304" pitchFamily="18" charset="0"/>
              </a:rPr>
              <a:t>   </a:t>
            </a:r>
            <a:endParaRPr kumimoji="0" lang="en-US" altLang="en-US" sz="140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a:p>
            <a:pPr algn="just">
              <a:lnSpc>
                <a:spcPct val="107000"/>
              </a:lnSpc>
              <a:spcAft>
                <a:spcPts val="800"/>
              </a:spcAft>
            </a:pPr>
            <a:endParaRPr kumimoji="0" lang="en-US" altLang="en-US" sz="140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3842122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50ACB-4428-7C5C-DE37-7C88FD944C6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26E2B97-BAF4-6676-C963-A9D64E342DF5}"/>
              </a:ext>
            </a:extLst>
          </p:cNvPr>
          <p:cNvSpPr txBox="1">
            <a:spLocks/>
          </p:cNvSpPr>
          <p:nvPr/>
        </p:nvSpPr>
        <p:spPr>
          <a:xfrm>
            <a:off x="374574" y="139428"/>
            <a:ext cx="8685369" cy="4653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t">
              <a:lnSpc>
                <a:spcPct val="100000"/>
              </a:lnSpc>
              <a:spcBef>
                <a:spcPts val="0"/>
              </a:spcBef>
              <a:defRPr/>
            </a:pPr>
            <a:endParaRPr lang="en-US" sz="1800" b="1" dirty="0">
              <a:solidFill>
                <a:prstClr val="black"/>
              </a:solidFill>
              <a:latin typeface="Arial" panose="020B0604020202020204" pitchFamily="34" charset="0"/>
              <a:ea typeface="+mn-ea"/>
              <a:cs typeface="Arial" panose="020B0604020202020204" pitchFamily="34" charset="0"/>
            </a:endParaRPr>
          </a:p>
          <a:p>
            <a:pPr algn="ctr" fontAlgn="t">
              <a:lnSpc>
                <a:spcPct val="100000"/>
              </a:lnSpc>
              <a:spcBef>
                <a:spcPts val="0"/>
              </a:spcBef>
              <a:defRPr/>
            </a:pPr>
            <a:r>
              <a:rPr lang="en-US" sz="1800" b="1" dirty="0">
                <a:solidFill>
                  <a:schemeClr val="accent2"/>
                </a:solidFill>
                <a:latin typeface="Arial" panose="020B0604020202020204" pitchFamily="34" charset="0"/>
                <a:cs typeface="Arial" panose="020B0604020202020204" pitchFamily="34" charset="0"/>
              </a:rPr>
              <a:t>15. STATUTORY FRAMEWORK FOR A SINGLE JUDICIARY : TRANSFER OF LOWER COURTS:    </a:t>
            </a:r>
            <a:endParaRPr lang="en-US" sz="1800" dirty="0">
              <a:solidFill>
                <a:schemeClr val="accent2"/>
              </a:solidFill>
              <a:latin typeface="Arial" panose="020B0604020202020204" pitchFamily="34" charset="0"/>
              <a:cs typeface="Arial" panose="020B0604020202020204" pitchFamily="34" charset="0"/>
            </a:endParaRPr>
          </a:p>
          <a:p>
            <a:pPr lvl="0" algn="ctr" fontAlgn="t">
              <a:lnSpc>
                <a:spcPct val="100000"/>
              </a:lnSpc>
              <a:spcBef>
                <a:spcPts val="0"/>
              </a:spcBef>
              <a:defRPr/>
            </a:pPr>
            <a:r>
              <a:rPr lang="en-US" sz="1800" b="1" dirty="0">
                <a:solidFill>
                  <a:schemeClr val="accent2"/>
                </a:solidFill>
                <a:latin typeface="Arial" panose="020B0604020202020204" pitchFamily="34" charset="0"/>
                <a:ea typeface="+mn-ea"/>
                <a:cs typeface="Arial" panose="020B0604020202020204" pitchFamily="34" charset="0"/>
              </a:rPr>
              <a:t>:    </a:t>
            </a:r>
            <a:endParaRPr lang="en-US" sz="1800" dirty="0">
              <a:solidFill>
                <a:schemeClr val="accent2"/>
              </a:solidFill>
              <a:latin typeface="Arial" panose="020B0604020202020204" pitchFamily="34" charset="0"/>
              <a:ea typeface="+mn-ea"/>
              <a:cs typeface="Arial" panose="020B0604020202020204" pitchFamily="34" charset="0"/>
            </a:endParaRPr>
          </a:p>
          <a:p>
            <a:pPr lvl="0" algn="ctr" fontAlgn="t">
              <a:lnSpc>
                <a:spcPct val="100000"/>
              </a:lnSpc>
              <a:spcBef>
                <a:spcPts val="0"/>
              </a:spcBef>
              <a:defRPr/>
            </a:pPr>
            <a:endParaRPr lang="en-US" sz="2200" dirty="0">
              <a:solidFill>
                <a:prstClr val="black"/>
              </a:solidFill>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3BBA67B7-0945-42F3-A73C-F63848A94150}"/>
              </a:ext>
            </a:extLst>
          </p:cNvPr>
          <p:cNvSpPr>
            <a:spLocks noGrp="1"/>
          </p:cNvSpPr>
          <p:nvPr>
            <p:ph type="sldNum" sz="quarter" idx="12"/>
          </p:nvPr>
        </p:nvSpPr>
        <p:spPr/>
        <p:txBody>
          <a:bodyPr/>
          <a:lstStyle/>
          <a:p>
            <a:fld id="{330EA680-D336-4FF7-8B7A-9848BB0A1C32}" type="slidenum">
              <a:rPr lang="en-GB" sz="1400" smtClean="0"/>
              <a:t>29</a:t>
            </a:fld>
            <a:endParaRPr lang="en-GB" sz="1400" dirty="0"/>
          </a:p>
        </p:txBody>
      </p:sp>
      <p:sp>
        <p:nvSpPr>
          <p:cNvPr id="5" name="TextBox 4">
            <a:extLst>
              <a:ext uri="{FF2B5EF4-FFF2-40B4-BE49-F238E27FC236}">
                <a16:creationId xmlns:a16="http://schemas.microsoft.com/office/drawing/2014/main" id="{599B48CE-281F-CCB9-54A9-CBEC3427F118}"/>
              </a:ext>
            </a:extLst>
          </p:cNvPr>
          <p:cNvSpPr txBox="1"/>
          <p:nvPr/>
        </p:nvSpPr>
        <p:spPr>
          <a:xfrm>
            <a:off x="229315" y="744196"/>
            <a:ext cx="8685369" cy="4333943"/>
          </a:xfrm>
          <a:prstGeom prst="rect">
            <a:avLst/>
          </a:prstGeom>
          <a:noFill/>
        </p:spPr>
        <p:txBody>
          <a:bodyPr wrap="square">
            <a:spAutoFit/>
          </a:bodyPr>
          <a:lstStyle/>
          <a:p>
            <a:pPr algn="just">
              <a:lnSpc>
                <a:spcPct val="107000"/>
              </a:lnSpc>
              <a:spcAft>
                <a:spcPts val="800"/>
              </a:spcAft>
            </a:pPr>
            <a:r>
              <a:rPr lang="en-US" altLang="en-US" b="1" dirty="0">
                <a:solidFill>
                  <a:prstClr val="black"/>
                </a:solidFill>
                <a:latin typeface="Arial" panose="020B0604020202020204" pitchFamily="34" charset="0"/>
                <a:cs typeface="Times New Roman" panose="02020603050405020304" pitchFamily="18" charset="0"/>
              </a:rPr>
              <a:t>15.   Transfer of Lower Courts:</a:t>
            </a:r>
          </a:p>
          <a:p>
            <a:pPr algn="just">
              <a:lnSpc>
                <a:spcPct val="107000"/>
              </a:lnSpc>
              <a:spcAft>
                <a:spcPts val="800"/>
              </a:spcAft>
            </a:pPr>
            <a:endParaRPr lang="en-US" altLang="en-US" b="1" dirty="0">
              <a:solidFill>
                <a:prstClr val="black"/>
              </a:solidFill>
              <a:latin typeface="Arial" panose="020B0604020202020204" pitchFamily="34" charset="0"/>
              <a:cs typeface="Times New Roman" panose="02020603050405020304" pitchFamily="18" charset="0"/>
            </a:endParaRPr>
          </a:p>
          <a:p>
            <a:pPr algn="just">
              <a:lnSpc>
                <a:spcPct val="107000"/>
              </a:lnSpc>
              <a:spcAft>
                <a:spcPts val="800"/>
              </a:spcAft>
            </a:pPr>
            <a:r>
              <a:rPr lang="en-US" altLang="en-US" dirty="0">
                <a:solidFill>
                  <a:prstClr val="black"/>
                </a:solidFill>
                <a:latin typeface="Arial" panose="020B0604020202020204" pitchFamily="34" charset="0"/>
                <a:cs typeface="Times New Roman" panose="02020603050405020304" pitchFamily="18" charset="0"/>
              </a:rPr>
              <a:t>15.1     Institutional Models Report submitted to the Executive in January 2024, stated that the Judiciary’s view on the transfer of the District and Regional  Courts  may be a complex matter and will require further consultation with the Executive in this regard.</a:t>
            </a:r>
          </a:p>
          <a:p>
            <a:pPr algn="just">
              <a:lnSpc>
                <a:spcPct val="107000"/>
              </a:lnSpc>
              <a:spcAft>
                <a:spcPts val="800"/>
              </a:spcAft>
            </a:pPr>
            <a:r>
              <a:rPr lang="en-US" altLang="en-US" dirty="0">
                <a:solidFill>
                  <a:prstClr val="black"/>
                </a:solidFill>
                <a:latin typeface="Arial" panose="020B0604020202020204" pitchFamily="34" charset="0"/>
                <a:cs typeface="Times New Roman" panose="02020603050405020304" pitchFamily="18" charset="0"/>
              </a:rPr>
              <a:t>15.2   However, with  the vision to create a single Judiciary, the Department is of the view that the transfer of the Lower Courts to the OCJ, must be factored into the final model agreed to by the Executive and the Judiciary. </a:t>
            </a:r>
          </a:p>
          <a:p>
            <a:pPr algn="just">
              <a:lnSpc>
                <a:spcPct val="107000"/>
              </a:lnSpc>
              <a:spcAft>
                <a:spcPts val="800"/>
              </a:spcAft>
            </a:pPr>
            <a:r>
              <a:rPr lang="en-US" altLang="en-US" dirty="0">
                <a:solidFill>
                  <a:prstClr val="black"/>
                </a:solidFill>
                <a:latin typeface="Arial" panose="020B0604020202020204" pitchFamily="34" charset="0"/>
                <a:cs typeface="Times New Roman" panose="02020603050405020304" pitchFamily="18" charset="0"/>
              </a:rPr>
              <a:t>15.3   To this end, the Department has conducted an audit of the court-related functions to be transferred to the OCJ which indicated that the Magistrates’ Commission and Rules Board for Courts of Law, can be transferred to the OCJ, as a first step towards achieving full operational independence.</a:t>
            </a:r>
          </a:p>
        </p:txBody>
      </p:sp>
    </p:spTree>
    <p:extLst>
      <p:ext uri="{BB962C8B-B14F-4D97-AF65-F5344CB8AC3E}">
        <p14:creationId xmlns:p14="http://schemas.microsoft.com/office/powerpoint/2010/main" val="375878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50ACB-4428-7C5C-DE37-7C88FD944C6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26E2B97-BAF4-6676-C963-A9D64E342DF5}"/>
              </a:ext>
            </a:extLst>
          </p:cNvPr>
          <p:cNvSpPr txBox="1">
            <a:spLocks/>
          </p:cNvSpPr>
          <p:nvPr/>
        </p:nvSpPr>
        <p:spPr>
          <a:xfrm>
            <a:off x="374574" y="139428"/>
            <a:ext cx="8685369" cy="4653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t">
              <a:lnSpc>
                <a:spcPct val="100000"/>
              </a:lnSpc>
              <a:spcBef>
                <a:spcPts val="0"/>
              </a:spcBef>
              <a:defRPr/>
            </a:pPr>
            <a:endParaRPr lang="en-US" sz="1800" b="1" dirty="0">
              <a:solidFill>
                <a:prstClr val="black"/>
              </a:solidFill>
              <a:latin typeface="Arial" panose="020B0604020202020204" pitchFamily="34" charset="0"/>
              <a:ea typeface="+mn-ea"/>
              <a:cs typeface="Arial" panose="020B0604020202020204" pitchFamily="34" charset="0"/>
            </a:endParaRPr>
          </a:p>
          <a:p>
            <a:pPr lvl="0" algn="ctr" fontAlgn="t">
              <a:lnSpc>
                <a:spcPct val="100000"/>
              </a:lnSpc>
              <a:spcBef>
                <a:spcPts val="0"/>
              </a:spcBef>
              <a:defRPr/>
            </a:pPr>
            <a:r>
              <a:rPr lang="en-US" sz="1800" b="1" dirty="0">
                <a:solidFill>
                  <a:schemeClr val="accent2"/>
                </a:solidFill>
                <a:latin typeface="Arial" panose="020B0604020202020204" pitchFamily="34" charset="0"/>
                <a:ea typeface="+mn-ea"/>
                <a:cs typeface="Arial" panose="020B0604020202020204" pitchFamily="34" charset="0"/>
              </a:rPr>
              <a:t>Content:   </a:t>
            </a:r>
            <a:endParaRPr lang="en-US" sz="1800" dirty="0">
              <a:solidFill>
                <a:schemeClr val="accent2"/>
              </a:solidFill>
              <a:latin typeface="Arial" panose="020B0604020202020204" pitchFamily="34" charset="0"/>
              <a:ea typeface="+mn-ea"/>
              <a:cs typeface="Arial" panose="020B0604020202020204" pitchFamily="34" charset="0"/>
            </a:endParaRPr>
          </a:p>
          <a:p>
            <a:pPr lvl="0" algn="ctr" fontAlgn="t">
              <a:lnSpc>
                <a:spcPct val="100000"/>
              </a:lnSpc>
              <a:spcBef>
                <a:spcPts val="0"/>
              </a:spcBef>
              <a:defRPr/>
            </a:pPr>
            <a:endParaRPr lang="en-US" sz="2200" dirty="0">
              <a:solidFill>
                <a:prstClr val="black"/>
              </a:solidFill>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3BBA67B7-0945-42F3-A73C-F63848A94150}"/>
              </a:ext>
            </a:extLst>
          </p:cNvPr>
          <p:cNvSpPr>
            <a:spLocks noGrp="1"/>
          </p:cNvSpPr>
          <p:nvPr>
            <p:ph type="sldNum" sz="quarter" idx="12"/>
          </p:nvPr>
        </p:nvSpPr>
        <p:spPr/>
        <p:txBody>
          <a:bodyPr/>
          <a:lstStyle/>
          <a:p>
            <a:fld id="{330EA680-D336-4FF7-8B7A-9848BB0A1C32}" type="slidenum">
              <a:rPr lang="en-GB" sz="1400" smtClean="0"/>
              <a:t>3</a:t>
            </a:fld>
            <a:endParaRPr lang="en-GB" sz="1400" dirty="0"/>
          </a:p>
        </p:txBody>
      </p:sp>
      <p:sp>
        <p:nvSpPr>
          <p:cNvPr id="5" name="TextBox 4">
            <a:extLst>
              <a:ext uri="{FF2B5EF4-FFF2-40B4-BE49-F238E27FC236}">
                <a16:creationId xmlns:a16="http://schemas.microsoft.com/office/drawing/2014/main" id="{599B48CE-281F-CCB9-54A9-CBEC3427F118}"/>
              </a:ext>
            </a:extLst>
          </p:cNvPr>
          <p:cNvSpPr txBox="1"/>
          <p:nvPr/>
        </p:nvSpPr>
        <p:spPr>
          <a:xfrm>
            <a:off x="374574" y="708302"/>
            <a:ext cx="8540110" cy="9299918"/>
          </a:xfrm>
          <a:prstGeom prst="rect">
            <a:avLst/>
          </a:prstGeom>
          <a:noFill/>
        </p:spPr>
        <p:txBody>
          <a:bodyPr wrap="square">
            <a:spAutoFit/>
          </a:bodyPr>
          <a:lstStyle/>
          <a:p>
            <a:pPr marL="342900" lvl="0" indent="-342900" algn="just">
              <a:lnSpc>
                <a:spcPct val="107000"/>
              </a:lnSpc>
              <a:spcAft>
                <a:spcPts val="800"/>
              </a:spcAft>
              <a:buAutoNum type="arabicParenBoth"/>
            </a:pPr>
            <a:r>
              <a:rPr lang="en-US" sz="1400" dirty="0">
                <a:latin typeface="Arial" panose="020B0604020202020204" pitchFamily="34" charset="0"/>
                <a:ea typeface="Calibri" panose="020F0502020204030204" pitchFamily="34" charset="0"/>
                <a:cs typeface="Arial" panose="020B0604020202020204" pitchFamily="34" charset="0"/>
              </a:rPr>
              <a:t>Constitutional provisions;</a:t>
            </a:r>
          </a:p>
          <a:p>
            <a:pPr marL="342900" lvl="0" indent="-342900" algn="just">
              <a:lnSpc>
                <a:spcPct val="107000"/>
              </a:lnSpc>
              <a:spcAft>
                <a:spcPts val="800"/>
              </a:spcAft>
              <a:buAutoNum type="arabicParenBoth"/>
            </a:pPr>
            <a:r>
              <a:rPr lang="en-US" sz="1400" dirty="0">
                <a:latin typeface="Arial" panose="020B0604020202020204" pitchFamily="34" charset="0"/>
                <a:ea typeface="Calibri" panose="020F0502020204030204" pitchFamily="34" charset="0"/>
                <a:cs typeface="Arial" panose="020B0604020202020204" pitchFamily="34" charset="0"/>
              </a:rPr>
              <a:t>Magistrates Act;</a:t>
            </a:r>
          </a:p>
          <a:p>
            <a:pPr marL="342900" lvl="0" indent="-342900" algn="just">
              <a:lnSpc>
                <a:spcPct val="107000"/>
              </a:lnSpc>
              <a:spcAft>
                <a:spcPts val="800"/>
              </a:spcAft>
              <a:buAutoNum type="arabicParenBoth"/>
            </a:pPr>
            <a:r>
              <a:rPr lang="en-US" sz="1400" dirty="0">
                <a:latin typeface="Arial" panose="020B0604020202020204" pitchFamily="34" charset="0"/>
                <a:ea typeface="Calibri" panose="020F0502020204030204" pitchFamily="34" charset="0"/>
                <a:cs typeface="Arial" panose="020B0604020202020204" pitchFamily="34" charset="0"/>
              </a:rPr>
              <a:t>Regulations for Judicial Officers in  Lower Courts;</a:t>
            </a:r>
          </a:p>
          <a:p>
            <a:pPr marL="342900" lvl="0" indent="-342900" algn="just">
              <a:lnSpc>
                <a:spcPct val="107000"/>
              </a:lnSpc>
              <a:spcAft>
                <a:spcPts val="800"/>
              </a:spcAft>
              <a:buAutoNum type="arabicParenBoth"/>
            </a:pPr>
            <a:r>
              <a:rPr lang="en-US" sz="1400" dirty="0">
                <a:latin typeface="Arial" panose="020B0604020202020204" pitchFamily="34" charset="0"/>
                <a:ea typeface="Calibri" panose="020F0502020204030204" pitchFamily="34" charset="0"/>
                <a:cs typeface="Arial" panose="020B0604020202020204" pitchFamily="34" charset="0"/>
              </a:rPr>
              <a:t>Meetings with the Leadership of the Magistracy;</a:t>
            </a:r>
          </a:p>
          <a:p>
            <a:pPr lvl="0" algn="just">
              <a:lnSpc>
                <a:spcPct val="107000"/>
              </a:lnSpc>
              <a:spcAft>
                <a:spcPts val="800"/>
              </a:spcAft>
            </a:pPr>
            <a:r>
              <a:rPr lang="en-US" sz="1400" dirty="0">
                <a:latin typeface="Arial" panose="020B0604020202020204" pitchFamily="34" charset="0"/>
                <a:ea typeface="Calibri" panose="020F0502020204030204" pitchFamily="34" charset="0"/>
                <a:cs typeface="Arial" panose="020B0604020202020204" pitchFamily="34" charset="0"/>
              </a:rPr>
              <a:t>(5)   Remuneration of Magistrates;</a:t>
            </a:r>
          </a:p>
          <a:p>
            <a:pPr marL="342900" lvl="0" indent="-342900" algn="just">
              <a:lnSpc>
                <a:spcPct val="107000"/>
              </a:lnSpc>
              <a:spcAft>
                <a:spcPts val="800"/>
              </a:spcAft>
              <a:buAutoNum type="arabicParenBoth" startAt="6"/>
            </a:pPr>
            <a:r>
              <a:rPr lang="en-US" sz="1400" dirty="0">
                <a:latin typeface="Arial" panose="020B0604020202020204" pitchFamily="34" charset="0"/>
                <a:ea typeface="Calibri" panose="020F0502020204030204" pitchFamily="34" charset="0"/>
                <a:cs typeface="Arial" panose="020B0604020202020204" pitchFamily="34" charset="0"/>
              </a:rPr>
              <a:t>Implementation of National Financial Policy for Lower Court Judicial Officers;</a:t>
            </a:r>
          </a:p>
          <a:p>
            <a:pPr lvl="0" algn="just">
              <a:lnSpc>
                <a:spcPct val="107000"/>
              </a:lnSpc>
              <a:spcAft>
                <a:spcPts val="800"/>
              </a:spcAft>
            </a:pPr>
            <a:r>
              <a:rPr lang="en-US" sz="1400" dirty="0">
                <a:latin typeface="Arial" panose="020B0604020202020204" pitchFamily="34" charset="0"/>
                <a:ea typeface="Calibri" panose="020F0502020204030204" pitchFamily="34" charset="0"/>
                <a:cs typeface="Arial" panose="020B0604020202020204" pitchFamily="34" charset="0"/>
              </a:rPr>
              <a:t>(7)  Overview of the Security Provisions for members of the Judiciary;</a:t>
            </a:r>
          </a:p>
          <a:p>
            <a:pPr lvl="0" algn="just">
              <a:lnSpc>
                <a:spcPct val="107000"/>
              </a:lnSpc>
              <a:spcAft>
                <a:spcPts val="800"/>
              </a:spcAft>
            </a:pPr>
            <a:r>
              <a:rPr lang="en-US" sz="1400" dirty="0">
                <a:latin typeface="Arial" panose="020B0604020202020204" pitchFamily="34" charset="0"/>
                <a:ea typeface="Calibri" panose="020F0502020204030204" pitchFamily="34" charset="0"/>
                <a:cs typeface="Arial" panose="020B0604020202020204" pitchFamily="34" charset="0"/>
              </a:rPr>
              <a:t>(8)  Infrastructure: Working Conditions in Courts;</a:t>
            </a:r>
          </a:p>
          <a:p>
            <a:pPr marL="342900" lvl="0" indent="-342900" algn="just">
              <a:lnSpc>
                <a:spcPct val="107000"/>
              </a:lnSpc>
              <a:spcAft>
                <a:spcPts val="800"/>
              </a:spcAft>
              <a:buAutoNum type="arabicParenBoth" startAt="9"/>
            </a:pPr>
            <a:r>
              <a:rPr lang="en-US" sz="1400" dirty="0">
                <a:latin typeface="Arial" panose="020B0604020202020204" pitchFamily="34" charset="0"/>
                <a:ea typeface="Calibri" panose="020F0502020204030204" pitchFamily="34" charset="0"/>
                <a:cs typeface="Arial" panose="020B0604020202020204" pitchFamily="34" charset="0"/>
              </a:rPr>
              <a:t>Alternative Water Supply;</a:t>
            </a:r>
          </a:p>
          <a:p>
            <a:pPr marL="342900" lvl="0" indent="-342900" algn="just">
              <a:lnSpc>
                <a:spcPct val="107000"/>
              </a:lnSpc>
              <a:spcAft>
                <a:spcPts val="800"/>
              </a:spcAft>
              <a:buAutoNum type="arabicParenBoth" startAt="9"/>
            </a:pPr>
            <a:r>
              <a:rPr lang="en-US" sz="1400" dirty="0">
                <a:latin typeface="Arial" panose="020B0604020202020204" pitchFamily="34" charset="0"/>
                <a:ea typeface="Calibri" panose="020F0502020204030204" pitchFamily="34" charset="0"/>
                <a:cs typeface="Arial" panose="020B0604020202020204" pitchFamily="34" charset="0"/>
              </a:rPr>
              <a:t> Alternative Power Supply;</a:t>
            </a:r>
          </a:p>
          <a:p>
            <a:pPr marL="342900" lvl="0" indent="-342900" algn="just">
              <a:lnSpc>
                <a:spcPct val="107000"/>
              </a:lnSpc>
              <a:spcAft>
                <a:spcPts val="800"/>
              </a:spcAft>
              <a:buAutoNum type="arabicParenBoth" startAt="9"/>
            </a:pPr>
            <a:r>
              <a:rPr lang="en-US" sz="1400" dirty="0">
                <a:latin typeface="Arial" panose="020B0604020202020204" pitchFamily="34" charset="0"/>
                <a:ea typeface="Calibri" panose="020F0502020204030204" pitchFamily="34" charset="0"/>
                <a:cs typeface="Arial" panose="020B0604020202020204" pitchFamily="34" charset="0"/>
              </a:rPr>
              <a:t> Information and Communication Technology;</a:t>
            </a:r>
          </a:p>
          <a:p>
            <a:pPr marL="342900" lvl="0" indent="-342900" algn="just">
              <a:lnSpc>
                <a:spcPct val="107000"/>
              </a:lnSpc>
              <a:spcAft>
                <a:spcPts val="800"/>
              </a:spcAft>
              <a:buAutoNum type="arabicParenBoth" startAt="9"/>
            </a:pPr>
            <a:r>
              <a:rPr lang="en-US" sz="1400" dirty="0">
                <a:latin typeface="Arial" panose="020B0604020202020204" pitchFamily="34" charset="0"/>
                <a:ea typeface="Calibri" panose="020F0502020204030204" pitchFamily="34" charset="0"/>
                <a:cs typeface="Arial" panose="020B0604020202020204" pitchFamily="34" charset="0"/>
              </a:rPr>
              <a:t> Conclusion: Move towards a Single Judiciary;</a:t>
            </a:r>
          </a:p>
          <a:p>
            <a:pPr marL="342900" lvl="0" indent="-342900" algn="just">
              <a:lnSpc>
                <a:spcPct val="107000"/>
              </a:lnSpc>
              <a:spcAft>
                <a:spcPts val="800"/>
              </a:spcAft>
              <a:buAutoNum type="arabicParenBoth" startAt="9"/>
            </a:pPr>
            <a:r>
              <a:rPr lang="en-US" sz="1400" dirty="0">
                <a:latin typeface="Arial" panose="020B0604020202020204" pitchFamily="34" charset="0"/>
                <a:ea typeface="Calibri" panose="020F0502020204030204" pitchFamily="34" charset="0"/>
                <a:cs typeface="Arial" panose="020B0604020202020204" pitchFamily="34" charset="0"/>
              </a:rPr>
              <a:t> Joint Task Team established by the Minister of Justice and Constitutional Development;</a:t>
            </a:r>
          </a:p>
          <a:p>
            <a:pPr marL="342900" lvl="0" indent="-342900" algn="just">
              <a:lnSpc>
                <a:spcPct val="107000"/>
              </a:lnSpc>
              <a:spcAft>
                <a:spcPts val="800"/>
              </a:spcAft>
              <a:buAutoNum type="arabicParenBoth" startAt="9"/>
            </a:pPr>
            <a:r>
              <a:rPr lang="en-US" sz="1400" dirty="0">
                <a:latin typeface="Arial" panose="020B0604020202020204" pitchFamily="34" charset="0"/>
                <a:ea typeface="Calibri" panose="020F0502020204030204" pitchFamily="34" charset="0"/>
                <a:cs typeface="Arial" panose="020B0604020202020204" pitchFamily="34" charset="0"/>
              </a:rPr>
              <a:t> Statutory Framework for a single Judiciary;</a:t>
            </a:r>
          </a:p>
          <a:p>
            <a:pPr marL="342900" lvl="0" indent="-342900" algn="just">
              <a:lnSpc>
                <a:spcPct val="107000"/>
              </a:lnSpc>
              <a:spcAft>
                <a:spcPts val="800"/>
              </a:spcAft>
              <a:buAutoNum type="arabicParenBoth" startAt="9"/>
            </a:pPr>
            <a:r>
              <a:rPr lang="en-US" sz="1400" dirty="0">
                <a:latin typeface="Arial" panose="020B0604020202020204" pitchFamily="34" charset="0"/>
                <a:ea typeface="Calibri" panose="020F0502020204030204" pitchFamily="34" charset="0"/>
                <a:cs typeface="Arial" panose="020B0604020202020204" pitchFamily="34" charset="0"/>
              </a:rPr>
              <a:t> Transfer of Lower Courts;</a:t>
            </a:r>
          </a:p>
          <a:p>
            <a:pPr marL="342900" lvl="0" indent="-342900" algn="just">
              <a:lnSpc>
                <a:spcPct val="107000"/>
              </a:lnSpc>
              <a:spcAft>
                <a:spcPts val="800"/>
              </a:spcAft>
              <a:buAutoNum type="arabicParenBoth" startAt="9"/>
            </a:pPr>
            <a:r>
              <a:rPr lang="en-US" sz="1400" dirty="0">
                <a:latin typeface="Arial" panose="020B0604020202020204" pitchFamily="34" charset="0"/>
                <a:ea typeface="Calibri" panose="020F0502020204030204" pitchFamily="34" charset="0"/>
                <a:cs typeface="Arial" panose="020B0604020202020204" pitchFamily="34" charset="0"/>
              </a:rPr>
              <a:t> Meeting held with Regional Court Presidents and Chief Magistrates on 7 November 2025.</a:t>
            </a:r>
            <a:endParaRPr lang="en-US" sz="16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AutoNum type="arabicParenBoth"/>
            </a:pPr>
            <a:endParaRPr lang="en-US"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AutoNum type="arabicParenBoth"/>
            </a:pPr>
            <a:endParaRPr lang="en-US"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AutoNum type="arabicParenBoth"/>
            </a:pPr>
            <a:endParaRPr lang="en-US"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AutoNum type="arabicParenBoth"/>
            </a:pPr>
            <a:endParaRPr lang="en-US"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AutoNum type="arabicParenBoth"/>
            </a:pPr>
            <a:endParaRPr lang="en-US" sz="1400" dirty="0">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800"/>
              </a:spcAft>
            </a:pPr>
            <a:endParaRPr lang="en-US"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AutoNum type="arabicParenBoth"/>
            </a:pPr>
            <a:endParaRPr lang="en-US"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AutoNum type="arabicParenBoth"/>
            </a:pPr>
            <a:endParaRPr lang="en-US"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AutoNum type="arabicParenBoth"/>
            </a:pPr>
            <a:endParaRPr lang="en-US"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AutoNum type="arabicParenBoth"/>
            </a:pPr>
            <a:endParaRPr lang="en-US" sz="1400" dirty="0">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800"/>
              </a:spcAft>
            </a:pPr>
            <a:endParaRPr lang="en-US" sz="1400" b="1" u="sng" dirty="0">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800"/>
              </a:spcAft>
            </a:pPr>
            <a:r>
              <a:rPr lang="en-US" altLang="en-US" sz="1400" dirty="0">
                <a:solidFill>
                  <a:prstClr val="black"/>
                </a:solidFill>
                <a:latin typeface="Arial" panose="020B0604020202020204" pitchFamily="34" charset="0"/>
                <a:cs typeface="Times New Roman" panose="02020603050405020304" pitchFamily="18" charset="0"/>
              </a:rPr>
              <a:t> </a:t>
            </a: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 </a:t>
            </a:r>
          </a:p>
        </p:txBody>
      </p:sp>
    </p:spTree>
    <p:extLst>
      <p:ext uri="{BB962C8B-B14F-4D97-AF65-F5344CB8AC3E}">
        <p14:creationId xmlns:p14="http://schemas.microsoft.com/office/powerpoint/2010/main" val="329248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50ACB-4428-7C5C-DE37-7C88FD944C6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26E2B97-BAF4-6676-C963-A9D64E342DF5}"/>
              </a:ext>
            </a:extLst>
          </p:cNvPr>
          <p:cNvSpPr txBox="1">
            <a:spLocks/>
          </p:cNvSpPr>
          <p:nvPr/>
        </p:nvSpPr>
        <p:spPr>
          <a:xfrm>
            <a:off x="374574" y="139428"/>
            <a:ext cx="8685369" cy="4653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t">
              <a:lnSpc>
                <a:spcPct val="100000"/>
              </a:lnSpc>
              <a:spcBef>
                <a:spcPts val="0"/>
              </a:spcBef>
              <a:defRPr/>
            </a:pPr>
            <a:r>
              <a:rPr lang="en-US" sz="1800" b="1" dirty="0">
                <a:solidFill>
                  <a:schemeClr val="accent2"/>
                </a:solidFill>
                <a:latin typeface="Arial" panose="020B0604020202020204" pitchFamily="34" charset="0"/>
                <a:ea typeface="+mn-ea"/>
                <a:cs typeface="Arial" panose="020B0604020202020204" pitchFamily="34" charset="0"/>
              </a:rPr>
              <a:t>16. MEETING HELD WITH REGIONAL COURT PRESIDENTS AND CHIEF MAGISTRATES ON 7 NOVEMBER 2025   </a:t>
            </a:r>
            <a:endParaRPr lang="en-US" sz="1800" dirty="0">
              <a:solidFill>
                <a:schemeClr val="accent2"/>
              </a:solidFill>
              <a:latin typeface="Arial" panose="020B0604020202020204" pitchFamily="34" charset="0"/>
              <a:ea typeface="+mn-ea"/>
              <a:cs typeface="Arial" panose="020B0604020202020204" pitchFamily="34" charset="0"/>
            </a:endParaRPr>
          </a:p>
          <a:p>
            <a:pPr lvl="0" algn="ctr" fontAlgn="t">
              <a:lnSpc>
                <a:spcPct val="100000"/>
              </a:lnSpc>
              <a:spcBef>
                <a:spcPts val="0"/>
              </a:spcBef>
              <a:defRPr/>
            </a:pPr>
            <a:endParaRPr lang="en-US" sz="2200" dirty="0">
              <a:solidFill>
                <a:prstClr val="black"/>
              </a:solidFill>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3BBA67B7-0945-42F3-A73C-F63848A94150}"/>
              </a:ext>
            </a:extLst>
          </p:cNvPr>
          <p:cNvSpPr>
            <a:spLocks noGrp="1"/>
          </p:cNvSpPr>
          <p:nvPr>
            <p:ph type="sldNum" sz="quarter" idx="12"/>
          </p:nvPr>
        </p:nvSpPr>
        <p:spPr/>
        <p:txBody>
          <a:bodyPr/>
          <a:lstStyle/>
          <a:p>
            <a:fld id="{330EA680-D336-4FF7-8B7A-9848BB0A1C32}" type="slidenum">
              <a:rPr lang="en-GB" sz="1400" smtClean="0"/>
              <a:t>30</a:t>
            </a:fld>
            <a:endParaRPr lang="en-GB" sz="1400" dirty="0"/>
          </a:p>
        </p:txBody>
      </p:sp>
      <p:sp>
        <p:nvSpPr>
          <p:cNvPr id="5" name="TextBox 4">
            <a:extLst>
              <a:ext uri="{FF2B5EF4-FFF2-40B4-BE49-F238E27FC236}">
                <a16:creationId xmlns:a16="http://schemas.microsoft.com/office/drawing/2014/main" id="{599B48CE-281F-CCB9-54A9-CBEC3427F118}"/>
              </a:ext>
            </a:extLst>
          </p:cNvPr>
          <p:cNvSpPr txBox="1"/>
          <p:nvPr/>
        </p:nvSpPr>
        <p:spPr>
          <a:xfrm>
            <a:off x="229315" y="744196"/>
            <a:ext cx="8685369" cy="4707892"/>
          </a:xfrm>
          <a:prstGeom prst="rect">
            <a:avLst/>
          </a:prstGeom>
          <a:noFill/>
        </p:spPr>
        <p:txBody>
          <a:bodyPr wrap="square">
            <a:spAutoFit/>
          </a:bodyPr>
          <a:lstStyle/>
          <a:p>
            <a:pPr algn="just">
              <a:lnSpc>
                <a:spcPct val="107000"/>
              </a:lnSpc>
              <a:spcAft>
                <a:spcPts val="800"/>
              </a:spcAft>
            </a:pPr>
            <a:r>
              <a:rPr lang="en-US" altLang="en-US" dirty="0">
                <a:solidFill>
                  <a:prstClr val="black"/>
                </a:solidFill>
                <a:latin typeface="Arial" panose="020B0604020202020204" pitchFamily="34" charset="0"/>
                <a:cs typeface="Times New Roman" panose="02020603050405020304" pitchFamily="18" charset="0"/>
              </a:rPr>
              <a:t>16.1 Given the Minister’s various statutory responsibilities in terms of the Magistrates’ Courts and the Magistrates Commission, the Minister and Deputy Minister convened a meeting on 7 November 2025, with Regional Court Presidents and Chief Magistrates and Chairperson of the Magistrates Commission</a:t>
            </a:r>
          </a:p>
          <a:p>
            <a:pPr algn="just">
              <a:lnSpc>
                <a:spcPct val="107000"/>
              </a:lnSpc>
              <a:spcAft>
                <a:spcPts val="800"/>
              </a:spcAft>
            </a:pPr>
            <a:r>
              <a:rPr lang="en-US" altLang="en-US" dirty="0">
                <a:solidFill>
                  <a:prstClr val="black"/>
                </a:solidFill>
                <a:latin typeface="Arial" panose="020B0604020202020204" pitchFamily="34" charset="0"/>
                <a:cs typeface="Times New Roman" panose="02020603050405020304" pitchFamily="18" charset="0"/>
              </a:rPr>
              <a:t>16.2   The purpose was to inform them of the process underway and to obtain their views on the proposed institutional independence of a Single Judiciary.</a:t>
            </a:r>
          </a:p>
          <a:p>
            <a:pPr algn="just">
              <a:lnSpc>
                <a:spcPct val="107000"/>
              </a:lnSpc>
              <a:spcAft>
                <a:spcPts val="800"/>
              </a:spcAft>
            </a:pPr>
            <a:r>
              <a:rPr lang="en-US" altLang="en-US" dirty="0">
                <a:solidFill>
                  <a:prstClr val="black"/>
                </a:solidFill>
                <a:latin typeface="Arial" panose="020B0604020202020204" pitchFamily="34" charset="0"/>
                <a:cs typeface="Times New Roman" panose="02020603050405020304" pitchFamily="18" charset="0"/>
              </a:rPr>
              <a:t>16.3   A presentation was made on the key proposals made in the Institutional Models Report.</a:t>
            </a:r>
          </a:p>
          <a:p>
            <a:pPr>
              <a:lnSpc>
                <a:spcPct val="150000"/>
              </a:lnSpc>
            </a:pPr>
            <a:r>
              <a:rPr lang="en-US" altLang="en-US" dirty="0">
                <a:solidFill>
                  <a:prstClr val="black"/>
                </a:solidFill>
                <a:latin typeface="Arial" panose="020B0604020202020204" pitchFamily="34" charset="0"/>
                <a:cs typeface="Times New Roman" panose="02020603050405020304" pitchFamily="18" charset="0"/>
              </a:rPr>
              <a:t>16.4   Key Policy issues for the RCPs and CMs to consider included:</a:t>
            </a:r>
          </a:p>
          <a:p>
            <a:pPr lvl="1">
              <a:lnSpc>
                <a:spcPct val="150000"/>
              </a:lnSpc>
            </a:pPr>
            <a:r>
              <a:rPr lang="en-ZA" dirty="0">
                <a:latin typeface="Arial" panose="020B0604020202020204" pitchFamily="34" charset="0"/>
                <a:cs typeface="Arial" panose="020B0604020202020204" pitchFamily="34" charset="0"/>
              </a:rPr>
              <a:t>(i) The proposal made in the Institutional Models Report that the move of the Lower Court Judiciary be moved at a later stage following engagement with the Judiciary and the Executive.</a:t>
            </a:r>
          </a:p>
          <a:p>
            <a:pPr algn="just">
              <a:lnSpc>
                <a:spcPct val="107000"/>
              </a:lnSpc>
              <a:spcAft>
                <a:spcPts val="800"/>
              </a:spcAft>
            </a:pPr>
            <a:endParaRPr lang="en-US" altLang="en-US" b="1" dirty="0">
              <a:solidFill>
                <a:prstClr val="black"/>
              </a:solidFill>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08557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50ACB-4428-7C5C-DE37-7C88FD944C6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26E2B97-BAF4-6676-C963-A9D64E342DF5}"/>
              </a:ext>
            </a:extLst>
          </p:cNvPr>
          <p:cNvSpPr txBox="1">
            <a:spLocks/>
          </p:cNvSpPr>
          <p:nvPr/>
        </p:nvSpPr>
        <p:spPr>
          <a:xfrm>
            <a:off x="374574" y="139428"/>
            <a:ext cx="8685369" cy="4653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t">
              <a:lnSpc>
                <a:spcPct val="100000"/>
              </a:lnSpc>
              <a:spcBef>
                <a:spcPts val="0"/>
              </a:spcBef>
              <a:defRPr/>
            </a:pPr>
            <a:endParaRPr lang="en-US" sz="1800" b="1" dirty="0">
              <a:solidFill>
                <a:prstClr val="black"/>
              </a:solidFill>
              <a:latin typeface="Arial" panose="020B0604020202020204" pitchFamily="34" charset="0"/>
              <a:ea typeface="+mn-ea"/>
              <a:cs typeface="Arial" panose="020B0604020202020204" pitchFamily="34" charset="0"/>
            </a:endParaRPr>
          </a:p>
          <a:p>
            <a:pPr lvl="0" algn="ctr" fontAlgn="t">
              <a:lnSpc>
                <a:spcPct val="100000"/>
              </a:lnSpc>
              <a:spcBef>
                <a:spcPts val="0"/>
              </a:spcBef>
              <a:defRPr/>
            </a:pPr>
            <a:r>
              <a:rPr lang="en-US" sz="1800" b="1" dirty="0">
                <a:solidFill>
                  <a:schemeClr val="accent2"/>
                </a:solidFill>
                <a:latin typeface="Arial" panose="020B0604020202020204" pitchFamily="34" charset="0"/>
                <a:ea typeface="+mn-ea"/>
                <a:cs typeface="Arial" panose="020B0604020202020204" pitchFamily="34" charset="0"/>
              </a:rPr>
              <a:t>16. MEETING HELD WITH REGIONAL COURT PRESIDENTS AND CHIEF MAGISTRATES ON 7 NOVEMBER 2025   </a:t>
            </a:r>
            <a:endParaRPr lang="en-US" sz="1800" dirty="0">
              <a:solidFill>
                <a:schemeClr val="accent2"/>
              </a:solidFill>
              <a:latin typeface="Arial" panose="020B0604020202020204" pitchFamily="34" charset="0"/>
              <a:ea typeface="+mn-ea"/>
              <a:cs typeface="Arial" panose="020B0604020202020204" pitchFamily="34" charset="0"/>
            </a:endParaRPr>
          </a:p>
          <a:p>
            <a:pPr lvl="0" algn="ctr" fontAlgn="t">
              <a:lnSpc>
                <a:spcPct val="100000"/>
              </a:lnSpc>
              <a:spcBef>
                <a:spcPts val="0"/>
              </a:spcBef>
              <a:defRPr/>
            </a:pPr>
            <a:endParaRPr lang="en-US" sz="2200" dirty="0">
              <a:solidFill>
                <a:prstClr val="black"/>
              </a:solidFill>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3BBA67B7-0945-42F3-A73C-F63848A94150}"/>
              </a:ext>
            </a:extLst>
          </p:cNvPr>
          <p:cNvSpPr>
            <a:spLocks noGrp="1"/>
          </p:cNvSpPr>
          <p:nvPr>
            <p:ph type="sldNum" sz="quarter" idx="12"/>
          </p:nvPr>
        </p:nvSpPr>
        <p:spPr/>
        <p:txBody>
          <a:bodyPr/>
          <a:lstStyle/>
          <a:p>
            <a:fld id="{330EA680-D336-4FF7-8B7A-9848BB0A1C32}" type="slidenum">
              <a:rPr lang="en-GB" sz="1400" smtClean="0"/>
              <a:t>31</a:t>
            </a:fld>
            <a:endParaRPr lang="en-GB" sz="1400" dirty="0"/>
          </a:p>
        </p:txBody>
      </p:sp>
      <p:sp>
        <p:nvSpPr>
          <p:cNvPr id="5" name="TextBox 4">
            <a:extLst>
              <a:ext uri="{FF2B5EF4-FFF2-40B4-BE49-F238E27FC236}">
                <a16:creationId xmlns:a16="http://schemas.microsoft.com/office/drawing/2014/main" id="{599B48CE-281F-CCB9-54A9-CBEC3427F118}"/>
              </a:ext>
            </a:extLst>
          </p:cNvPr>
          <p:cNvSpPr txBox="1"/>
          <p:nvPr/>
        </p:nvSpPr>
        <p:spPr>
          <a:xfrm>
            <a:off x="229315" y="744196"/>
            <a:ext cx="8685369" cy="4874989"/>
          </a:xfrm>
          <a:prstGeom prst="rect">
            <a:avLst/>
          </a:prstGeom>
          <a:noFill/>
        </p:spPr>
        <p:txBody>
          <a:bodyPr wrap="square">
            <a:spAutoFit/>
          </a:bodyPr>
          <a:lstStyle/>
          <a:p>
            <a:pPr lvl="1">
              <a:lnSpc>
                <a:spcPct val="150000"/>
              </a:lnSpc>
            </a:pPr>
            <a:r>
              <a:rPr lang="en-ZA" sz="1600" dirty="0">
                <a:latin typeface="Arial" panose="020B0604020202020204" pitchFamily="34" charset="0"/>
                <a:cs typeface="Arial" panose="020B0604020202020204" pitchFamily="34" charset="0"/>
              </a:rPr>
              <a:t>(ii) Participation of the Lower Court Judiciary in the proposed Governance Structures contained in the Institutional Models Report.</a:t>
            </a:r>
          </a:p>
          <a:p>
            <a:pPr lvl="1">
              <a:lnSpc>
                <a:spcPct val="150000"/>
              </a:lnSpc>
            </a:pPr>
            <a:r>
              <a:rPr lang="en-ZA" altLang="en-US" sz="1600" dirty="0">
                <a:solidFill>
                  <a:prstClr val="black"/>
                </a:solidFill>
                <a:latin typeface="Arial" panose="020B0604020202020204" pitchFamily="34" charset="0"/>
                <a:cs typeface="Arial" panose="020B0604020202020204" pitchFamily="34" charset="0"/>
              </a:rPr>
              <a:t>(iii) Integration of the Lower Courts Bill and the Magistrates Bill in Phase 2 of the process.</a:t>
            </a:r>
          </a:p>
          <a:p>
            <a:pPr lvl="1">
              <a:lnSpc>
                <a:spcPct val="150000"/>
              </a:lnSpc>
            </a:pPr>
            <a:r>
              <a:rPr lang="en-ZA" altLang="en-US" sz="1600" dirty="0">
                <a:solidFill>
                  <a:prstClr val="black"/>
                </a:solidFill>
                <a:latin typeface="Arial" panose="020B0604020202020204" pitchFamily="34" charset="0"/>
                <a:cs typeface="Arial" panose="020B0604020202020204" pitchFamily="34" charset="0"/>
              </a:rPr>
              <a:t>(iv) Audit and Review of all legislation impacting on Phase 2 of the process.</a:t>
            </a:r>
          </a:p>
          <a:p>
            <a:pPr>
              <a:lnSpc>
                <a:spcPct val="150000"/>
              </a:lnSpc>
            </a:pPr>
            <a:r>
              <a:rPr lang="en-ZA" altLang="en-US" sz="1600" dirty="0">
                <a:solidFill>
                  <a:prstClr val="black"/>
                </a:solidFill>
                <a:latin typeface="Arial" panose="020B0604020202020204" pitchFamily="34" charset="0"/>
                <a:cs typeface="Arial" panose="020B0604020202020204" pitchFamily="34" charset="0"/>
              </a:rPr>
              <a:t>16.4   Proposals from the Regional Court Presidents and Chief Magistrates to be factored in to Phase 2.</a:t>
            </a:r>
          </a:p>
          <a:p>
            <a:pPr>
              <a:lnSpc>
                <a:spcPct val="150000"/>
              </a:lnSpc>
            </a:pPr>
            <a:r>
              <a:rPr lang="en-ZA" altLang="en-US" sz="1600" dirty="0">
                <a:solidFill>
                  <a:prstClr val="black"/>
                </a:solidFill>
                <a:latin typeface="Arial" panose="020B0604020202020204" pitchFamily="34" charset="0"/>
                <a:cs typeface="Arial" panose="020B0604020202020204" pitchFamily="34" charset="0"/>
              </a:rPr>
              <a:t>16.5   The Ngoepe report was shared with the RCPs, CMs and task team members.</a:t>
            </a:r>
          </a:p>
          <a:p>
            <a:pPr>
              <a:lnSpc>
                <a:spcPct val="150000"/>
              </a:lnSpc>
            </a:pPr>
            <a:r>
              <a:rPr lang="en-ZA" altLang="en-US" sz="1600" dirty="0">
                <a:solidFill>
                  <a:prstClr val="black"/>
                </a:solidFill>
                <a:latin typeface="Arial" panose="020B0604020202020204" pitchFamily="34" charset="0"/>
                <a:cs typeface="Arial" panose="020B0604020202020204" pitchFamily="34" charset="0"/>
              </a:rPr>
              <a:t>16.6   The meeting resolved </a:t>
            </a:r>
            <a:r>
              <a:rPr lang="en-GB" altLang="en-US" sz="1600" dirty="0">
                <a:solidFill>
                  <a:prstClr val="black"/>
                </a:solidFill>
                <a:latin typeface="Arial" panose="020B0604020202020204" pitchFamily="34" charset="0"/>
                <a:cs typeface="Arial" panose="020B0604020202020204" pitchFamily="34" charset="0"/>
              </a:rPr>
              <a:t>establish a task team comprising 5 RCPs and 5 CMs that will serve as a body to be consulted on the process.</a:t>
            </a:r>
          </a:p>
          <a:p>
            <a:pPr>
              <a:lnSpc>
                <a:spcPct val="150000"/>
              </a:lnSpc>
            </a:pPr>
            <a:r>
              <a:rPr lang="en-GB" altLang="en-US" sz="1600" dirty="0">
                <a:solidFill>
                  <a:prstClr val="black"/>
                </a:solidFill>
                <a:latin typeface="Arial" panose="020B0604020202020204" pitchFamily="34" charset="0"/>
                <a:cs typeface="Arial" panose="020B0604020202020204" pitchFamily="34" charset="0"/>
              </a:rPr>
              <a:t>16.7   Inputs are expected in January 2026 from this task team.</a:t>
            </a:r>
            <a:endParaRPr lang="en-ZA" altLang="en-US" sz="1600" dirty="0">
              <a:solidFill>
                <a:prstClr val="black"/>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endParaRPr lang="en-GB" altLang="en-US" dirty="0">
              <a:solidFill>
                <a:prstClr val="black"/>
              </a:solidFill>
              <a:latin typeface="Arial" panose="020B0604020202020204" pitchFamily="34" charset="0"/>
              <a:cs typeface="Arial" panose="020B0604020202020204" pitchFamily="34" charset="0"/>
            </a:endParaRPr>
          </a:p>
          <a:p>
            <a:pPr marL="285750" indent="-285750" algn="just">
              <a:lnSpc>
                <a:spcPct val="107000"/>
              </a:lnSpc>
              <a:spcAft>
                <a:spcPts val="800"/>
              </a:spcAft>
              <a:buFont typeface="Arial" panose="020B0604020202020204" pitchFamily="34" charset="0"/>
              <a:buChar char="•"/>
            </a:pPr>
            <a:endParaRPr lang="en-US" altLang="en-US" dirty="0">
              <a:solidFill>
                <a:prstClr val="black"/>
              </a:solidFill>
              <a:latin typeface="Arial" panose="020B0604020202020204" pitchFamily="34" charset="0"/>
              <a:cs typeface="Times New Roman" panose="02020603050405020304" pitchFamily="18" charset="0"/>
            </a:endParaRPr>
          </a:p>
          <a:p>
            <a:pPr algn="just">
              <a:lnSpc>
                <a:spcPct val="107000"/>
              </a:lnSpc>
              <a:spcAft>
                <a:spcPts val="800"/>
              </a:spcAft>
            </a:pPr>
            <a:endParaRPr lang="en-US" altLang="en-US" b="1" dirty="0">
              <a:solidFill>
                <a:prstClr val="black"/>
              </a:solidFill>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47424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790D05-5FC7-420D-A32D-FE46BB2726B2}"/>
              </a:ext>
            </a:extLst>
          </p:cNvPr>
          <p:cNvSpPr>
            <a:spLocks noGrp="1"/>
          </p:cNvSpPr>
          <p:nvPr>
            <p:ph type="sldNum" sz="quarter" idx="12"/>
          </p:nvPr>
        </p:nvSpPr>
        <p:spPr/>
        <p:txBody>
          <a:bodyPr/>
          <a:lstStyle/>
          <a:p>
            <a:fld id="{330EA680-D336-4FF7-8B7A-9848BB0A1C32}" type="slidenum">
              <a:rPr lang="en-GB" sz="1400" smtClean="0"/>
              <a:t>32</a:t>
            </a:fld>
            <a:endParaRPr lang="en-GB" sz="1400" dirty="0"/>
          </a:p>
        </p:txBody>
      </p:sp>
      <p:sp>
        <p:nvSpPr>
          <p:cNvPr id="4" name="TextBox 3">
            <a:extLst>
              <a:ext uri="{FF2B5EF4-FFF2-40B4-BE49-F238E27FC236}">
                <a16:creationId xmlns:a16="http://schemas.microsoft.com/office/drawing/2014/main" id="{E04EEBA7-3CBC-2383-C4BA-0F537106FBD4}"/>
              </a:ext>
            </a:extLst>
          </p:cNvPr>
          <p:cNvSpPr txBox="1"/>
          <p:nvPr/>
        </p:nvSpPr>
        <p:spPr>
          <a:xfrm>
            <a:off x="1512178" y="2511981"/>
            <a:ext cx="6732104" cy="1631216"/>
          </a:xfrm>
          <a:prstGeom prst="rect">
            <a:avLst/>
          </a:prstGeom>
          <a:noFill/>
        </p:spPr>
        <p:txBody>
          <a:bodyPr wrap="square" rtlCol="0">
            <a:spAutoFit/>
          </a:bodyPr>
          <a:lstStyle/>
          <a:p>
            <a:pPr lvl="0" algn="ctr"/>
            <a:r>
              <a:rPr lang="en-US" sz="2000" b="1" dirty="0">
                <a:solidFill>
                  <a:schemeClr val="accent2"/>
                </a:solidFill>
                <a:latin typeface="Arial" panose="020B0604020202020204" pitchFamily="34" charset="0"/>
                <a:ea typeface="Calibri"/>
                <a:cs typeface="Arial" panose="020B0604020202020204" pitchFamily="34" charset="0"/>
                <a:sym typeface="Calibri"/>
              </a:rPr>
              <a:t>Questions?</a:t>
            </a:r>
          </a:p>
          <a:p>
            <a:pPr lvl="0" algn="ctr"/>
            <a:endParaRPr lang="en-US" sz="2000" b="1" dirty="0">
              <a:solidFill>
                <a:schemeClr val="accent2"/>
              </a:solidFill>
              <a:latin typeface="Arial" panose="020B0604020202020204" pitchFamily="34" charset="0"/>
              <a:ea typeface="Calibri"/>
              <a:cs typeface="Arial" panose="020B0604020202020204" pitchFamily="34" charset="0"/>
              <a:sym typeface="Calibri"/>
            </a:endParaRPr>
          </a:p>
          <a:p>
            <a:pPr lvl="0" algn="ctr"/>
            <a:r>
              <a:rPr lang="en-US" sz="2000" b="1" dirty="0">
                <a:solidFill>
                  <a:schemeClr val="accent2"/>
                </a:solidFill>
                <a:latin typeface="Arial" panose="020B0604020202020204" pitchFamily="34" charset="0"/>
                <a:ea typeface="Calibri"/>
                <a:cs typeface="Arial" panose="020B0604020202020204" pitchFamily="34" charset="0"/>
                <a:sym typeface="Calibri"/>
              </a:rPr>
              <a:t>Thank you.</a:t>
            </a:r>
          </a:p>
          <a:p>
            <a:pPr lvl="0" algn="ctr"/>
            <a:endParaRPr lang="en-US" sz="2000" b="1" dirty="0">
              <a:solidFill>
                <a:schemeClr val="accent2"/>
              </a:solidFill>
              <a:latin typeface="Arial" panose="020B0604020202020204" pitchFamily="34" charset="0"/>
              <a:ea typeface="Calibri"/>
              <a:cs typeface="Arial" panose="020B0604020202020204" pitchFamily="34" charset="0"/>
              <a:sym typeface="Calibri"/>
            </a:endParaRPr>
          </a:p>
          <a:p>
            <a:pPr lvl="0" algn="ctr"/>
            <a:r>
              <a:rPr lang="en-US" sz="2000" b="1" dirty="0">
                <a:solidFill>
                  <a:schemeClr val="accent2"/>
                </a:solidFill>
                <a:latin typeface="Arial" panose="020B0604020202020204" pitchFamily="34" charset="0"/>
                <a:ea typeface="Calibri"/>
                <a:cs typeface="Arial" panose="020B0604020202020204" pitchFamily="34" charset="0"/>
                <a:sym typeface="Calibri"/>
              </a:rPr>
              <a:t>The End </a:t>
            </a:r>
            <a:r>
              <a:rPr lang="en-US" sz="2000" b="1" dirty="0">
                <a:solidFill>
                  <a:schemeClr val="accent2"/>
                </a:solidFill>
                <a:latin typeface="Arial" panose="020B0604020202020204" pitchFamily="34" charset="0"/>
                <a:ea typeface="Calibri"/>
                <a:cs typeface="Arial" panose="020B0604020202020204" pitchFamily="34" charset="0"/>
                <a:sym typeface="Wingdings" panose="05000000000000000000" pitchFamily="2" charset="2"/>
              </a:rPr>
              <a:t>   </a:t>
            </a:r>
            <a:endParaRPr lang="en-US" sz="2000" dirty="0">
              <a:solidFill>
                <a:schemeClr val="accent2"/>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422856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50ACB-4428-7C5C-DE37-7C88FD944C6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26E2B97-BAF4-6676-C963-A9D64E342DF5}"/>
              </a:ext>
            </a:extLst>
          </p:cNvPr>
          <p:cNvSpPr txBox="1">
            <a:spLocks/>
          </p:cNvSpPr>
          <p:nvPr/>
        </p:nvSpPr>
        <p:spPr>
          <a:xfrm>
            <a:off x="374574" y="139428"/>
            <a:ext cx="8685369" cy="4653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t">
              <a:lnSpc>
                <a:spcPct val="100000"/>
              </a:lnSpc>
              <a:spcBef>
                <a:spcPts val="0"/>
              </a:spcBef>
              <a:defRPr/>
            </a:pPr>
            <a:endParaRPr lang="en-US" sz="1800" b="1" dirty="0">
              <a:solidFill>
                <a:prstClr val="black"/>
              </a:solidFill>
              <a:latin typeface="Arial" panose="020B0604020202020204" pitchFamily="34" charset="0"/>
              <a:ea typeface="+mn-ea"/>
              <a:cs typeface="Arial" panose="020B0604020202020204" pitchFamily="34" charset="0"/>
            </a:endParaRPr>
          </a:p>
          <a:p>
            <a:pPr lvl="0" algn="ctr" fontAlgn="t">
              <a:lnSpc>
                <a:spcPct val="100000"/>
              </a:lnSpc>
              <a:spcBef>
                <a:spcPts val="0"/>
              </a:spcBef>
              <a:defRPr/>
            </a:pPr>
            <a:r>
              <a:rPr lang="en-US" sz="1800" b="1" dirty="0">
                <a:solidFill>
                  <a:schemeClr val="accent2"/>
                </a:solidFill>
                <a:latin typeface="Arial" panose="020B0604020202020204" pitchFamily="34" charset="0"/>
                <a:ea typeface="+mn-ea"/>
                <a:cs typeface="Arial" panose="020B0604020202020204" pitchFamily="34" charset="0"/>
              </a:rPr>
              <a:t>CONSTITUTIONAL AND LEGISLATIVE PROVISIONS:   </a:t>
            </a:r>
            <a:endParaRPr lang="en-US" sz="1800" dirty="0">
              <a:solidFill>
                <a:schemeClr val="accent2"/>
              </a:solidFill>
              <a:latin typeface="Arial" panose="020B0604020202020204" pitchFamily="34" charset="0"/>
              <a:ea typeface="+mn-ea"/>
              <a:cs typeface="Arial" panose="020B0604020202020204" pitchFamily="34" charset="0"/>
            </a:endParaRPr>
          </a:p>
          <a:p>
            <a:pPr lvl="0" algn="ctr" fontAlgn="t">
              <a:lnSpc>
                <a:spcPct val="100000"/>
              </a:lnSpc>
              <a:spcBef>
                <a:spcPts val="0"/>
              </a:spcBef>
              <a:defRPr/>
            </a:pPr>
            <a:endParaRPr lang="en-US" sz="2200" dirty="0">
              <a:solidFill>
                <a:prstClr val="black"/>
              </a:solidFill>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3BBA67B7-0945-42F3-A73C-F63848A94150}"/>
              </a:ext>
            </a:extLst>
          </p:cNvPr>
          <p:cNvSpPr>
            <a:spLocks noGrp="1"/>
          </p:cNvSpPr>
          <p:nvPr>
            <p:ph type="sldNum" sz="quarter" idx="12"/>
          </p:nvPr>
        </p:nvSpPr>
        <p:spPr/>
        <p:txBody>
          <a:bodyPr/>
          <a:lstStyle/>
          <a:p>
            <a:fld id="{330EA680-D336-4FF7-8B7A-9848BB0A1C32}" type="slidenum">
              <a:rPr lang="en-GB" sz="1400" smtClean="0"/>
              <a:t>4</a:t>
            </a:fld>
            <a:endParaRPr lang="en-GB" sz="1400" dirty="0"/>
          </a:p>
        </p:txBody>
      </p:sp>
      <p:sp>
        <p:nvSpPr>
          <p:cNvPr id="5" name="TextBox 4">
            <a:extLst>
              <a:ext uri="{FF2B5EF4-FFF2-40B4-BE49-F238E27FC236}">
                <a16:creationId xmlns:a16="http://schemas.microsoft.com/office/drawing/2014/main" id="{599B48CE-281F-CCB9-54A9-CBEC3427F118}"/>
              </a:ext>
            </a:extLst>
          </p:cNvPr>
          <p:cNvSpPr txBox="1"/>
          <p:nvPr/>
        </p:nvSpPr>
        <p:spPr>
          <a:xfrm>
            <a:off x="229315" y="744196"/>
            <a:ext cx="8685369" cy="9741962"/>
          </a:xfrm>
          <a:prstGeom prst="rect">
            <a:avLst/>
          </a:prstGeom>
          <a:noFill/>
        </p:spPr>
        <p:txBody>
          <a:bodyPr wrap="square">
            <a:spAutoFit/>
          </a:bodyPr>
          <a:lstStyle/>
          <a:p>
            <a:pPr marL="342900" lvl="0" indent="-342900" algn="just">
              <a:lnSpc>
                <a:spcPct val="107000"/>
              </a:lnSpc>
              <a:spcAft>
                <a:spcPts val="800"/>
              </a:spcAft>
              <a:buAutoNum type="arabicPeriod"/>
            </a:pPr>
            <a:r>
              <a:rPr lang="en-US" altLang="en-US" sz="1600" b="1" dirty="0">
                <a:solidFill>
                  <a:prstClr val="black"/>
                </a:solidFill>
                <a:latin typeface="Arial" panose="020B0604020202020204" pitchFamily="34" charset="0"/>
                <a:cs typeface="Times New Roman" panose="02020603050405020304" pitchFamily="18" charset="0"/>
              </a:rPr>
              <a:t>CONSTITUTIONAL PROVISIONS:</a:t>
            </a:r>
          </a:p>
          <a:p>
            <a:pPr lvl="0" algn="just">
              <a:lnSpc>
                <a:spcPct val="107000"/>
              </a:lnSpc>
              <a:spcAft>
                <a:spcPts val="800"/>
              </a:spcAft>
            </a:pPr>
            <a:r>
              <a:rPr lang="en-US" altLang="en-US" sz="1400" dirty="0">
                <a:solidFill>
                  <a:prstClr val="black"/>
                </a:solidFill>
                <a:latin typeface="Arial" panose="020B0604020202020204" pitchFamily="34" charset="0"/>
                <a:cs typeface="Times New Roman" panose="02020603050405020304" pitchFamily="18" charset="0"/>
              </a:rPr>
              <a:t>1.1   	In terms of section 34 of the Constitution of the Republic of South Africa, 1996 (the Constitution):</a:t>
            </a:r>
          </a:p>
          <a:p>
            <a:pPr lvl="0" algn="just">
              <a:lnSpc>
                <a:spcPct val="107000"/>
              </a:lnSpc>
              <a:spcAft>
                <a:spcPts val="800"/>
              </a:spcAft>
            </a:pPr>
            <a:r>
              <a:rPr lang="en-US" altLang="en-US" sz="1400" dirty="0">
                <a:solidFill>
                  <a:prstClr val="black"/>
                </a:solidFill>
                <a:latin typeface="Arial" panose="020B0604020202020204" pitchFamily="34" charset="0"/>
                <a:cs typeface="Times New Roman" panose="02020603050405020304" pitchFamily="18" charset="0"/>
              </a:rPr>
              <a:t>        “Everyone has the right to have any dispute that can  be resolved by the application of law decided in a                      	fair public hearing before a court or, where appropriate, another independent and impartial tribunal or 	forum.”</a:t>
            </a:r>
          </a:p>
          <a:p>
            <a:pPr lvl="0" algn="just">
              <a:lnSpc>
                <a:spcPct val="107000"/>
              </a:lnSpc>
              <a:spcAft>
                <a:spcPts val="800"/>
              </a:spcAft>
            </a:pPr>
            <a:r>
              <a:rPr lang="en-US" altLang="en-US" sz="1400" dirty="0">
                <a:solidFill>
                  <a:prstClr val="black"/>
                </a:solidFill>
                <a:latin typeface="Arial" panose="020B0604020202020204" pitchFamily="34" charset="0"/>
                <a:cs typeface="Times New Roman" panose="02020603050405020304" pitchFamily="18" charset="0"/>
              </a:rPr>
              <a:t>1.2    Section 165 of the Constitution provides, amongst others, that :</a:t>
            </a:r>
          </a:p>
          <a:p>
            <a:pPr lvl="0" algn="just">
              <a:lnSpc>
                <a:spcPct val="107000"/>
              </a:lnSpc>
              <a:spcAft>
                <a:spcPts val="800"/>
              </a:spcAft>
            </a:pPr>
            <a:r>
              <a:rPr lang="en-US" altLang="en-US" sz="1400" dirty="0">
                <a:solidFill>
                  <a:prstClr val="black"/>
                </a:solidFill>
                <a:latin typeface="Arial" panose="020B0604020202020204" pitchFamily="34" charset="0"/>
                <a:cs typeface="Times New Roman" panose="02020603050405020304" pitchFamily="18" charset="0"/>
              </a:rPr>
              <a:t>         1.   The judicial authority of the Republic is vested in the courts.</a:t>
            </a:r>
          </a:p>
          <a:p>
            <a:pPr lvl="0" algn="just">
              <a:lnSpc>
                <a:spcPct val="107000"/>
              </a:lnSpc>
              <a:spcAft>
                <a:spcPts val="800"/>
              </a:spcAft>
            </a:pPr>
            <a:r>
              <a:rPr lang="en-US" altLang="en-US" sz="1400" dirty="0">
                <a:solidFill>
                  <a:prstClr val="black"/>
                </a:solidFill>
                <a:latin typeface="Arial" panose="020B0604020202020204" pitchFamily="34" charset="0"/>
                <a:cs typeface="Times New Roman" panose="02020603050405020304" pitchFamily="18" charset="0"/>
              </a:rPr>
              <a:t>           2.   The courts are independent and subject only to the Constitution and the law, which they must 		        apply impartially and without fear, favour or prejudice.</a:t>
            </a:r>
          </a:p>
          <a:p>
            <a:pPr lvl="0" algn="just">
              <a:lnSpc>
                <a:spcPct val="107000"/>
              </a:lnSpc>
              <a:spcAft>
                <a:spcPts val="800"/>
              </a:spcAft>
            </a:pPr>
            <a:r>
              <a:rPr lang="en-US" altLang="en-US" sz="1400" dirty="0">
                <a:solidFill>
                  <a:prstClr val="black"/>
                </a:solidFill>
                <a:latin typeface="Arial" panose="020B0604020202020204" pitchFamily="34" charset="0"/>
                <a:cs typeface="Times New Roman" panose="02020603050405020304" pitchFamily="18" charset="0"/>
              </a:rPr>
              <a:t>           3.   No person or organ of state may interfere with the functioning of the courts.</a:t>
            </a:r>
          </a:p>
          <a:p>
            <a:pPr lvl="0" algn="just">
              <a:lnSpc>
                <a:spcPct val="107000"/>
              </a:lnSpc>
              <a:spcAft>
                <a:spcPts val="800"/>
              </a:spcAft>
            </a:pPr>
            <a:r>
              <a:rPr lang="en-US" altLang="en-US" sz="1400" dirty="0">
                <a:solidFill>
                  <a:prstClr val="black"/>
                </a:solidFill>
                <a:latin typeface="Arial" panose="020B0604020202020204" pitchFamily="34" charset="0"/>
                <a:cs typeface="Times New Roman" panose="02020603050405020304" pitchFamily="18" charset="0"/>
              </a:rPr>
              <a:t>           4.   Organs of state, through legislative and other measures, must assist and protect the courts to 			ensure the independence, impartiality, dignity, accessibility and effectiveness of the courts.</a:t>
            </a:r>
          </a:p>
          <a:p>
            <a:pPr lvl="0" algn="just">
              <a:lnSpc>
                <a:spcPct val="107000"/>
              </a:lnSpc>
              <a:spcAft>
                <a:spcPts val="800"/>
              </a:spcAft>
            </a:pPr>
            <a:r>
              <a:rPr lang="en-US" altLang="en-US" sz="1400" dirty="0">
                <a:solidFill>
                  <a:prstClr val="black"/>
                </a:solidFill>
                <a:latin typeface="Arial" panose="020B0604020202020204" pitchFamily="34" charset="0"/>
                <a:cs typeface="Times New Roman" panose="02020603050405020304" pitchFamily="18" charset="0"/>
              </a:rPr>
              <a:t>           5.  The Chief Justice is the head of the judiciary and exercises responsibility over the establishment 		and monitoring of norms and standards for the exercise of the judicial functions of all courts.  </a:t>
            </a:r>
          </a:p>
          <a:p>
            <a:pPr lvl="0" algn="just">
              <a:lnSpc>
                <a:spcPct val="107000"/>
              </a:lnSpc>
              <a:spcAft>
                <a:spcPts val="800"/>
              </a:spcAft>
            </a:pPr>
            <a:endParaRPr lang="en-US" altLang="en-US" sz="1400" dirty="0">
              <a:solidFill>
                <a:prstClr val="black"/>
              </a:solidFill>
              <a:latin typeface="Arial" panose="020B0604020202020204" pitchFamily="34" charset="0"/>
              <a:cs typeface="Times New Roman" panose="02020603050405020304" pitchFamily="18" charset="0"/>
            </a:endParaRPr>
          </a:p>
          <a:p>
            <a:pPr lvl="0" algn="just">
              <a:lnSpc>
                <a:spcPct val="107000"/>
              </a:lnSpc>
              <a:spcAft>
                <a:spcPts val="800"/>
              </a:spcAft>
            </a:pPr>
            <a:endParaRPr lang="en-US" altLang="en-US" sz="1400" dirty="0">
              <a:solidFill>
                <a:prstClr val="black"/>
              </a:solidFill>
              <a:latin typeface="Arial" panose="020B0604020202020204" pitchFamily="34" charset="0"/>
              <a:cs typeface="Times New Roman" panose="02020603050405020304" pitchFamily="18" charset="0"/>
            </a:endParaRPr>
          </a:p>
          <a:p>
            <a:pPr lvl="0" algn="just">
              <a:lnSpc>
                <a:spcPct val="107000"/>
              </a:lnSpc>
              <a:spcAft>
                <a:spcPts val="800"/>
              </a:spcAft>
            </a:pPr>
            <a:endParaRPr lang="en-US" altLang="en-US" sz="1400" dirty="0">
              <a:solidFill>
                <a:prstClr val="black"/>
              </a:solidFill>
              <a:latin typeface="Arial" panose="020B0604020202020204" pitchFamily="34" charset="0"/>
              <a:cs typeface="Times New Roman" panose="02020603050405020304" pitchFamily="18" charset="0"/>
            </a:endParaRPr>
          </a:p>
          <a:p>
            <a:pPr lvl="0" algn="just">
              <a:lnSpc>
                <a:spcPct val="107000"/>
              </a:lnSpc>
              <a:spcAft>
                <a:spcPts val="800"/>
              </a:spcAft>
            </a:pPr>
            <a:endParaRPr lang="en-US" altLang="en-US" sz="1400" dirty="0">
              <a:solidFill>
                <a:prstClr val="black"/>
              </a:solidFill>
              <a:latin typeface="Arial" panose="020B0604020202020204" pitchFamily="34" charset="0"/>
              <a:cs typeface="Times New Roman" panose="02020603050405020304" pitchFamily="18" charset="0"/>
            </a:endParaRPr>
          </a:p>
          <a:p>
            <a:pPr lvl="0" algn="just">
              <a:lnSpc>
                <a:spcPct val="107000"/>
              </a:lnSpc>
              <a:spcAft>
                <a:spcPts val="800"/>
              </a:spcAft>
            </a:pPr>
            <a:endParaRPr lang="en-US" altLang="en-US" sz="1400" dirty="0">
              <a:solidFill>
                <a:prstClr val="black"/>
              </a:solidFill>
              <a:latin typeface="Arial" panose="020B0604020202020204" pitchFamily="34" charset="0"/>
              <a:cs typeface="Times New Roman" panose="02020603050405020304" pitchFamily="18" charset="0"/>
            </a:endParaRPr>
          </a:p>
          <a:p>
            <a:pPr lvl="0" algn="just">
              <a:lnSpc>
                <a:spcPct val="107000"/>
              </a:lnSpc>
              <a:spcAft>
                <a:spcPts val="800"/>
              </a:spcAft>
            </a:pPr>
            <a:endParaRPr lang="en-US" altLang="en-US" sz="1400" dirty="0">
              <a:solidFill>
                <a:prstClr val="black"/>
              </a:solidFill>
              <a:latin typeface="Arial" panose="020B0604020202020204" pitchFamily="34" charset="0"/>
              <a:cs typeface="Times New Roman" panose="02020603050405020304" pitchFamily="18" charset="0"/>
            </a:endParaRPr>
          </a:p>
          <a:p>
            <a:pPr lvl="0" algn="just">
              <a:lnSpc>
                <a:spcPct val="107000"/>
              </a:lnSpc>
              <a:spcAft>
                <a:spcPts val="800"/>
              </a:spcAft>
            </a:pPr>
            <a:endParaRPr lang="en-US" altLang="en-US" sz="1400" dirty="0">
              <a:solidFill>
                <a:prstClr val="black"/>
              </a:solidFill>
              <a:latin typeface="Arial" panose="020B0604020202020204" pitchFamily="34" charset="0"/>
              <a:cs typeface="Times New Roman" panose="02020603050405020304" pitchFamily="18" charset="0"/>
            </a:endParaRPr>
          </a:p>
          <a:p>
            <a:pPr lvl="0" algn="just">
              <a:lnSpc>
                <a:spcPct val="107000"/>
              </a:lnSpc>
              <a:spcAft>
                <a:spcPts val="800"/>
              </a:spcAft>
            </a:pPr>
            <a:r>
              <a:rPr lang="en-US" altLang="en-US" sz="1400" dirty="0">
                <a:solidFill>
                  <a:prstClr val="black"/>
                </a:solidFill>
                <a:latin typeface="Arial" panose="020B0604020202020204" pitchFamily="34" charset="0"/>
                <a:cs typeface="Times New Roman" panose="02020603050405020304" pitchFamily="18" charset="0"/>
              </a:rPr>
              <a:t>	</a:t>
            </a:r>
          </a:p>
          <a:p>
            <a:pPr lvl="0" algn="just">
              <a:lnSpc>
                <a:spcPct val="107000"/>
              </a:lnSpc>
              <a:spcAft>
                <a:spcPts val="800"/>
              </a:spcAft>
            </a:pPr>
            <a:r>
              <a:rPr lang="en-US" altLang="en-US" sz="1400" dirty="0">
                <a:solidFill>
                  <a:prstClr val="black"/>
                </a:solidFill>
                <a:latin typeface="Arial" panose="020B0604020202020204" pitchFamily="34" charset="0"/>
                <a:cs typeface="Times New Roman" panose="02020603050405020304" pitchFamily="18" charset="0"/>
              </a:rPr>
              <a:t>1.3   Section 170 provides  that  a court  of a status of  lower that a High Court may not enquire into or rule 	on the constitutionality of any legislation or any conduct of the 	President.</a:t>
            </a:r>
          </a:p>
          <a:p>
            <a:pPr lvl="0" algn="just">
              <a:lnSpc>
                <a:spcPct val="107000"/>
              </a:lnSpc>
              <a:spcAft>
                <a:spcPts val="800"/>
              </a:spcAft>
            </a:pPr>
            <a:r>
              <a:rPr lang="en-US" altLang="en-US" sz="1400" dirty="0">
                <a:solidFill>
                  <a:prstClr val="black"/>
                </a:solidFill>
                <a:latin typeface="Arial" panose="020B0604020202020204" pitchFamily="34" charset="0"/>
                <a:cs typeface="Times New Roman" panose="02020603050405020304" pitchFamily="18" charset="0"/>
              </a:rPr>
              <a:t>1.4	 Section  174 of the Constitution provides, amongst others,  that  any appropriately  qualified women or 	man who is fit a 	and proper person may be appointed as a judicial officer and the need  for the 	judiciary to reflect broadly the racial and gender composition of South Africa  must be considered  	when judicial officers are appointed    </a:t>
            </a:r>
          </a:p>
          <a:p>
            <a:pPr lvl="0" algn="just">
              <a:lnSpc>
                <a:spcPct val="107000"/>
              </a:lnSpc>
              <a:spcAft>
                <a:spcPts val="800"/>
              </a:spcAft>
            </a:pPr>
            <a:endParaRPr lang="en-US" altLang="en-US" sz="1400" dirty="0">
              <a:solidFill>
                <a:prstClr val="black"/>
              </a:solidFill>
              <a:latin typeface="Arial" panose="020B0604020202020204" pitchFamily="34" charset="0"/>
              <a:cs typeface="Times New Roman" panose="02020603050405020304" pitchFamily="18" charset="0"/>
            </a:endParaRPr>
          </a:p>
          <a:p>
            <a:pPr lvl="0" algn="just">
              <a:lnSpc>
                <a:spcPct val="107000"/>
              </a:lnSpc>
              <a:spcAft>
                <a:spcPts val="800"/>
              </a:spcAft>
            </a:pPr>
            <a:endParaRPr lang="en-US" altLang="en-US" sz="1400" dirty="0">
              <a:solidFill>
                <a:prstClr val="black"/>
              </a:solidFill>
              <a:latin typeface="Arial" panose="020B0604020202020204" pitchFamily="34" charset="0"/>
              <a:cs typeface="Times New Roman" panose="02020603050405020304" pitchFamily="18" charset="0"/>
            </a:endParaRPr>
          </a:p>
          <a:p>
            <a:pPr marL="342900" lvl="0" indent="-342900" algn="just">
              <a:lnSpc>
                <a:spcPct val="107000"/>
              </a:lnSpc>
              <a:spcAft>
                <a:spcPts val="800"/>
              </a:spcAft>
              <a:buAutoNum type="arabicPeriod" startAt="2"/>
            </a:pPr>
            <a:r>
              <a:rPr lang="en-US" altLang="en-US" sz="1400" dirty="0">
                <a:solidFill>
                  <a:prstClr val="black"/>
                </a:solidFill>
                <a:latin typeface="Arial" panose="020B0604020202020204" pitchFamily="34" charset="0"/>
                <a:cs typeface="Times New Roman" panose="02020603050405020304" pitchFamily="18" charset="0"/>
              </a:rPr>
              <a:t>Magistrates’ Act, 1993 (Act No 90 of 1993):</a:t>
            </a:r>
          </a:p>
          <a:p>
            <a:pPr marL="342900" lvl="0" indent="-342900" algn="just">
              <a:lnSpc>
                <a:spcPct val="107000"/>
              </a:lnSpc>
              <a:spcAft>
                <a:spcPts val="800"/>
              </a:spcAft>
              <a:buAutoNum type="arabicPeriod" startAt="2"/>
            </a:pPr>
            <a:r>
              <a:rPr lang="en-US" altLang="en-US" sz="1400" dirty="0">
                <a:solidFill>
                  <a:prstClr val="black"/>
                </a:solidFill>
                <a:latin typeface="Arial" panose="020B0604020202020204" pitchFamily="34" charset="0"/>
                <a:cs typeface="Times New Roman" panose="02020603050405020304" pitchFamily="18" charset="0"/>
              </a:rPr>
              <a:t>Magistrates’ Regulations: </a:t>
            </a: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 </a:t>
            </a:r>
          </a:p>
        </p:txBody>
      </p:sp>
    </p:spTree>
    <p:extLst>
      <p:ext uri="{BB962C8B-B14F-4D97-AF65-F5344CB8AC3E}">
        <p14:creationId xmlns:p14="http://schemas.microsoft.com/office/powerpoint/2010/main" val="641489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50ACB-4428-7C5C-DE37-7C88FD944C6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26E2B97-BAF4-6676-C963-A9D64E342DF5}"/>
              </a:ext>
            </a:extLst>
          </p:cNvPr>
          <p:cNvSpPr txBox="1">
            <a:spLocks/>
          </p:cNvSpPr>
          <p:nvPr/>
        </p:nvSpPr>
        <p:spPr>
          <a:xfrm>
            <a:off x="374574" y="139428"/>
            <a:ext cx="8685369" cy="4653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t">
              <a:lnSpc>
                <a:spcPct val="100000"/>
              </a:lnSpc>
              <a:spcBef>
                <a:spcPts val="0"/>
              </a:spcBef>
              <a:defRPr/>
            </a:pPr>
            <a:endParaRPr lang="en-US" sz="1800" b="1" dirty="0">
              <a:solidFill>
                <a:prstClr val="black"/>
              </a:solidFill>
              <a:latin typeface="Arial" panose="020B0604020202020204" pitchFamily="34" charset="0"/>
              <a:ea typeface="+mn-ea"/>
              <a:cs typeface="Arial" panose="020B0604020202020204" pitchFamily="34" charset="0"/>
            </a:endParaRPr>
          </a:p>
          <a:p>
            <a:pPr lvl="0" algn="ctr" fontAlgn="t">
              <a:lnSpc>
                <a:spcPct val="100000"/>
              </a:lnSpc>
              <a:spcBef>
                <a:spcPts val="0"/>
              </a:spcBef>
              <a:defRPr/>
            </a:pPr>
            <a:r>
              <a:rPr lang="en-US" sz="1800" b="1" dirty="0">
                <a:solidFill>
                  <a:schemeClr val="accent2"/>
                </a:solidFill>
                <a:latin typeface="Arial" panose="020B0604020202020204" pitchFamily="34" charset="0"/>
                <a:ea typeface="+mn-ea"/>
                <a:cs typeface="Arial" panose="020B0604020202020204" pitchFamily="34" charset="0"/>
              </a:rPr>
              <a:t>CONSTITUTIONAL AND LEGISLATIVE PROVISIONS:   </a:t>
            </a:r>
            <a:endParaRPr lang="en-US" sz="1800" dirty="0">
              <a:solidFill>
                <a:schemeClr val="accent2"/>
              </a:solidFill>
              <a:latin typeface="Arial" panose="020B0604020202020204" pitchFamily="34" charset="0"/>
              <a:ea typeface="+mn-ea"/>
              <a:cs typeface="Arial" panose="020B0604020202020204" pitchFamily="34" charset="0"/>
            </a:endParaRPr>
          </a:p>
          <a:p>
            <a:pPr lvl="0" algn="ctr" fontAlgn="t">
              <a:lnSpc>
                <a:spcPct val="100000"/>
              </a:lnSpc>
              <a:spcBef>
                <a:spcPts val="0"/>
              </a:spcBef>
              <a:defRPr/>
            </a:pPr>
            <a:endParaRPr lang="en-US" sz="2200" dirty="0">
              <a:solidFill>
                <a:prstClr val="black"/>
              </a:solidFill>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3BBA67B7-0945-42F3-A73C-F63848A94150}"/>
              </a:ext>
            </a:extLst>
          </p:cNvPr>
          <p:cNvSpPr>
            <a:spLocks noGrp="1"/>
          </p:cNvSpPr>
          <p:nvPr>
            <p:ph type="sldNum" sz="quarter" idx="12"/>
          </p:nvPr>
        </p:nvSpPr>
        <p:spPr/>
        <p:txBody>
          <a:bodyPr/>
          <a:lstStyle/>
          <a:p>
            <a:fld id="{330EA680-D336-4FF7-8B7A-9848BB0A1C32}" type="slidenum">
              <a:rPr lang="en-GB" sz="1400" smtClean="0"/>
              <a:t>5</a:t>
            </a:fld>
            <a:endParaRPr lang="en-GB" sz="1400" dirty="0"/>
          </a:p>
        </p:txBody>
      </p:sp>
      <p:sp>
        <p:nvSpPr>
          <p:cNvPr id="5" name="TextBox 4">
            <a:extLst>
              <a:ext uri="{FF2B5EF4-FFF2-40B4-BE49-F238E27FC236}">
                <a16:creationId xmlns:a16="http://schemas.microsoft.com/office/drawing/2014/main" id="{599B48CE-281F-CCB9-54A9-CBEC3427F118}"/>
              </a:ext>
            </a:extLst>
          </p:cNvPr>
          <p:cNvSpPr txBox="1"/>
          <p:nvPr/>
        </p:nvSpPr>
        <p:spPr>
          <a:xfrm>
            <a:off x="229315" y="744196"/>
            <a:ext cx="8685369" cy="3720762"/>
          </a:xfrm>
          <a:prstGeom prst="rect">
            <a:avLst/>
          </a:prstGeom>
          <a:noFill/>
        </p:spPr>
        <p:txBody>
          <a:bodyPr wrap="square">
            <a:spAutoFit/>
          </a:bodyPr>
          <a:lstStyle/>
          <a:p>
            <a:pPr marL="342900" lvl="0" indent="-342900" algn="just">
              <a:lnSpc>
                <a:spcPct val="107000"/>
              </a:lnSpc>
              <a:spcAft>
                <a:spcPts val="800"/>
              </a:spcAft>
              <a:buAutoNum type="arabicPeriod"/>
            </a:pPr>
            <a:r>
              <a:rPr lang="en-US" altLang="en-US" sz="1600" b="1" dirty="0">
                <a:solidFill>
                  <a:prstClr val="black"/>
                </a:solidFill>
                <a:latin typeface="Arial" panose="020B0604020202020204" pitchFamily="34" charset="0"/>
                <a:cs typeface="Times New Roman" panose="02020603050405020304" pitchFamily="18" charset="0"/>
              </a:rPr>
              <a:t>CONSTITUTIONAL PROVISIONS:</a:t>
            </a:r>
          </a:p>
          <a:p>
            <a:pPr lvl="0" algn="just">
              <a:lnSpc>
                <a:spcPct val="107000"/>
              </a:lnSpc>
              <a:spcAft>
                <a:spcPts val="800"/>
              </a:spcAft>
            </a:pPr>
            <a:r>
              <a:rPr lang="en-US" altLang="en-US" sz="1400" dirty="0">
                <a:solidFill>
                  <a:prstClr val="black"/>
                </a:solidFill>
                <a:latin typeface="Arial" panose="020B0604020202020204" pitchFamily="34" charset="0"/>
                <a:cs typeface="Times New Roman" panose="02020603050405020304" pitchFamily="18" charset="0"/>
              </a:rPr>
              <a:t>1.3    Section 166 of the Constitution  provides that in terms of the Judicial System,  the Courts include the 	Magistrates’  Courts  and in terms of section 170 of the Constitution  Magistrates’ Courts  and all other 	courts may decide any matter determined by An Act of Parliament, but a court of status lower than a          	High Court may not enquire into or rule on the constitutionality of any legislation or any conduct of the 	President.</a:t>
            </a:r>
          </a:p>
          <a:p>
            <a:pPr lvl="0" algn="just">
              <a:lnSpc>
                <a:spcPct val="107000"/>
              </a:lnSpc>
              <a:spcAft>
                <a:spcPts val="800"/>
              </a:spcAft>
            </a:pPr>
            <a:r>
              <a:rPr lang="en-US" altLang="en-US" sz="1400" dirty="0">
                <a:solidFill>
                  <a:prstClr val="black"/>
                </a:solidFill>
                <a:latin typeface="Arial" panose="020B0604020202020204" pitchFamily="34" charset="0"/>
                <a:cs typeface="Times New Roman" panose="02020603050405020304" pitchFamily="18" charset="0"/>
              </a:rPr>
              <a:t>1.4	 Section  174 of the Constitution provides, amongst others,  that  any appropriately  qualified women or 	man who is fit a 	and proper person may be appointed as a judicial officer and the need  for the 	judiciary to reflect broadly the racial and gender composition of South Africa  must be considered  	when judicial officers are appointed    </a:t>
            </a:r>
          </a:p>
          <a:p>
            <a:pPr lvl="0" algn="just">
              <a:lnSpc>
                <a:spcPct val="107000"/>
              </a:lnSpc>
              <a:spcAft>
                <a:spcPts val="800"/>
              </a:spcAft>
            </a:pPr>
            <a:endParaRPr lang="en-US" altLang="en-US" sz="1400" dirty="0">
              <a:solidFill>
                <a:prstClr val="black"/>
              </a:solidFill>
              <a:latin typeface="Arial" panose="020B0604020202020204" pitchFamily="34" charset="0"/>
              <a:cs typeface="Times New Roman" panose="02020603050405020304" pitchFamily="18" charset="0"/>
            </a:endParaRPr>
          </a:p>
          <a:p>
            <a:pPr lvl="0" algn="just">
              <a:lnSpc>
                <a:spcPct val="107000"/>
              </a:lnSpc>
              <a:spcAft>
                <a:spcPts val="800"/>
              </a:spcAft>
            </a:pPr>
            <a:endParaRPr lang="en-US" altLang="en-US" sz="1400" dirty="0">
              <a:solidFill>
                <a:prstClr val="black"/>
              </a:solidFill>
              <a:latin typeface="Arial" panose="020B0604020202020204" pitchFamily="34" charset="0"/>
              <a:cs typeface="Times New Roman" panose="02020603050405020304" pitchFamily="18" charset="0"/>
            </a:endParaRPr>
          </a:p>
          <a:p>
            <a:pPr lvl="0" algn="just">
              <a:lnSpc>
                <a:spcPct val="107000"/>
              </a:lnSpc>
              <a:spcAft>
                <a:spcPts val="800"/>
              </a:spcAft>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1063663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50ACB-4428-7C5C-DE37-7C88FD944C6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26E2B97-BAF4-6676-C963-A9D64E342DF5}"/>
              </a:ext>
            </a:extLst>
          </p:cNvPr>
          <p:cNvSpPr txBox="1">
            <a:spLocks/>
          </p:cNvSpPr>
          <p:nvPr/>
        </p:nvSpPr>
        <p:spPr>
          <a:xfrm>
            <a:off x="374574" y="139428"/>
            <a:ext cx="8685369" cy="4653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t">
              <a:lnSpc>
                <a:spcPct val="100000"/>
              </a:lnSpc>
              <a:spcBef>
                <a:spcPts val="0"/>
              </a:spcBef>
              <a:defRPr/>
            </a:pPr>
            <a:endParaRPr lang="en-US" sz="1800" b="1" dirty="0">
              <a:solidFill>
                <a:prstClr val="black"/>
              </a:solidFill>
              <a:latin typeface="Arial" panose="020B0604020202020204" pitchFamily="34" charset="0"/>
              <a:ea typeface="+mn-ea"/>
              <a:cs typeface="Arial" panose="020B0604020202020204" pitchFamily="34" charset="0"/>
            </a:endParaRPr>
          </a:p>
          <a:p>
            <a:pPr lvl="0" algn="ctr" fontAlgn="t">
              <a:lnSpc>
                <a:spcPct val="100000"/>
              </a:lnSpc>
              <a:spcBef>
                <a:spcPts val="0"/>
              </a:spcBef>
              <a:defRPr/>
            </a:pPr>
            <a:r>
              <a:rPr lang="en-US" sz="1800" b="1" dirty="0">
                <a:solidFill>
                  <a:schemeClr val="accent2"/>
                </a:solidFill>
                <a:latin typeface="Arial" panose="020B0604020202020204" pitchFamily="34" charset="0"/>
                <a:ea typeface="+mn-ea"/>
                <a:cs typeface="Arial" panose="020B0604020202020204" pitchFamily="34" charset="0"/>
              </a:rPr>
              <a:t>CONSTITUTIONAL AND LEGISLATIVE PROVISIONS:   </a:t>
            </a:r>
            <a:endParaRPr lang="en-US" sz="1800" dirty="0">
              <a:solidFill>
                <a:schemeClr val="accent2"/>
              </a:solidFill>
              <a:latin typeface="Arial" panose="020B0604020202020204" pitchFamily="34" charset="0"/>
              <a:ea typeface="+mn-ea"/>
              <a:cs typeface="Arial" panose="020B0604020202020204" pitchFamily="34" charset="0"/>
            </a:endParaRPr>
          </a:p>
          <a:p>
            <a:pPr lvl="0" algn="ctr" fontAlgn="t">
              <a:lnSpc>
                <a:spcPct val="100000"/>
              </a:lnSpc>
              <a:spcBef>
                <a:spcPts val="0"/>
              </a:spcBef>
              <a:defRPr/>
            </a:pPr>
            <a:endParaRPr lang="en-US" sz="2200" dirty="0">
              <a:solidFill>
                <a:prstClr val="black"/>
              </a:solidFill>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3BBA67B7-0945-42F3-A73C-F63848A94150}"/>
              </a:ext>
            </a:extLst>
          </p:cNvPr>
          <p:cNvSpPr>
            <a:spLocks noGrp="1"/>
          </p:cNvSpPr>
          <p:nvPr>
            <p:ph type="sldNum" sz="quarter" idx="12"/>
          </p:nvPr>
        </p:nvSpPr>
        <p:spPr/>
        <p:txBody>
          <a:bodyPr/>
          <a:lstStyle/>
          <a:p>
            <a:fld id="{330EA680-D336-4FF7-8B7A-9848BB0A1C32}" type="slidenum">
              <a:rPr lang="en-GB" sz="1400" smtClean="0"/>
              <a:t>6</a:t>
            </a:fld>
            <a:endParaRPr lang="en-GB" sz="1400" dirty="0"/>
          </a:p>
        </p:txBody>
      </p:sp>
      <p:sp>
        <p:nvSpPr>
          <p:cNvPr id="5" name="TextBox 4">
            <a:extLst>
              <a:ext uri="{FF2B5EF4-FFF2-40B4-BE49-F238E27FC236}">
                <a16:creationId xmlns:a16="http://schemas.microsoft.com/office/drawing/2014/main" id="{599B48CE-281F-CCB9-54A9-CBEC3427F118}"/>
              </a:ext>
            </a:extLst>
          </p:cNvPr>
          <p:cNvSpPr txBox="1"/>
          <p:nvPr/>
        </p:nvSpPr>
        <p:spPr>
          <a:xfrm>
            <a:off x="229315" y="744196"/>
            <a:ext cx="8685369" cy="4559197"/>
          </a:xfrm>
          <a:prstGeom prst="rect">
            <a:avLst/>
          </a:prstGeom>
          <a:noFill/>
        </p:spPr>
        <p:txBody>
          <a:bodyPr wrap="square">
            <a:spAutoFit/>
          </a:bodyPr>
          <a:lstStyle/>
          <a:p>
            <a:pPr lvl="0" algn="just">
              <a:lnSpc>
                <a:spcPct val="107000"/>
              </a:lnSpc>
              <a:spcAft>
                <a:spcPts val="800"/>
              </a:spcAft>
            </a:pPr>
            <a:r>
              <a:rPr lang="en-US" altLang="en-US" sz="1400" dirty="0">
                <a:solidFill>
                  <a:prstClr val="black"/>
                </a:solidFill>
                <a:latin typeface="Arial" panose="020B0604020202020204" pitchFamily="34" charset="0"/>
                <a:cs typeface="Times New Roman" panose="02020603050405020304" pitchFamily="18" charset="0"/>
              </a:rPr>
              <a:t>2.   </a:t>
            </a:r>
            <a:r>
              <a:rPr lang="en-US" altLang="en-US" sz="1400" b="1" dirty="0">
                <a:solidFill>
                  <a:prstClr val="black"/>
                </a:solidFill>
                <a:latin typeface="Arial" panose="020B0604020202020204" pitchFamily="34" charset="0"/>
                <a:cs typeface="Times New Roman" panose="02020603050405020304" pitchFamily="18" charset="0"/>
              </a:rPr>
              <a:t>MAGISTRATES ACT, 1993 (ACT  90 OF 1993):</a:t>
            </a:r>
          </a:p>
          <a:p>
            <a:pPr lvl="0" algn="just">
              <a:lnSpc>
                <a:spcPct val="107000"/>
              </a:lnSpc>
              <a:spcAft>
                <a:spcPts val="800"/>
              </a:spcAft>
            </a:pPr>
            <a:r>
              <a:rPr lang="en-US" altLang="en-US" sz="1400" dirty="0">
                <a:solidFill>
                  <a:prstClr val="black"/>
                </a:solidFill>
                <a:latin typeface="Arial" panose="020B0604020202020204" pitchFamily="34" charset="0"/>
                <a:cs typeface="Times New Roman" panose="02020603050405020304" pitchFamily="18" charset="0"/>
              </a:rPr>
              <a:t>2.1   Section 11 provides that subject to the provisions of this Act, the conditions of service of a magistrate 	shall be determined in accordance with the regulations under section 16.</a:t>
            </a:r>
          </a:p>
          <a:p>
            <a:pPr lvl="0" algn="just">
              <a:lnSpc>
                <a:spcPct val="107000"/>
              </a:lnSpc>
              <a:spcAft>
                <a:spcPts val="800"/>
              </a:spcAft>
            </a:pPr>
            <a:r>
              <a:rPr lang="en-US" altLang="en-US" sz="1400" dirty="0">
                <a:solidFill>
                  <a:prstClr val="black"/>
                </a:solidFill>
                <a:latin typeface="Arial" panose="020B0604020202020204" pitchFamily="34" charset="0"/>
                <a:cs typeface="Times New Roman" panose="02020603050405020304" pitchFamily="18" charset="0"/>
              </a:rPr>
              <a:t>2.2   Section 12 provides for the remuneration of magistrates:</a:t>
            </a:r>
          </a:p>
          <a:p>
            <a:pPr lvl="0" algn="just">
              <a:lnSpc>
                <a:spcPct val="107000"/>
              </a:lnSpc>
              <a:spcAft>
                <a:spcPts val="800"/>
              </a:spcAft>
            </a:pPr>
            <a:r>
              <a:rPr lang="en-US" altLang="en-US" sz="1400" dirty="0">
                <a:solidFill>
                  <a:prstClr val="black"/>
                </a:solidFill>
                <a:latin typeface="Arial" panose="020B0604020202020204" pitchFamily="34" charset="0"/>
                <a:cs typeface="Times New Roman" panose="02020603050405020304" pitchFamily="18" charset="0"/>
              </a:rPr>
              <a:t>         “(1)(a)   Magistrates are entitled to such salaries, allowances or benefits –</a:t>
            </a:r>
          </a:p>
          <a:p>
            <a:pPr lvl="0" algn="just">
              <a:lnSpc>
                <a:spcPct val="107000"/>
              </a:lnSpc>
              <a:spcAft>
                <a:spcPts val="800"/>
              </a:spcAft>
            </a:pPr>
            <a:r>
              <a:rPr lang="en-US" altLang="en-US" sz="1400" dirty="0">
                <a:solidFill>
                  <a:prstClr val="black"/>
                </a:solidFill>
                <a:latin typeface="Arial" panose="020B0604020202020204" pitchFamily="34" charset="0"/>
                <a:cs typeface="Times New Roman" panose="02020603050405020304" pitchFamily="18" charset="0"/>
              </a:rPr>
              <a:t>                      (i)   as determined by the President from time to time by notice in the </a:t>
            </a:r>
            <a:r>
              <a:rPr lang="en-US" altLang="en-US" sz="1400" i="1" dirty="0">
                <a:solidFill>
                  <a:prstClr val="black"/>
                </a:solidFill>
                <a:latin typeface="Arial" panose="020B0604020202020204" pitchFamily="34" charset="0"/>
                <a:cs typeface="Times New Roman" panose="02020603050405020304" pitchFamily="18" charset="0"/>
              </a:rPr>
              <a:t>Gazette, </a:t>
            </a:r>
            <a:r>
              <a:rPr lang="en-US" altLang="en-US" sz="1400" dirty="0">
                <a:solidFill>
                  <a:prstClr val="black"/>
                </a:solidFill>
                <a:latin typeface="Arial" panose="020B0604020202020204" pitchFamily="34" charset="0"/>
                <a:cs typeface="Times New Roman" panose="02020603050405020304" pitchFamily="18" charset="0"/>
              </a:rPr>
              <a:t>after taking into </a:t>
            </a:r>
          </a:p>
          <a:p>
            <a:pPr lvl="0" algn="just">
              <a:lnSpc>
                <a:spcPct val="107000"/>
              </a:lnSpc>
              <a:spcAft>
                <a:spcPts val="800"/>
              </a:spcAft>
            </a:pPr>
            <a:r>
              <a:rPr lang="en-US" altLang="en-US" sz="1400" dirty="0">
                <a:solidFill>
                  <a:prstClr val="black"/>
                </a:solidFill>
                <a:latin typeface="Arial" panose="020B0604020202020204" pitchFamily="34" charset="0"/>
                <a:cs typeface="Times New Roman" panose="02020603050405020304" pitchFamily="18" charset="0"/>
              </a:rPr>
              <a:t>                      consideration the recommendations of the Independent Commission for the Remuneration of  		   Public Office-bearers established under section 2 of the Independent Commission for the 			   Remuneration of Public Office-bearers Act, 1997 (Act No 92 of 1997), and </a:t>
            </a:r>
          </a:p>
          <a:p>
            <a:pPr lvl="0" algn="just">
              <a:lnSpc>
                <a:spcPct val="107000"/>
              </a:lnSpc>
              <a:spcAft>
                <a:spcPts val="800"/>
              </a:spcAft>
            </a:pPr>
            <a:r>
              <a:rPr lang="en-US" altLang="en-US" sz="1400" dirty="0">
                <a:solidFill>
                  <a:prstClr val="black"/>
                </a:solidFill>
                <a:latin typeface="Arial" panose="020B0604020202020204" pitchFamily="34" charset="0"/>
                <a:cs typeface="Times New Roman" panose="02020603050405020304" pitchFamily="18" charset="0"/>
              </a:rPr>
              <a:t>                       (ii)   approved by Parliament in terms of subsection (3).</a:t>
            </a:r>
          </a:p>
          <a:p>
            <a:pPr lvl="0" algn="just">
              <a:lnSpc>
                <a:spcPct val="107000"/>
              </a:lnSpc>
              <a:spcAft>
                <a:spcPts val="800"/>
              </a:spcAft>
            </a:pPr>
            <a:r>
              <a:rPr lang="en-US" altLang="en-US" sz="1400" dirty="0">
                <a:solidFill>
                  <a:prstClr val="black"/>
                </a:solidFill>
                <a:latin typeface="Arial" panose="020B0604020202020204" pitchFamily="34" charset="0"/>
                <a:cs typeface="Times New Roman" panose="02020603050405020304" pitchFamily="18" charset="0"/>
              </a:rPr>
              <a:t>…..</a:t>
            </a:r>
          </a:p>
          <a:p>
            <a:pPr lvl="0" algn="just">
              <a:lnSpc>
                <a:spcPct val="107000"/>
              </a:lnSpc>
              <a:spcAft>
                <a:spcPts val="800"/>
              </a:spcAft>
            </a:pPr>
            <a:r>
              <a:rPr lang="en-US" altLang="en-US" sz="1400" dirty="0">
                <a:solidFill>
                  <a:prstClr val="black"/>
                </a:solidFill>
                <a:latin typeface="Arial" panose="020B0604020202020204" pitchFamily="34" charset="0"/>
                <a:cs typeface="Times New Roman" panose="02020603050405020304" pitchFamily="18" charset="0"/>
              </a:rPr>
              <a:t>           (c)   The Commission referred to in paragraph (a)(i) must, when investigating or considering the 			remuneration of magistrates, consult with –</a:t>
            </a:r>
          </a:p>
          <a:p>
            <a:pPr lvl="0" algn="just">
              <a:lnSpc>
                <a:spcPct val="107000"/>
              </a:lnSpc>
              <a:spcAft>
                <a:spcPts val="800"/>
              </a:spcAft>
            </a:pPr>
            <a:r>
              <a:rPr lang="en-US" altLang="en-US" sz="1400" dirty="0">
                <a:solidFill>
                  <a:prstClr val="black"/>
                </a:solidFill>
                <a:latin typeface="Arial" panose="020B0604020202020204" pitchFamily="34" charset="0"/>
                <a:cs typeface="Times New Roman" panose="02020603050405020304" pitchFamily="18" charset="0"/>
              </a:rPr>
              <a:t>                   (i)   the Minister and the Cabinet member responsible for finance; and</a:t>
            </a:r>
          </a:p>
          <a:p>
            <a:pPr lvl="0" algn="just">
              <a:lnSpc>
                <a:spcPct val="107000"/>
              </a:lnSpc>
              <a:spcAft>
                <a:spcPts val="800"/>
              </a:spcAft>
            </a:pPr>
            <a:r>
              <a:rPr lang="en-US" altLang="en-US" sz="1400" dirty="0">
                <a:solidFill>
                  <a:prstClr val="black"/>
                </a:solidFill>
                <a:latin typeface="Arial" panose="020B0604020202020204" pitchFamily="34" charset="0"/>
                <a:cs typeface="Times New Roman" panose="02020603050405020304" pitchFamily="18" charset="0"/>
              </a:rPr>
              <a:t>                   (ii)   the Chief Justice or a person designated by the Chief Justice."</a:t>
            </a:r>
          </a:p>
        </p:txBody>
      </p:sp>
    </p:spTree>
    <p:extLst>
      <p:ext uri="{BB962C8B-B14F-4D97-AF65-F5344CB8AC3E}">
        <p14:creationId xmlns:p14="http://schemas.microsoft.com/office/powerpoint/2010/main" val="241835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50ACB-4428-7C5C-DE37-7C88FD944C6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26E2B97-BAF4-6676-C963-A9D64E342DF5}"/>
              </a:ext>
            </a:extLst>
          </p:cNvPr>
          <p:cNvSpPr txBox="1">
            <a:spLocks/>
          </p:cNvSpPr>
          <p:nvPr/>
        </p:nvSpPr>
        <p:spPr>
          <a:xfrm>
            <a:off x="374574" y="139428"/>
            <a:ext cx="8685369" cy="4653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t">
              <a:lnSpc>
                <a:spcPct val="100000"/>
              </a:lnSpc>
              <a:spcBef>
                <a:spcPts val="0"/>
              </a:spcBef>
              <a:defRPr/>
            </a:pPr>
            <a:endParaRPr lang="en-US" sz="1800" b="1" dirty="0">
              <a:solidFill>
                <a:prstClr val="black"/>
              </a:solidFill>
              <a:latin typeface="Arial" panose="020B0604020202020204" pitchFamily="34" charset="0"/>
              <a:ea typeface="+mn-ea"/>
              <a:cs typeface="Arial" panose="020B0604020202020204" pitchFamily="34" charset="0"/>
            </a:endParaRPr>
          </a:p>
          <a:p>
            <a:pPr lvl="0" algn="ctr" fontAlgn="t">
              <a:lnSpc>
                <a:spcPct val="100000"/>
              </a:lnSpc>
              <a:spcBef>
                <a:spcPts val="0"/>
              </a:spcBef>
              <a:defRPr/>
            </a:pPr>
            <a:r>
              <a:rPr lang="en-US" sz="1800" b="1" dirty="0">
                <a:solidFill>
                  <a:schemeClr val="accent2"/>
                </a:solidFill>
                <a:latin typeface="Arial" panose="020B0604020202020204" pitchFamily="34" charset="0"/>
                <a:ea typeface="+mn-ea"/>
                <a:cs typeface="Arial" panose="020B0604020202020204" pitchFamily="34" charset="0"/>
              </a:rPr>
              <a:t>CONSTITUTIONAL AND LEGISLATIVE PROVISIONS:   </a:t>
            </a:r>
            <a:endParaRPr lang="en-US" sz="1800" dirty="0">
              <a:solidFill>
                <a:schemeClr val="accent2"/>
              </a:solidFill>
              <a:latin typeface="Arial" panose="020B0604020202020204" pitchFamily="34" charset="0"/>
              <a:ea typeface="+mn-ea"/>
              <a:cs typeface="Arial" panose="020B0604020202020204" pitchFamily="34" charset="0"/>
            </a:endParaRPr>
          </a:p>
          <a:p>
            <a:pPr lvl="0" algn="ctr" fontAlgn="t">
              <a:lnSpc>
                <a:spcPct val="100000"/>
              </a:lnSpc>
              <a:spcBef>
                <a:spcPts val="0"/>
              </a:spcBef>
              <a:defRPr/>
            </a:pPr>
            <a:endParaRPr lang="en-US" sz="2200" dirty="0">
              <a:solidFill>
                <a:prstClr val="black"/>
              </a:solidFill>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3BBA67B7-0945-42F3-A73C-F63848A94150}"/>
              </a:ext>
            </a:extLst>
          </p:cNvPr>
          <p:cNvSpPr>
            <a:spLocks noGrp="1"/>
          </p:cNvSpPr>
          <p:nvPr>
            <p:ph type="sldNum" sz="quarter" idx="12"/>
          </p:nvPr>
        </p:nvSpPr>
        <p:spPr/>
        <p:txBody>
          <a:bodyPr/>
          <a:lstStyle/>
          <a:p>
            <a:fld id="{330EA680-D336-4FF7-8B7A-9848BB0A1C32}" type="slidenum">
              <a:rPr lang="en-GB" sz="1400" smtClean="0"/>
              <a:t>7</a:t>
            </a:fld>
            <a:endParaRPr lang="en-GB" sz="1400" dirty="0"/>
          </a:p>
        </p:txBody>
      </p:sp>
      <p:sp>
        <p:nvSpPr>
          <p:cNvPr id="5" name="TextBox 4">
            <a:extLst>
              <a:ext uri="{FF2B5EF4-FFF2-40B4-BE49-F238E27FC236}">
                <a16:creationId xmlns:a16="http://schemas.microsoft.com/office/drawing/2014/main" id="{599B48CE-281F-CCB9-54A9-CBEC3427F118}"/>
              </a:ext>
            </a:extLst>
          </p:cNvPr>
          <p:cNvSpPr txBox="1"/>
          <p:nvPr/>
        </p:nvSpPr>
        <p:spPr>
          <a:xfrm>
            <a:off x="229315" y="744196"/>
            <a:ext cx="8685369" cy="4431278"/>
          </a:xfrm>
          <a:prstGeom prst="rect">
            <a:avLst/>
          </a:prstGeom>
          <a:noFill/>
        </p:spPr>
        <p:txBody>
          <a:bodyPr wrap="square">
            <a:spAutoFit/>
          </a:bodyPr>
          <a:lstStyle/>
          <a:p>
            <a:pPr lvl="0" algn="just">
              <a:lnSpc>
                <a:spcPct val="107000"/>
              </a:lnSpc>
              <a:spcAft>
                <a:spcPts val="800"/>
              </a:spcAft>
            </a:pPr>
            <a:r>
              <a:rPr lang="en-US" altLang="en-US" sz="1400" dirty="0">
                <a:solidFill>
                  <a:prstClr val="black"/>
                </a:solidFill>
                <a:latin typeface="Arial" panose="020B0604020202020204" pitchFamily="34" charset="0"/>
                <a:cs typeface="Times New Roman" panose="02020603050405020304" pitchFamily="18" charset="0"/>
              </a:rPr>
              <a:t>3.   </a:t>
            </a:r>
            <a:r>
              <a:rPr lang="en-US" altLang="en-US" sz="1400" b="1" dirty="0">
                <a:solidFill>
                  <a:prstClr val="black"/>
                </a:solidFill>
                <a:latin typeface="Arial" panose="020B0604020202020204" pitchFamily="34" charset="0"/>
                <a:cs typeface="Times New Roman" panose="02020603050405020304" pitchFamily="18" charset="0"/>
              </a:rPr>
              <a:t>REGULATIONS FOR JUDICAL OFFICERS IN LOWER COURTS, 1994:</a:t>
            </a:r>
          </a:p>
          <a:p>
            <a:pPr lvl="0" algn="just">
              <a:lnSpc>
                <a:spcPct val="107000"/>
              </a:lnSpc>
              <a:spcAft>
                <a:spcPts val="800"/>
              </a:spcAft>
            </a:pPr>
            <a:r>
              <a:rPr lang="en-US" altLang="en-US" sz="1400" dirty="0">
                <a:solidFill>
                  <a:prstClr val="black"/>
                </a:solidFill>
                <a:latin typeface="Arial" panose="020B0604020202020204" pitchFamily="34" charset="0"/>
                <a:cs typeface="Times New Roman" panose="02020603050405020304" pitchFamily="18" charset="0"/>
              </a:rPr>
              <a:t> </a:t>
            </a: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 3.1   Section 16(1) of the Magistrates Act, 1993, provides, amongst others,  that the Minister may, </a:t>
            </a: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after the Magistrates Commission has made a recommendation,</a:t>
            </a: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 make  regulations  in relation to judicial officers in the lower courts regarding </a:t>
            </a:r>
          </a:p>
          <a:p>
            <a:pPr marL="285750" lvl="0" indent="-285750" algn="just">
              <a:lnSpc>
                <a:spcPct val="107000"/>
              </a:lnSpc>
              <a:spcAft>
                <a:spcPts val="800"/>
              </a:spcAft>
              <a:buFont typeface="Arial" panose="020B0604020202020204" pitchFamily="34" charset="0"/>
              <a:buChar char="•"/>
            </a:pPr>
            <a:r>
              <a:rPr lang="en-US" altLang="en-US" sz="1400" dirty="0">
                <a:solidFill>
                  <a:prstClr val="black"/>
                </a:solidFill>
                <a:latin typeface="Arial" panose="020B0604020202020204" pitchFamily="34" charset="0"/>
                <a:cs typeface="Times New Roman" panose="02020603050405020304" pitchFamily="18" charset="0"/>
              </a:rPr>
              <a:t>Transfer and  resettlement costs;</a:t>
            </a:r>
          </a:p>
          <a:p>
            <a:pPr marL="285750" lvl="0" indent="-285750" algn="just">
              <a:lnSpc>
                <a:spcPct val="107000"/>
              </a:lnSpc>
              <a:spcAft>
                <a:spcPts val="800"/>
              </a:spcAft>
              <a:buFont typeface="Arial" panose="020B0604020202020204" pitchFamily="34" charset="0"/>
              <a:buChar char="•"/>
            </a:pPr>
            <a:r>
              <a:rPr lang="en-US" altLang="en-US" sz="1400" dirty="0">
                <a:solidFill>
                  <a:prstClr val="black"/>
                </a:solidFill>
                <a:latin typeface="Arial" panose="020B0604020202020204" pitchFamily="34" charset="0"/>
                <a:cs typeface="Times New Roman" panose="02020603050405020304" pitchFamily="18" charset="0"/>
              </a:rPr>
              <a:t>The provision of official transport;</a:t>
            </a:r>
          </a:p>
          <a:p>
            <a:pPr marL="285750" lvl="0" indent="-285750" algn="just">
              <a:lnSpc>
                <a:spcPct val="107000"/>
              </a:lnSpc>
              <a:spcAft>
                <a:spcPts val="800"/>
              </a:spcAft>
              <a:buFont typeface="Arial" panose="020B0604020202020204" pitchFamily="34" charset="0"/>
              <a:buChar char="•"/>
            </a:pPr>
            <a:r>
              <a:rPr lang="en-US" altLang="en-US" sz="1400" dirty="0">
                <a:solidFill>
                  <a:prstClr val="black"/>
                </a:solidFill>
                <a:latin typeface="Arial" panose="020B0604020202020204" pitchFamily="34" charset="0"/>
                <a:cs typeface="Times New Roman" panose="02020603050405020304" pitchFamily="18" charset="0"/>
              </a:rPr>
              <a:t> Hours of attendance; </a:t>
            </a:r>
          </a:p>
          <a:p>
            <a:pPr marL="285750" lvl="0" indent="-285750" algn="just">
              <a:lnSpc>
                <a:spcPct val="107000"/>
              </a:lnSpc>
              <a:spcAft>
                <a:spcPts val="800"/>
              </a:spcAft>
              <a:buFont typeface="Arial" panose="020B0604020202020204" pitchFamily="34" charset="0"/>
              <a:buChar char="•"/>
            </a:pPr>
            <a:r>
              <a:rPr lang="en-US" altLang="en-US" sz="1400" dirty="0">
                <a:solidFill>
                  <a:prstClr val="black"/>
                </a:solidFill>
                <a:latin typeface="Arial" panose="020B0604020202020204" pitchFamily="34" charset="0"/>
                <a:cs typeface="Times New Roman" panose="02020603050405020304" pitchFamily="18" charset="0"/>
              </a:rPr>
              <a:t>Leave  and leave gratuity;</a:t>
            </a:r>
          </a:p>
          <a:p>
            <a:pPr marL="285750" lvl="0" indent="-285750" algn="just">
              <a:lnSpc>
                <a:spcPct val="107000"/>
              </a:lnSpc>
              <a:spcAft>
                <a:spcPts val="800"/>
              </a:spcAft>
              <a:buFont typeface="Arial" panose="020B0604020202020204" pitchFamily="34" charset="0"/>
              <a:buChar char="•"/>
            </a:pPr>
            <a:r>
              <a:rPr lang="en-US" altLang="en-US" sz="1400" dirty="0">
                <a:solidFill>
                  <a:prstClr val="black"/>
                </a:solidFill>
                <a:latin typeface="Arial" panose="020B0604020202020204" pitchFamily="34" charset="0"/>
                <a:cs typeface="Times New Roman" panose="02020603050405020304" pitchFamily="18" charset="0"/>
              </a:rPr>
              <a:t>Pension and contribution to the pension fund;</a:t>
            </a:r>
          </a:p>
          <a:p>
            <a:pPr marL="285750" lvl="0" indent="-285750" algn="just">
              <a:lnSpc>
                <a:spcPct val="107000"/>
              </a:lnSpc>
              <a:spcAft>
                <a:spcPts val="800"/>
              </a:spcAft>
              <a:buFont typeface="Arial" panose="020B0604020202020204" pitchFamily="34" charset="0"/>
              <a:buChar char="•"/>
            </a:pPr>
            <a:r>
              <a:rPr lang="en-US" altLang="en-US" sz="1400" dirty="0">
                <a:solidFill>
                  <a:prstClr val="black"/>
                </a:solidFill>
                <a:latin typeface="Arial" panose="020B0604020202020204" pitchFamily="34" charset="0"/>
                <a:cs typeface="Times New Roman" panose="02020603050405020304" pitchFamily="18" charset="0"/>
              </a:rPr>
              <a:t>The provision of official transport;</a:t>
            </a:r>
          </a:p>
          <a:p>
            <a:pPr marL="285750" lvl="0" indent="-285750" algn="just">
              <a:lnSpc>
                <a:spcPct val="107000"/>
              </a:lnSpc>
              <a:spcAft>
                <a:spcPts val="800"/>
              </a:spcAft>
              <a:buFont typeface="Arial" panose="020B0604020202020204" pitchFamily="34" charset="0"/>
              <a:buChar char="•"/>
            </a:pPr>
            <a:r>
              <a:rPr lang="en-US" altLang="en-US" sz="1400" dirty="0">
                <a:solidFill>
                  <a:prstClr val="black"/>
                </a:solidFill>
                <a:latin typeface="Arial" panose="020B0604020202020204" pitchFamily="34" charset="0"/>
                <a:cs typeface="Times New Roman" panose="02020603050405020304" pitchFamily="18" charset="0"/>
              </a:rPr>
              <a:t> The membership or conditions of membership of a particular medical aid scheme;</a:t>
            </a:r>
          </a:p>
          <a:p>
            <a:pPr marL="285750" lvl="0" indent="-285750" algn="just">
              <a:lnSpc>
                <a:spcPct val="107000"/>
              </a:lnSpc>
              <a:spcAft>
                <a:spcPts val="800"/>
              </a:spcAft>
              <a:buFont typeface="Arial" panose="020B0604020202020204" pitchFamily="34" charset="0"/>
              <a:buChar char="•"/>
            </a:pPr>
            <a:r>
              <a:rPr lang="en-US" altLang="en-US" sz="1400" dirty="0">
                <a:solidFill>
                  <a:prstClr val="black"/>
                </a:solidFill>
                <a:latin typeface="Arial" panose="020B0604020202020204" pitchFamily="34" charset="0"/>
                <a:cs typeface="Times New Roman" panose="02020603050405020304" pitchFamily="18" charset="0"/>
              </a:rPr>
              <a:t>The procedure for dealing with complaints;</a:t>
            </a:r>
          </a:p>
          <a:p>
            <a:pPr marL="285750" lvl="0" indent="-285750" algn="just">
              <a:lnSpc>
                <a:spcPct val="107000"/>
              </a:lnSpc>
              <a:spcAft>
                <a:spcPts val="800"/>
              </a:spcAft>
              <a:buFont typeface="Arial" panose="020B0604020202020204" pitchFamily="34" charset="0"/>
              <a:buChar char="•"/>
            </a:pPr>
            <a:r>
              <a:rPr lang="en-US" altLang="en-US" sz="1400" dirty="0">
                <a:solidFill>
                  <a:prstClr val="black"/>
                </a:solidFill>
                <a:latin typeface="Arial" panose="020B0604020202020204" pitchFamily="34" charset="0"/>
                <a:cs typeface="Times New Roman" panose="02020603050405020304" pitchFamily="18" charset="0"/>
              </a:rPr>
              <a:t>Any other condition of service; and </a:t>
            </a:r>
          </a:p>
          <a:p>
            <a:pPr marL="285750" lvl="0" indent="-285750" algn="just">
              <a:lnSpc>
                <a:spcPct val="107000"/>
              </a:lnSpc>
              <a:spcAft>
                <a:spcPts val="800"/>
              </a:spcAft>
              <a:buFont typeface="Arial" panose="020B0604020202020204" pitchFamily="34" charset="0"/>
              <a:buChar char="•"/>
            </a:pPr>
            <a:r>
              <a:rPr lang="en-US" altLang="en-US" sz="1400" dirty="0">
                <a:solidFill>
                  <a:prstClr val="black"/>
                </a:solidFill>
                <a:latin typeface="Arial" panose="020B0604020202020204" pitchFamily="34" charset="0"/>
                <a:cs typeface="Times New Roman" panose="02020603050405020304" pitchFamily="18" charset="0"/>
              </a:rPr>
              <a:t>The recognition of any professional society.</a:t>
            </a:r>
          </a:p>
        </p:txBody>
      </p:sp>
    </p:spTree>
    <p:extLst>
      <p:ext uri="{BB962C8B-B14F-4D97-AF65-F5344CB8AC3E}">
        <p14:creationId xmlns:p14="http://schemas.microsoft.com/office/powerpoint/2010/main" val="2474927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50ACB-4428-7C5C-DE37-7C88FD944C6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26E2B97-BAF4-6676-C963-A9D64E342DF5}"/>
              </a:ext>
            </a:extLst>
          </p:cNvPr>
          <p:cNvSpPr txBox="1">
            <a:spLocks/>
          </p:cNvSpPr>
          <p:nvPr/>
        </p:nvSpPr>
        <p:spPr>
          <a:xfrm>
            <a:off x="374574" y="139428"/>
            <a:ext cx="8685369" cy="4653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t">
              <a:lnSpc>
                <a:spcPct val="100000"/>
              </a:lnSpc>
              <a:spcBef>
                <a:spcPts val="0"/>
              </a:spcBef>
              <a:defRPr/>
            </a:pPr>
            <a:endParaRPr lang="en-US" sz="1800" b="1" dirty="0">
              <a:solidFill>
                <a:prstClr val="black"/>
              </a:solidFill>
              <a:latin typeface="Arial" panose="020B0604020202020204" pitchFamily="34" charset="0"/>
              <a:ea typeface="+mn-ea"/>
              <a:cs typeface="Arial" panose="020B0604020202020204" pitchFamily="34" charset="0"/>
            </a:endParaRPr>
          </a:p>
          <a:p>
            <a:pPr lvl="0" algn="ctr" fontAlgn="t">
              <a:lnSpc>
                <a:spcPct val="100000"/>
              </a:lnSpc>
              <a:spcBef>
                <a:spcPts val="0"/>
              </a:spcBef>
              <a:defRPr/>
            </a:pPr>
            <a:r>
              <a:rPr lang="en-US" sz="1800" b="1" dirty="0">
                <a:solidFill>
                  <a:schemeClr val="accent2"/>
                </a:solidFill>
                <a:latin typeface="Arial" panose="020B0604020202020204" pitchFamily="34" charset="0"/>
                <a:ea typeface="+mn-ea"/>
                <a:cs typeface="Arial" panose="020B0604020202020204" pitchFamily="34" charset="0"/>
              </a:rPr>
              <a:t>MEETINGS WITH THE LEADERSHIP OF THE MAGISTRY    </a:t>
            </a:r>
            <a:endParaRPr lang="en-US" sz="1800" dirty="0">
              <a:solidFill>
                <a:schemeClr val="accent2"/>
              </a:solidFill>
              <a:latin typeface="Arial" panose="020B0604020202020204" pitchFamily="34" charset="0"/>
              <a:ea typeface="+mn-ea"/>
              <a:cs typeface="Arial" panose="020B0604020202020204" pitchFamily="34" charset="0"/>
            </a:endParaRPr>
          </a:p>
          <a:p>
            <a:pPr lvl="0" algn="ctr" fontAlgn="t">
              <a:lnSpc>
                <a:spcPct val="100000"/>
              </a:lnSpc>
              <a:spcBef>
                <a:spcPts val="0"/>
              </a:spcBef>
              <a:defRPr/>
            </a:pPr>
            <a:endParaRPr lang="en-US" sz="2200" dirty="0">
              <a:solidFill>
                <a:prstClr val="black"/>
              </a:solidFill>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3BBA67B7-0945-42F3-A73C-F63848A94150}"/>
              </a:ext>
            </a:extLst>
          </p:cNvPr>
          <p:cNvSpPr>
            <a:spLocks noGrp="1"/>
          </p:cNvSpPr>
          <p:nvPr>
            <p:ph type="sldNum" sz="quarter" idx="12"/>
          </p:nvPr>
        </p:nvSpPr>
        <p:spPr/>
        <p:txBody>
          <a:bodyPr/>
          <a:lstStyle/>
          <a:p>
            <a:fld id="{330EA680-D336-4FF7-8B7A-9848BB0A1C32}" type="slidenum">
              <a:rPr lang="en-GB" sz="1400" smtClean="0"/>
              <a:t>8</a:t>
            </a:fld>
            <a:endParaRPr lang="en-GB" sz="1400" dirty="0"/>
          </a:p>
        </p:txBody>
      </p:sp>
      <p:sp>
        <p:nvSpPr>
          <p:cNvPr id="5" name="TextBox 4">
            <a:extLst>
              <a:ext uri="{FF2B5EF4-FFF2-40B4-BE49-F238E27FC236}">
                <a16:creationId xmlns:a16="http://schemas.microsoft.com/office/drawing/2014/main" id="{599B48CE-281F-CCB9-54A9-CBEC3427F118}"/>
              </a:ext>
            </a:extLst>
          </p:cNvPr>
          <p:cNvSpPr txBox="1"/>
          <p:nvPr/>
        </p:nvSpPr>
        <p:spPr>
          <a:xfrm>
            <a:off x="229315" y="744196"/>
            <a:ext cx="8685369" cy="10323275"/>
          </a:xfrm>
          <a:prstGeom prst="rect">
            <a:avLst/>
          </a:prstGeom>
          <a:noFill/>
        </p:spPr>
        <p:txBody>
          <a:bodyPr wrap="square">
            <a:spAutoFit/>
          </a:bodyPr>
          <a:lstStyle/>
          <a:p>
            <a:pPr lvl="0" algn="just">
              <a:lnSpc>
                <a:spcPct val="107000"/>
              </a:lnSpc>
              <a:spcAft>
                <a:spcPts val="800"/>
              </a:spcAft>
            </a:pPr>
            <a:r>
              <a:rPr lang="en-US" sz="1400" b="1" u="sng" dirty="0">
                <a:latin typeface="Arial" panose="020B0604020202020204" pitchFamily="34" charset="0"/>
                <a:ea typeface="Calibri" panose="020F0502020204030204" pitchFamily="34" charset="0"/>
                <a:cs typeface="Arial" panose="020B0604020202020204" pitchFamily="34" charset="0"/>
              </a:rPr>
              <a:t>4. MEETINGS WITH THE LEADERSHIP OF THE MAGISTRACY:</a:t>
            </a:r>
          </a:p>
          <a:p>
            <a:pPr lvl="0" algn="just">
              <a:lnSpc>
                <a:spcPct val="107000"/>
              </a:lnSpc>
              <a:spcAft>
                <a:spcPts val="800"/>
              </a:spcAft>
            </a:pPr>
            <a:r>
              <a:rPr lang="en-US" sz="1400" dirty="0">
                <a:latin typeface="Arial" panose="020B0604020202020204" pitchFamily="34" charset="0"/>
                <a:ea typeface="Calibri" panose="020F0502020204030204" pitchFamily="34" charset="0"/>
                <a:cs typeface="Arial" panose="020B0604020202020204" pitchFamily="34" charset="0"/>
              </a:rPr>
              <a:t>4.1    The Minister has delegated matters  regarding the magistracy  to the  Deputy Minister.  </a:t>
            </a:r>
          </a:p>
          <a:p>
            <a:pPr lvl="0" algn="just">
              <a:lnSpc>
                <a:spcPct val="107000"/>
              </a:lnSpc>
              <a:spcAft>
                <a:spcPts val="800"/>
              </a:spcAft>
            </a:pPr>
            <a:r>
              <a:rPr lang="en-US" sz="1400" dirty="0">
                <a:latin typeface="Arial" panose="020B0604020202020204" pitchFamily="34" charset="0"/>
                <a:ea typeface="Calibri" panose="020F0502020204030204" pitchFamily="34" charset="0"/>
                <a:cs typeface="Arial" panose="020B0604020202020204" pitchFamily="34" charset="0"/>
              </a:rPr>
              <a:t>	The Deputy Minister and the relevant senior officials in the DOJ&amp;CD meet with the leadership of the 	regional magistrates  and the district magistrates on a quarterly basis, where policy, strategic and 	operational challenges are discussed. 	These  meetings include meetings with –</a:t>
            </a:r>
          </a:p>
          <a:p>
            <a:pPr lvl="0" algn="just">
              <a:lnSpc>
                <a:spcPct val="107000"/>
              </a:lnSpc>
              <a:spcAft>
                <a:spcPts val="800"/>
              </a:spcAft>
            </a:pPr>
            <a:r>
              <a:rPr lang="en-US" sz="1400" dirty="0">
                <a:latin typeface="Arial" panose="020B0604020202020204" pitchFamily="34" charset="0"/>
                <a:ea typeface="Calibri" panose="020F0502020204030204" pitchFamily="34" charset="0"/>
                <a:cs typeface="Arial" panose="020B0604020202020204" pitchFamily="34" charset="0"/>
              </a:rPr>
              <a:t>           (i) The Regional Court Presidents Forum (RCPF), consisting of the nine(9) Regional Court 				Presidents, and</a:t>
            </a:r>
          </a:p>
          <a:p>
            <a:pPr lvl="0" algn="just">
              <a:lnSpc>
                <a:spcPct val="107000"/>
              </a:lnSpc>
              <a:spcAft>
                <a:spcPts val="800"/>
              </a:spcAft>
            </a:pPr>
            <a:r>
              <a:rPr lang="en-US" sz="1400" dirty="0">
                <a:latin typeface="Arial" panose="020B0604020202020204" pitchFamily="34" charset="0"/>
                <a:ea typeface="Calibri" panose="020F0502020204030204" pitchFamily="34" charset="0"/>
                <a:cs typeface="Arial" panose="020B0604020202020204" pitchFamily="34" charset="0"/>
              </a:rPr>
              <a:t>           (ii) The Chief Magistrates Forum (CMF), consisting of all the Chief Magistrates. (currently 19  Chief 		Magistrates including those who are acting)</a:t>
            </a:r>
          </a:p>
          <a:p>
            <a:pPr lvl="0" algn="just">
              <a:lnSpc>
                <a:spcPct val="107000"/>
              </a:lnSpc>
              <a:spcAft>
                <a:spcPts val="800"/>
              </a:spcAft>
            </a:pPr>
            <a:r>
              <a:rPr lang="en-US" sz="1400" dirty="0">
                <a:latin typeface="Arial" panose="020B0604020202020204" pitchFamily="34" charset="0"/>
                <a:ea typeface="Calibri" panose="020F0502020204030204" pitchFamily="34" charset="0"/>
                <a:cs typeface="Arial" panose="020B0604020202020204" pitchFamily="34" charset="0"/>
              </a:rPr>
              <a:t>          (iii)  The  Deputy Minister and  the  Chairperson of the Magistrates Commission, Acting Deputy Judge 	President  Ledwaba seeks to  attend the RCPF and the CMF  at the same time given the issues 	raised.  </a:t>
            </a:r>
          </a:p>
          <a:p>
            <a:pPr algn="just">
              <a:lnSpc>
                <a:spcPct val="107000"/>
              </a:lnSpc>
              <a:spcAft>
                <a:spcPts val="800"/>
              </a:spcAft>
            </a:pPr>
            <a:r>
              <a:rPr lang="en-US" sz="1400" dirty="0">
                <a:latin typeface="Arial" panose="020B0604020202020204" pitchFamily="34" charset="0"/>
                <a:ea typeface="Calibri" panose="020F0502020204030204" pitchFamily="34" charset="0"/>
                <a:cs typeface="Arial" panose="020B0604020202020204" pitchFamily="34" charset="0"/>
              </a:rPr>
              <a:t> 	 (iv) The Deputy Minister represents the Minister on the Magistrates Commission and participate in its 		proceedings  with a slot  to  inform the members of the Commission on matters  regarding matter 		that 	may impact on the magistracy, including progress with applicable legislation. </a:t>
            </a:r>
          </a:p>
          <a:p>
            <a:pPr lvl="0" algn="just">
              <a:lnSpc>
                <a:spcPct val="107000"/>
              </a:lnSpc>
              <a:spcAft>
                <a:spcPts val="800"/>
              </a:spcAft>
            </a:pPr>
            <a:endParaRPr lang="en-US" sz="1400" b="1" dirty="0">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800"/>
              </a:spcAft>
            </a:pPr>
            <a:endParaRPr lang="en-US" sz="1400" b="1" dirty="0">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800"/>
              </a:spcAft>
            </a:pPr>
            <a:endParaRPr lang="en-US" sz="1400" b="1" dirty="0">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800"/>
              </a:spcAft>
            </a:pPr>
            <a:endParaRPr lang="en-US" sz="1400" b="1" dirty="0">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800"/>
              </a:spcAft>
            </a:pPr>
            <a:endParaRPr lang="en-US" sz="1400" b="1" dirty="0">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800"/>
              </a:spcAft>
            </a:pPr>
            <a:endParaRPr lang="en-US" sz="1400" b="1" dirty="0">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800"/>
              </a:spcAft>
            </a:pPr>
            <a:endParaRPr lang="en-US" sz="1400" b="1" dirty="0">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800"/>
              </a:spcAft>
            </a:pPr>
            <a:r>
              <a:rPr lang="en-US" sz="1400" b="1" dirty="0">
                <a:latin typeface="Arial" panose="020B0604020202020204" pitchFamily="34" charset="0"/>
                <a:ea typeface="Calibri" panose="020F0502020204030204" pitchFamily="34" charset="0"/>
                <a:cs typeface="Arial" panose="020B0604020202020204" pitchFamily="34" charset="0"/>
              </a:rPr>
              <a:t>5.  ASSOCIATION OF REGIONAL MAGISTRATES OF SOUTH AFRICA ( ARMSA) AND THE  JUDICIAL     OFFICERS ASSOCIATION  OF SOUTH AFRICA( JOASA)</a:t>
            </a:r>
          </a:p>
          <a:p>
            <a:pPr lvl="0" algn="just">
              <a:lnSpc>
                <a:spcPct val="107000"/>
              </a:lnSpc>
              <a:spcAft>
                <a:spcPts val="800"/>
              </a:spcAft>
            </a:pPr>
            <a:r>
              <a:rPr lang="en-US" sz="1400" dirty="0">
                <a:latin typeface="Arial" panose="020B0604020202020204" pitchFamily="34" charset="0"/>
                <a:ea typeface="Calibri" panose="020F0502020204030204" pitchFamily="34" charset="0"/>
                <a:cs typeface="Arial" panose="020B0604020202020204" pitchFamily="34" charset="0"/>
              </a:rPr>
              <a:t>5.1   ARMSA and JOASA are voluntary  associations  with  ARMSA representing the interest of  regional magistrates who are members  and JOASA representing the interest  of all  judicial officers  who are members.</a:t>
            </a:r>
          </a:p>
          <a:p>
            <a:pPr lvl="0" algn="just">
              <a:lnSpc>
                <a:spcPct val="107000"/>
              </a:lnSpc>
              <a:spcAft>
                <a:spcPts val="800"/>
              </a:spcAft>
            </a:pPr>
            <a:r>
              <a:rPr lang="en-US" sz="1400" dirty="0">
                <a:latin typeface="Arial" panose="020B0604020202020204" pitchFamily="34" charset="0"/>
                <a:ea typeface="Calibri" panose="020F0502020204030204" pitchFamily="34" charset="0"/>
                <a:cs typeface="Arial" panose="020B0604020202020204" pitchFamily="34" charset="0"/>
              </a:rPr>
              <a:t>5.2   It is expected from members of the Regional Court Presidents Forum and Chief Magistrates’ Forum, to inform the judicial officers of whom they are the heads, of the discussion and  outcomes of the meetings of the Regional Court Presidents Forum and Chief Magistrates Forum. This was again emphasized  at a recent meeting  on  7 November 2025,  where the Minister and the  Deputy Minister briefed the RCPF, the CMF and the  Chairperson of the Magistrates Commission on a Single and Independent  Judiciary Led Administration. </a:t>
            </a:r>
          </a:p>
          <a:p>
            <a:pPr lvl="0" algn="just">
              <a:lnSpc>
                <a:spcPct val="107000"/>
              </a:lnSpc>
              <a:spcAft>
                <a:spcPts val="800"/>
              </a:spcAft>
            </a:pPr>
            <a:endParaRPr lang="en-US" sz="1400" dirty="0">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800"/>
              </a:spcAft>
            </a:pPr>
            <a:r>
              <a:rPr lang="en-US" altLang="en-US" sz="1400" dirty="0">
                <a:solidFill>
                  <a:prstClr val="black"/>
                </a:solidFill>
                <a:latin typeface="Arial" panose="020B0604020202020204" pitchFamily="34" charset="0"/>
                <a:cs typeface="Times New Roman" panose="02020603050405020304" pitchFamily="18" charset="0"/>
              </a:rPr>
              <a:t>  </a:t>
            </a:r>
          </a:p>
          <a:p>
            <a:pPr lvl="0" algn="just">
              <a:lnSpc>
                <a:spcPct val="107000"/>
              </a:lnSpc>
              <a:spcAft>
                <a:spcPts val="800"/>
              </a:spcAft>
            </a:pPr>
            <a:r>
              <a:rPr lang="en-US" altLang="en-US" sz="1400" dirty="0">
                <a:solidFill>
                  <a:prstClr val="black"/>
                </a:solidFill>
                <a:latin typeface="Arial" panose="020B0604020202020204" pitchFamily="34" charset="0"/>
                <a:cs typeface="Times New Roman" panose="02020603050405020304" pitchFamily="18" charset="0"/>
              </a:rPr>
              <a:t> </a:t>
            </a: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 </a:t>
            </a:r>
          </a:p>
        </p:txBody>
      </p:sp>
    </p:spTree>
    <p:extLst>
      <p:ext uri="{BB962C8B-B14F-4D97-AF65-F5344CB8AC3E}">
        <p14:creationId xmlns:p14="http://schemas.microsoft.com/office/powerpoint/2010/main" val="1967622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50ACB-4428-7C5C-DE37-7C88FD944C6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26E2B97-BAF4-6676-C963-A9D64E342DF5}"/>
              </a:ext>
            </a:extLst>
          </p:cNvPr>
          <p:cNvSpPr txBox="1">
            <a:spLocks/>
          </p:cNvSpPr>
          <p:nvPr/>
        </p:nvSpPr>
        <p:spPr>
          <a:xfrm>
            <a:off x="374574" y="139428"/>
            <a:ext cx="8685369" cy="4653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t">
              <a:lnSpc>
                <a:spcPct val="100000"/>
              </a:lnSpc>
              <a:spcBef>
                <a:spcPts val="0"/>
              </a:spcBef>
              <a:defRPr/>
            </a:pPr>
            <a:endParaRPr lang="en-US" sz="1800" b="1" dirty="0">
              <a:solidFill>
                <a:prstClr val="black"/>
              </a:solidFill>
              <a:latin typeface="Arial" panose="020B0604020202020204" pitchFamily="34" charset="0"/>
              <a:ea typeface="+mn-ea"/>
              <a:cs typeface="Arial" panose="020B0604020202020204" pitchFamily="34" charset="0"/>
            </a:endParaRPr>
          </a:p>
          <a:p>
            <a:pPr lvl="0" algn="ctr" fontAlgn="t">
              <a:lnSpc>
                <a:spcPct val="100000"/>
              </a:lnSpc>
              <a:spcBef>
                <a:spcPts val="0"/>
              </a:spcBef>
              <a:defRPr/>
            </a:pPr>
            <a:r>
              <a:rPr lang="en-US" sz="1800" b="1" dirty="0">
                <a:solidFill>
                  <a:schemeClr val="accent2"/>
                </a:solidFill>
                <a:latin typeface="Arial" panose="020B0604020202020204" pitchFamily="34" charset="0"/>
                <a:ea typeface="+mn-ea"/>
                <a:cs typeface="Arial" panose="020B0604020202020204" pitchFamily="34" charset="0"/>
              </a:rPr>
              <a:t>REMUNERATION OF MAGISTRATES:      </a:t>
            </a:r>
            <a:endParaRPr lang="en-US" sz="1800" dirty="0">
              <a:solidFill>
                <a:schemeClr val="accent2"/>
              </a:solidFill>
              <a:latin typeface="Arial" panose="020B0604020202020204" pitchFamily="34" charset="0"/>
              <a:ea typeface="+mn-ea"/>
              <a:cs typeface="Arial" panose="020B0604020202020204" pitchFamily="34" charset="0"/>
            </a:endParaRPr>
          </a:p>
          <a:p>
            <a:pPr lvl="0" algn="ctr" fontAlgn="t">
              <a:lnSpc>
                <a:spcPct val="100000"/>
              </a:lnSpc>
              <a:spcBef>
                <a:spcPts val="0"/>
              </a:spcBef>
              <a:defRPr/>
            </a:pPr>
            <a:endParaRPr lang="en-US" sz="2200" dirty="0">
              <a:solidFill>
                <a:prstClr val="black"/>
              </a:solidFill>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3BBA67B7-0945-42F3-A73C-F63848A94150}"/>
              </a:ext>
            </a:extLst>
          </p:cNvPr>
          <p:cNvSpPr>
            <a:spLocks noGrp="1"/>
          </p:cNvSpPr>
          <p:nvPr>
            <p:ph type="sldNum" sz="quarter" idx="12"/>
          </p:nvPr>
        </p:nvSpPr>
        <p:spPr/>
        <p:txBody>
          <a:bodyPr/>
          <a:lstStyle/>
          <a:p>
            <a:fld id="{330EA680-D336-4FF7-8B7A-9848BB0A1C32}" type="slidenum">
              <a:rPr lang="en-GB" sz="1400" smtClean="0"/>
              <a:t>9</a:t>
            </a:fld>
            <a:endParaRPr lang="en-GB" sz="1400" dirty="0"/>
          </a:p>
        </p:txBody>
      </p:sp>
      <p:sp>
        <p:nvSpPr>
          <p:cNvPr id="5" name="TextBox 4">
            <a:extLst>
              <a:ext uri="{FF2B5EF4-FFF2-40B4-BE49-F238E27FC236}">
                <a16:creationId xmlns:a16="http://schemas.microsoft.com/office/drawing/2014/main" id="{599B48CE-281F-CCB9-54A9-CBEC3427F118}"/>
              </a:ext>
            </a:extLst>
          </p:cNvPr>
          <p:cNvSpPr txBox="1"/>
          <p:nvPr/>
        </p:nvSpPr>
        <p:spPr>
          <a:xfrm>
            <a:off x="229315" y="744196"/>
            <a:ext cx="8685369" cy="369332"/>
          </a:xfrm>
          <a:prstGeom prst="rect">
            <a:avLst/>
          </a:prstGeom>
          <a:noFill/>
        </p:spPr>
        <p:txBody>
          <a:bodyPr wrap="square">
            <a:spAutoFit/>
          </a:bodyPr>
          <a:lstStyle/>
          <a:p>
            <a:r>
              <a:rPr lang="en-ZA" dirty="0"/>
              <a:t> </a:t>
            </a: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p:txBody>
      </p:sp>
      <p:sp>
        <p:nvSpPr>
          <p:cNvPr id="6" name="Rectangle 5">
            <a:extLst>
              <a:ext uri="{FF2B5EF4-FFF2-40B4-BE49-F238E27FC236}">
                <a16:creationId xmlns:a16="http://schemas.microsoft.com/office/drawing/2014/main" id="{C7667978-D0CD-4FB2-8B1C-1877742B1922}"/>
              </a:ext>
            </a:extLst>
          </p:cNvPr>
          <p:cNvSpPr/>
          <p:nvPr/>
        </p:nvSpPr>
        <p:spPr>
          <a:xfrm>
            <a:off x="229315" y="989147"/>
            <a:ext cx="8448520" cy="18890043"/>
          </a:xfrm>
          <a:prstGeom prst="rect">
            <a:avLst/>
          </a:prstGeom>
        </p:spPr>
        <p:txBody>
          <a:bodyPr wrap="square">
            <a:spAutoFit/>
          </a:bodyPr>
          <a:lstStyle/>
          <a:p>
            <a:r>
              <a:rPr lang="en-ZA" sz="1600" b="1" dirty="0">
                <a:latin typeface="Arial" panose="020B0604020202020204" pitchFamily="34" charset="0"/>
                <a:cs typeface="Arial" panose="020B0604020202020204" pitchFamily="34" charset="0"/>
              </a:rPr>
              <a:t>5.   Remuneration of Magistrates:</a:t>
            </a:r>
          </a:p>
          <a:p>
            <a:pPr algn="just"/>
            <a:r>
              <a:rPr lang="en-ZA" sz="1600" dirty="0">
                <a:latin typeface="Arial" panose="020B0604020202020204" pitchFamily="34" charset="0"/>
                <a:cs typeface="Arial" panose="020B0604020202020204" pitchFamily="34" charset="0"/>
              </a:rPr>
              <a:t>5.1     Magistrates are entitled  to such salaries, allowances or benefits  as determined by the President after taking  into account the recommendations of the IRC and approved by Parliament. The  IRC must when  investigation or considering  the remuneration  of magistrates consult with the  Minister of Justice and Constitutional Development  and the Minister of Finance. </a:t>
            </a:r>
          </a:p>
          <a:p>
            <a:pPr algn="just"/>
            <a:endParaRPr lang="en-ZA" sz="1600" dirty="0">
              <a:latin typeface="Arial" panose="020B0604020202020204" pitchFamily="34" charset="0"/>
              <a:cs typeface="Arial" panose="020B0604020202020204" pitchFamily="34" charset="0"/>
            </a:endParaRPr>
          </a:p>
          <a:p>
            <a:pPr algn="just"/>
            <a:r>
              <a:rPr lang="en-ZA" sz="1600" dirty="0">
                <a:latin typeface="Arial" panose="020B0604020202020204" pitchFamily="34" charset="0"/>
                <a:cs typeface="Arial" panose="020B0604020202020204" pitchFamily="34" charset="0"/>
              </a:rPr>
              <a:t>5.2  Before the  Magistrates  Act was amended in  1997, the remuneration  of magistrates was determined by the Minister responsible for Justice after consultation with the Minister of Finance. The subsequent amendment  of the Magistrates Act  that requires  approval by approval by Parliament, brings it in line  with the determination of the remuneration of judges and  also serves as a safeguard.</a:t>
            </a:r>
          </a:p>
          <a:p>
            <a:endParaRPr lang="en-ZA" sz="1600" dirty="0">
              <a:latin typeface="Arial" panose="020B0604020202020204" pitchFamily="34" charset="0"/>
              <a:cs typeface="Arial" panose="020B0604020202020204" pitchFamily="34" charset="0"/>
            </a:endParaRPr>
          </a:p>
          <a:p>
            <a:pPr algn="just"/>
            <a:r>
              <a:rPr lang="en-ZA" sz="1600" dirty="0">
                <a:latin typeface="Arial" panose="020B0604020202020204" pitchFamily="34" charset="0"/>
                <a:cs typeface="Arial" panose="020B0604020202020204" pitchFamily="34" charset="0"/>
              </a:rPr>
              <a:t>5.3  In this regard it is important to mention  that  in terms of section 12(2) of the Magistrates Act, a notice by the President may commence with effect from a date specified in the notice, which date may not be more than a year before the date  of publication of the notice.  This is an important provision to ensure that  any determination is considered and approved annually. The Judiciary, as well as the State  Institutions  supporting  Constitutional Democracy,  has  only a regular basis conveyed their dissatisfaction</a:t>
            </a:r>
          </a:p>
          <a:p>
            <a:pPr algn="just"/>
            <a:endParaRPr lang="en-ZA" sz="1600" dirty="0">
              <a:latin typeface="Arial" panose="020B0604020202020204" pitchFamily="34" charset="0"/>
              <a:cs typeface="Arial" panose="020B0604020202020204" pitchFamily="34" charset="0"/>
            </a:endParaRPr>
          </a:p>
          <a:p>
            <a:pPr algn="just"/>
            <a:endParaRPr lang="en-ZA" sz="1600" dirty="0">
              <a:latin typeface="Arial" panose="020B0604020202020204" pitchFamily="34" charset="0"/>
              <a:cs typeface="Arial" panose="020B0604020202020204" pitchFamily="34" charset="0"/>
            </a:endParaRPr>
          </a:p>
          <a:p>
            <a:pPr algn="just"/>
            <a:endParaRPr lang="en-ZA" sz="1600" dirty="0">
              <a:latin typeface="Arial" panose="020B0604020202020204" pitchFamily="34" charset="0"/>
              <a:cs typeface="Arial" panose="020B0604020202020204" pitchFamily="34" charset="0"/>
            </a:endParaRPr>
          </a:p>
          <a:p>
            <a:pPr algn="just"/>
            <a:endParaRPr lang="en-ZA" sz="1600" dirty="0">
              <a:latin typeface="Arial" panose="020B0604020202020204" pitchFamily="34" charset="0"/>
              <a:cs typeface="Arial" panose="020B0604020202020204" pitchFamily="34" charset="0"/>
            </a:endParaRPr>
          </a:p>
          <a:p>
            <a:pPr algn="just"/>
            <a:endParaRPr lang="en-ZA" sz="1600" dirty="0">
              <a:latin typeface="Arial" panose="020B0604020202020204" pitchFamily="34" charset="0"/>
              <a:cs typeface="Arial" panose="020B0604020202020204" pitchFamily="34" charset="0"/>
            </a:endParaRPr>
          </a:p>
          <a:p>
            <a:pPr algn="just"/>
            <a:endParaRPr lang="en-ZA" sz="1600" dirty="0">
              <a:latin typeface="Arial" panose="020B0604020202020204" pitchFamily="34" charset="0"/>
              <a:cs typeface="Arial" panose="020B0604020202020204" pitchFamily="34" charset="0"/>
            </a:endParaRPr>
          </a:p>
          <a:p>
            <a:pPr algn="just"/>
            <a:endParaRPr lang="en-ZA" sz="1600" dirty="0">
              <a:latin typeface="Arial" panose="020B0604020202020204" pitchFamily="34" charset="0"/>
              <a:cs typeface="Arial" panose="020B0604020202020204" pitchFamily="34" charset="0"/>
            </a:endParaRPr>
          </a:p>
          <a:p>
            <a:pPr algn="just"/>
            <a:endParaRPr lang="en-ZA" sz="1600" dirty="0">
              <a:latin typeface="Arial" panose="020B0604020202020204" pitchFamily="34" charset="0"/>
              <a:cs typeface="Arial" panose="020B0604020202020204" pitchFamily="34" charset="0"/>
            </a:endParaRPr>
          </a:p>
          <a:p>
            <a:pPr algn="just"/>
            <a:r>
              <a:rPr lang="en-ZA" sz="1600" dirty="0">
                <a:latin typeface="Arial" panose="020B0604020202020204" pitchFamily="34" charset="0"/>
                <a:cs typeface="Arial" panose="020B0604020202020204" pitchFamily="34" charset="0"/>
              </a:rPr>
              <a:t>  with the fact that the IRC takes time  in submitting  their recommendations to the President with no or little time for  Parliament to consider  and approve of it. We therefore want to make use of the opportunity  to convey out appreciation to  the Select Committee for inviting the  IRC to the  brief  you,  and we trust that you have made use of the opportunity to  also raised  the delays in the recommendation  of the annual cost of living adjustments (COLA) increases with the  IRC. </a:t>
            </a:r>
          </a:p>
          <a:p>
            <a:pPr algn="just"/>
            <a:endParaRPr lang="en-ZA" sz="1600" dirty="0">
              <a:latin typeface="Arial" panose="020B0604020202020204" pitchFamily="34" charset="0"/>
              <a:cs typeface="Arial" panose="020B0604020202020204" pitchFamily="34" charset="0"/>
            </a:endParaRPr>
          </a:p>
          <a:p>
            <a:pPr algn="just"/>
            <a:r>
              <a:rPr lang="en-ZA" sz="1600" dirty="0">
                <a:latin typeface="Arial" panose="020B0604020202020204" pitchFamily="34" charset="0"/>
                <a:cs typeface="Arial" panose="020B0604020202020204" pitchFamily="34" charset="0"/>
              </a:rPr>
              <a:t> 6.4  Although the remuneration of the magistrates are ringfenced and  is a direct charge against the fiscus  it also  impacts negatively on both the DOJ&amp;CD and the magistrates if increases  have to implemented retrospectively from previous financial years. For example for the  2024/25 financial year there was an over-expenditure of 21 million  as magistrates  in November 2024 received annual salary increases for both the 2023/24 (with effect from 1 April 2023) and 2024/25(with effect from 1 April 2024) financial years.    </a:t>
            </a:r>
          </a:p>
          <a:p>
            <a:pPr algn="just"/>
            <a:endParaRPr lang="en-ZA" sz="1600" dirty="0">
              <a:latin typeface="Arial" panose="020B0604020202020204" pitchFamily="34" charset="0"/>
              <a:cs typeface="Arial" panose="020B0604020202020204" pitchFamily="34" charset="0"/>
            </a:endParaRPr>
          </a:p>
          <a:p>
            <a:pPr algn="just"/>
            <a:r>
              <a:rPr lang="en-ZA" sz="1600" dirty="0">
                <a:latin typeface="Arial" panose="020B0604020202020204" pitchFamily="34" charset="0"/>
                <a:cs typeface="Arial" panose="020B0604020202020204" pitchFamily="34" charset="0"/>
              </a:rPr>
              <a:t>6.5  We are aware that some magistrates have raised concerns in the media  that they are not receiving medical aid, motor vehicle and  housing allowances.  This is, of course,  not correct.  Magistrates receive  a total remuneration  package that includes:</a:t>
            </a:r>
          </a:p>
          <a:p>
            <a:pPr algn="just"/>
            <a:endParaRPr lang="en-ZA"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sz="1600" dirty="0">
                <a:latin typeface="Arial" panose="020B0604020202020204" pitchFamily="34" charset="0"/>
                <a:cs typeface="Arial" panose="020B0604020202020204" pitchFamily="34" charset="0"/>
              </a:rPr>
              <a:t>A basic salary  component  equal to 70% of the total package, which constitutes  the pensionable salary ;</a:t>
            </a:r>
          </a:p>
          <a:p>
            <a:pPr marL="285750" indent="-285750" algn="just">
              <a:buFont typeface="Arial" panose="020B0604020202020204" pitchFamily="34" charset="0"/>
              <a:buChar char="•"/>
            </a:pPr>
            <a:r>
              <a:rPr lang="en-ZA" sz="1600" dirty="0">
                <a:latin typeface="Arial" panose="020B0604020202020204" pitchFamily="34" charset="0"/>
                <a:cs typeface="Arial" panose="020B0604020202020204" pitchFamily="34" charset="0"/>
              </a:rPr>
              <a:t>Pension benefit contribution to the applicable  pension fund; and</a:t>
            </a:r>
          </a:p>
          <a:p>
            <a:pPr marL="285750" indent="-285750" algn="just">
              <a:buFont typeface="Arial" panose="020B0604020202020204" pitchFamily="34" charset="0"/>
              <a:buChar char="•"/>
            </a:pPr>
            <a:r>
              <a:rPr lang="en-ZA" sz="1600" dirty="0">
                <a:latin typeface="Arial" panose="020B0604020202020204" pitchFamily="34" charset="0"/>
                <a:cs typeface="Arial" panose="020B0604020202020204" pitchFamily="34" charset="0"/>
              </a:rPr>
              <a:t>A flexible portion for the remaining amount of the total remunerations .</a:t>
            </a:r>
          </a:p>
          <a:p>
            <a:pPr marL="285750" indent="-285750" algn="just">
              <a:buFont typeface="Arial" panose="020B0604020202020204" pitchFamily="34" charset="0"/>
              <a:buChar char="•"/>
            </a:pPr>
            <a:endParaRPr lang="en-ZA" sz="1600" dirty="0">
              <a:latin typeface="Arial" panose="020B0604020202020204" pitchFamily="34" charset="0"/>
              <a:cs typeface="Arial" panose="020B0604020202020204" pitchFamily="34" charset="0"/>
            </a:endParaRPr>
          </a:p>
          <a:p>
            <a:pPr algn="just"/>
            <a:r>
              <a:rPr lang="en-ZA" sz="1600" dirty="0">
                <a:latin typeface="Arial" panose="020B0604020202020204" pitchFamily="34" charset="0"/>
                <a:cs typeface="Arial" panose="020B0604020202020204" pitchFamily="34" charset="0"/>
              </a:rPr>
              <a:t>6.6  Magistrates are well aware that they can structure  the flexible portion of their remuneration  to their own needs, for example, a motor vehicle allowance, or medical aid  or both.  </a:t>
            </a:r>
          </a:p>
          <a:p>
            <a:pPr algn="just"/>
            <a:endParaRPr lang="en-ZA" sz="1600" dirty="0">
              <a:latin typeface="Arial" panose="020B0604020202020204" pitchFamily="34" charset="0"/>
              <a:cs typeface="Arial" panose="020B0604020202020204" pitchFamily="34" charset="0"/>
            </a:endParaRPr>
          </a:p>
          <a:p>
            <a:pPr algn="just"/>
            <a:r>
              <a:rPr lang="en-ZA" sz="1600" dirty="0">
                <a:latin typeface="Arial" panose="020B0604020202020204" pitchFamily="34" charset="0"/>
                <a:cs typeface="Arial" panose="020B0604020202020204" pitchFamily="34" charset="0"/>
              </a:rPr>
              <a:t>6.7  A district magistrate  currently receives  a remuneration package of   R1 161 674 million  per year and a Regional Magistrate  R1 689 981  million per annum.  The  IRC has published its major review recommendations  and also shared the outcomes of their recommendations with the Select Committee.  Should the recommendations of the IRC be accepted by the President and approved  by Parliament  magistrates will on average receive an increase  of about R400 000  per annum.</a:t>
            </a:r>
          </a:p>
          <a:p>
            <a:pPr algn="just"/>
            <a:endParaRPr lang="en-ZA" sz="1600" dirty="0">
              <a:latin typeface="Arial" panose="020B0604020202020204" pitchFamily="34" charset="0"/>
              <a:cs typeface="Arial" panose="020B0604020202020204" pitchFamily="34" charset="0"/>
            </a:endParaRPr>
          </a:p>
          <a:p>
            <a:pPr algn="just"/>
            <a:r>
              <a:rPr lang="en-ZA" sz="1600" dirty="0">
                <a:latin typeface="Arial" panose="020B0604020202020204" pitchFamily="34" charset="0"/>
                <a:cs typeface="Arial" panose="020B0604020202020204" pitchFamily="34" charset="0"/>
              </a:rPr>
              <a:t>6.8 We are aware, and the IRC has also informed this Committee that  the President has referred the  Consolidated  Remuneration Review  Report  of the IRC that deals with and make recommendation in respect of all office bearers - and not only judicial officers-  back to the IRC for consideration.</a:t>
            </a:r>
          </a:p>
          <a:p>
            <a:pPr algn="just"/>
            <a:endParaRPr lang="en-ZA" sz="1600" dirty="0">
              <a:latin typeface="Arial" panose="020B0604020202020204" pitchFamily="34" charset="0"/>
              <a:cs typeface="Arial" panose="020B0604020202020204" pitchFamily="34" charset="0"/>
            </a:endParaRPr>
          </a:p>
          <a:p>
            <a:pPr algn="just"/>
            <a:r>
              <a:rPr lang="en-ZA" sz="1600" dirty="0">
                <a:latin typeface="Arial" panose="020B0604020202020204" pitchFamily="34" charset="0"/>
                <a:cs typeface="Arial" panose="020B0604020202020204" pitchFamily="34" charset="0"/>
              </a:rPr>
              <a:t>6.9  The IRC has  in the meantime  submitted recommendations regarding  the  annual COLA  increase  to the relevant  persons for consideration as required by the applicable legislation.  In this regard it is important to mention  that in respect of the magistrates  one of the former the Chief Justices   designated the Lower Courts Remuneration Committee (LCRC)  to receive and comment on remuneration matters. The LCRC is chaired  by  Regional Court President Djaje in  Gauteng  and the RCPF, the CMF, ARMSA and  JOASA are represented. The IRC communicates directly with the LCRC.     </a:t>
            </a:r>
          </a:p>
          <a:p>
            <a:pPr algn="just"/>
            <a:endParaRPr lang="en-ZA" sz="1600" dirty="0">
              <a:latin typeface="Arial" panose="020B0604020202020204" pitchFamily="34" charset="0"/>
              <a:cs typeface="Arial" panose="020B0604020202020204" pitchFamily="34" charset="0"/>
            </a:endParaRPr>
          </a:p>
          <a:p>
            <a:pPr algn="just"/>
            <a:endParaRPr lang="en-ZA" sz="1600" dirty="0">
              <a:latin typeface="Arial" panose="020B0604020202020204" pitchFamily="34" charset="0"/>
              <a:cs typeface="Arial" panose="020B0604020202020204" pitchFamily="34" charset="0"/>
            </a:endParaRPr>
          </a:p>
          <a:p>
            <a:pPr algn="just">
              <a:lnSpc>
                <a:spcPct val="150000"/>
              </a:lnSpc>
              <a:spcAft>
                <a:spcPts val="1000"/>
              </a:spcAft>
            </a:pP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891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d912fe07-9dfb-49b3-a753-25145e3cf5e0" xsi:nil="true"/>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A8BA9DAFAF72549AD785F9BD9333D4D" ma:contentTypeVersion="19" ma:contentTypeDescription="Create a new document." ma:contentTypeScope="" ma:versionID="c728f0c0d42c3c26a9eb981e7b696864">
  <xsd:schema xmlns:xsd="http://www.w3.org/2001/XMLSchema" xmlns:xs="http://www.w3.org/2001/XMLSchema" xmlns:p="http://schemas.microsoft.com/office/2006/metadata/properties" xmlns:ns1="http://schemas.microsoft.com/sharepoint/v3" xmlns:ns3="d912fe07-9dfb-49b3-a753-25145e3cf5e0" xmlns:ns4="40470548-e20d-42cf-8879-7e416a9c9010" targetNamespace="http://schemas.microsoft.com/office/2006/metadata/properties" ma:root="true" ma:fieldsID="2c1ed213dec07ccb411251739036e452" ns1:_="" ns3:_="" ns4:_="">
    <xsd:import namespace="http://schemas.microsoft.com/sharepoint/v3"/>
    <xsd:import namespace="d912fe07-9dfb-49b3-a753-25145e3cf5e0"/>
    <xsd:import namespace="40470548-e20d-42cf-8879-7e416a9c901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_activity" minOccurs="0"/>
                <xsd:element ref="ns3:MediaServiceObjectDetectorVersions" minOccurs="0"/>
                <xsd:element ref="ns3:MediaServiceSystemTags" minOccurs="0"/>
                <xsd:element ref="ns3: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12fe07-9dfb-49b3-a753-25145e3cf5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0470548-e20d-42cf-8879-7e416a9c901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9CD30A-EC2A-417E-BC06-25C0304F9870}">
  <ds:schemaRefs>
    <ds:schemaRef ds:uri="40470548-e20d-42cf-8879-7e416a9c9010"/>
    <ds:schemaRef ds:uri="http://purl.org/dc/terms/"/>
    <ds:schemaRef ds:uri="http://schemas.microsoft.com/office/2006/documentManagement/types"/>
    <ds:schemaRef ds:uri="d912fe07-9dfb-49b3-a753-25145e3cf5e0"/>
    <ds:schemaRef ds:uri="http://schemas.openxmlformats.org/package/2006/metadata/core-properties"/>
    <ds:schemaRef ds:uri="http://purl.org/dc/elements/1.1/"/>
    <ds:schemaRef ds:uri="http://schemas.microsoft.com/office/infopath/2007/PartnerControls"/>
    <ds:schemaRef ds:uri="http://schemas.microsoft.com/sharepoint/v3"/>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8C452A19-D79B-4EEF-A0DC-8BAAF2BE13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912fe07-9dfb-49b3-a753-25145e3cf5e0"/>
    <ds:schemaRef ds:uri="40470548-e20d-42cf-8879-7e416a9c90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856EB4A-ED5C-4B10-9A61-3B97DFB5E170}">
  <ds:schemaRefs>
    <ds:schemaRef ds:uri="http://schemas.microsoft.com/sharepoint/v3/contenttype/forms"/>
  </ds:schemaRefs>
</ds:datastoreItem>
</file>

<file path=docMetadata/LabelInfo.xml><?xml version="1.0" encoding="utf-8"?>
<clbl:labelList xmlns:clbl="http://schemas.microsoft.com/office/2020/mipLabelMetadata">
  <clbl:label id="{f623590e-2507-40c7-8e6f-b6411b88ef5f}" enabled="0" method="" siteId="{f623590e-2507-40c7-8e6f-b6411b88ef5f}" removed="1"/>
</clbl:labelList>
</file>

<file path=docProps/app.xml><?xml version="1.0" encoding="utf-8"?>
<Properties xmlns="http://schemas.openxmlformats.org/officeDocument/2006/extended-properties" xmlns:vt="http://schemas.openxmlformats.org/officeDocument/2006/docPropsVTypes">
  <Template>Office 2013 - 2022 Theme</Template>
  <TotalTime>2359</TotalTime>
  <Words>3708</Words>
  <Application>Microsoft Office PowerPoint</Application>
  <PresentationFormat>Letter Paper (8.5x11 in)</PresentationFormat>
  <Paragraphs>464</Paragraphs>
  <Slides>32</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Aptos</vt:lpstr>
      <vt:lpstr>Arial</vt:lpstr>
      <vt:lpstr>Calibri</vt:lpstr>
      <vt:lpstr>Calibri Light</vt:lpstr>
      <vt:lpstr>Times New Roman</vt:lpstr>
      <vt:lpstr>Wingdings</vt:lpstr>
      <vt:lpstr>Office 2013 - 2022 Theme</vt:lpstr>
      <vt:lpstr>  BRIEFING TO THE SELECT COMMITTEE ON SECURITY AND JUSTICE: PLIGHT OF MAGISTRATES  IN SOUTH AFRICA  26 November 2025  Mr L C Mohalaba, Deputy Director-General: Court Administration; and Mr T Thiti, Acting Deputy Director-General: Corporate Services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Sekgoele Mmamoroke</dc:creator>
  <cp:lastModifiedBy>Kok Corlia</cp:lastModifiedBy>
  <cp:revision>791</cp:revision>
  <cp:lastPrinted>2025-11-25T10:59:47Z</cp:lastPrinted>
  <dcterms:created xsi:type="dcterms:W3CDTF">2024-02-13T10:00:32Z</dcterms:created>
  <dcterms:modified xsi:type="dcterms:W3CDTF">2025-11-25T11:30:05Z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0x0101008A8BA9DAFAF72549AD785F9BD9333D4D</vt:lpwstr>
  </property>
</Properties>
</file>