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4"/>
  </p:notesMasterIdLst>
  <p:handoutMasterIdLst>
    <p:handoutMasterId r:id="rId15"/>
  </p:handoutMasterIdLst>
  <p:sldIdLst>
    <p:sldId id="697" r:id="rId5"/>
    <p:sldId id="699" r:id="rId6"/>
    <p:sldId id="700" r:id="rId7"/>
    <p:sldId id="701" r:id="rId8"/>
    <p:sldId id="702" r:id="rId9"/>
    <p:sldId id="703" r:id="rId10"/>
    <p:sldId id="704" r:id="rId11"/>
    <p:sldId id="705" r:id="rId12"/>
    <p:sldId id="698" r:id="rId13"/>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E MILNE" initials="M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915"/>
    <a:srgbClr val="004F23"/>
    <a:srgbClr val="009644"/>
    <a:srgbClr val="00B0F0"/>
    <a:srgbClr val="008000"/>
    <a:srgbClr val="FFFF66"/>
    <a:srgbClr val="FFD21E"/>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06" autoAdjust="0"/>
    <p:restoredTop sz="95501" autoAdjust="0"/>
  </p:normalViewPr>
  <p:slideViewPr>
    <p:cSldViewPr>
      <p:cViewPr varScale="1">
        <p:scale>
          <a:sx n="63" d="100"/>
          <a:sy n="63" d="100"/>
        </p:scale>
        <p:origin x="1216"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792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7928"/>
          </a:xfrm>
          <a:prstGeom prst="rect">
            <a:avLst/>
          </a:prstGeom>
        </p:spPr>
        <p:txBody>
          <a:bodyPr vert="horz" lIns="91440" tIns="45720" rIns="91440" bIns="45720" rtlCol="0"/>
          <a:lstStyle>
            <a:lvl1pPr algn="r">
              <a:defRPr sz="1200"/>
            </a:lvl1pPr>
          </a:lstStyle>
          <a:p>
            <a:fld id="{F7D42896-8E1F-4592-B5A5-18C5C72FB23A}" type="datetimeFigureOut">
              <a:rPr lang="en-ZA" smtClean="0"/>
              <a:t>2026/08/11</a:t>
            </a:fld>
            <a:endParaRPr lang="en-ZA"/>
          </a:p>
        </p:txBody>
      </p:sp>
      <p:sp>
        <p:nvSpPr>
          <p:cNvPr id="4" name="Footer Placeholder 3"/>
          <p:cNvSpPr>
            <a:spLocks noGrp="1"/>
          </p:cNvSpPr>
          <p:nvPr>
            <p:ph type="ftr" sz="quarter" idx="2"/>
          </p:nvPr>
        </p:nvSpPr>
        <p:spPr>
          <a:xfrm>
            <a:off x="0" y="9428710"/>
            <a:ext cx="2946400" cy="49792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8710"/>
            <a:ext cx="2946400" cy="497928"/>
          </a:xfrm>
          <a:prstGeom prst="rect">
            <a:avLst/>
          </a:prstGeom>
        </p:spPr>
        <p:txBody>
          <a:bodyPr vert="horz" lIns="91440" tIns="45720" rIns="91440" bIns="45720" rtlCol="0" anchor="b"/>
          <a:lstStyle>
            <a:lvl1pPr algn="r">
              <a:defRPr sz="1200"/>
            </a:lvl1pPr>
          </a:lstStyle>
          <a:p>
            <a:fld id="{A500E8E3-D37B-4AA5-9D84-59ED5DB46622}" type="slidenum">
              <a:rPr lang="en-ZA" smtClean="0"/>
              <a:t>‹#›</a:t>
            </a:fld>
            <a:endParaRPr lang="en-ZA"/>
          </a:p>
        </p:txBody>
      </p:sp>
    </p:spTree>
    <p:extLst>
      <p:ext uri="{BB962C8B-B14F-4D97-AF65-F5344CB8AC3E}">
        <p14:creationId xmlns:p14="http://schemas.microsoft.com/office/powerpoint/2010/main" val="17724539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F99D547-1A9C-4812-81A1-DCCB702D1569}" type="datetimeFigureOut">
              <a:rPr lang="en-US"/>
              <a:pPr>
                <a:defRPr/>
              </a:pPr>
              <a:t>8/11/2026</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79450" y="4714876"/>
            <a:ext cx="5438775"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49688" y="9428164"/>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BE2F452-BBC8-48A0-81EB-29E797DD877A}" type="slidenum">
              <a:rPr lang="en-US" altLang="en-US"/>
              <a:pPr/>
              <a:t>‹#›</a:t>
            </a:fld>
            <a:endParaRPr lang="en-US" altLang="en-US" dirty="0"/>
          </a:p>
        </p:txBody>
      </p:sp>
    </p:spTree>
    <p:extLst>
      <p:ext uri="{BB962C8B-B14F-4D97-AF65-F5344CB8AC3E}">
        <p14:creationId xmlns:p14="http://schemas.microsoft.com/office/powerpoint/2010/main" val="406740333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22532" name="Slide Number Placeholder 3"/>
          <p:cNvSpPr>
            <a:spLocks noGrp="1"/>
          </p:cNvSpPr>
          <p:nvPr>
            <p:ph type="sldNum" sz="quarter" idx="5"/>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510C67C-630D-4807-B486-EC56C14DF5E6}" type="slidenum">
              <a:rPr lang="en-ZA" altLang="en-US" smtClean="0"/>
              <a:pPr fontAlgn="base">
                <a:spcBef>
                  <a:spcPct val="0"/>
                </a:spcBef>
                <a:spcAft>
                  <a:spcPct val="0"/>
                </a:spcAft>
                <a:defRPr/>
              </a:pPr>
              <a:t>9</a:t>
            </a:fld>
            <a:endParaRPr lang="en-ZA" altLang="en-US"/>
          </a:p>
        </p:txBody>
      </p:sp>
    </p:spTree>
    <p:extLst>
      <p:ext uri="{BB962C8B-B14F-4D97-AF65-F5344CB8AC3E}">
        <p14:creationId xmlns:p14="http://schemas.microsoft.com/office/powerpoint/2010/main" val="268467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AE1CC4D-6B80-824F-95B3-C7042065D9B6}" type="datetime1">
              <a:rPr lang="en-ZA" smtClean="0">
                <a:solidFill>
                  <a:prstClr val="black">
                    <a:tint val="75000"/>
                  </a:prstClr>
                </a:solidFill>
              </a:rPr>
              <a:t>2026/08/11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4F3A2FD1-091E-4E14-B5E1-3309D4850A6F}" type="slidenum">
              <a:rPr lang="en-US" altLang="en-US"/>
              <a:pPr/>
              <a:t>‹#›</a:t>
            </a:fld>
            <a:endParaRPr lang="en-US" altLang="en-US" dirty="0"/>
          </a:p>
        </p:txBody>
      </p:sp>
    </p:spTree>
    <p:extLst>
      <p:ext uri="{BB962C8B-B14F-4D97-AF65-F5344CB8AC3E}">
        <p14:creationId xmlns:p14="http://schemas.microsoft.com/office/powerpoint/2010/main" val="301970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F5F6902-2018-4A43-A197-E66B77FC800F}" type="datetime1">
              <a:rPr lang="en-ZA" smtClean="0">
                <a:solidFill>
                  <a:prstClr val="black">
                    <a:tint val="75000"/>
                  </a:prstClr>
                </a:solidFill>
              </a:rPr>
              <a:t>2026/08/11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F9C980E-3AC1-4DFD-ABD0-F24C9196324D}" type="slidenum">
              <a:rPr lang="en-US" altLang="en-US"/>
              <a:pPr/>
              <a:t>‹#›</a:t>
            </a:fld>
            <a:endParaRPr lang="en-US" altLang="en-US" dirty="0"/>
          </a:p>
        </p:txBody>
      </p:sp>
    </p:spTree>
    <p:extLst>
      <p:ext uri="{BB962C8B-B14F-4D97-AF65-F5344CB8AC3E}">
        <p14:creationId xmlns:p14="http://schemas.microsoft.com/office/powerpoint/2010/main" val="2400888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50AAFC-9222-5F47-83D3-233A5731C885}" type="datetime1">
              <a:rPr lang="en-ZA" smtClean="0">
                <a:solidFill>
                  <a:prstClr val="black">
                    <a:tint val="75000"/>
                  </a:prstClr>
                </a:solidFill>
              </a:rPr>
              <a:t>2026/08/11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DB76249-C742-443A-9BEC-97296B7C0194}" type="slidenum">
              <a:rPr lang="en-US" altLang="en-US"/>
              <a:pPr/>
              <a:t>‹#›</a:t>
            </a:fld>
            <a:endParaRPr lang="en-US" altLang="en-US" dirty="0"/>
          </a:p>
        </p:txBody>
      </p:sp>
    </p:spTree>
    <p:extLst>
      <p:ext uri="{BB962C8B-B14F-4D97-AF65-F5344CB8AC3E}">
        <p14:creationId xmlns:p14="http://schemas.microsoft.com/office/powerpoint/2010/main" val="1627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10"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12" y="6309320"/>
            <a:ext cx="9035988" cy="3463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 name="Picture 2" descr="http://www.kznonline.gov.za/images/stories/downloads/Logos/Coat_of_Arms-zulu.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512" y="6414955"/>
            <a:ext cx="575048" cy="420660"/>
          </a:xfrm>
          <a:prstGeom prst="rect">
            <a:avLst/>
          </a:prstGeom>
          <a:blipFill dpi="0" rotWithShape="1">
            <a:blip r:embed="rId2">
              <a:alphaModFix amt="0"/>
            </a:blip>
            <a:srcRect/>
            <a:tile tx="0" ty="0" sx="100000" sy="100000" flip="none" algn="tl"/>
          </a:blipFill>
          <a:ln>
            <a:noFill/>
          </a:ln>
        </p:spPr>
      </p:pic>
      <p:sp>
        <p:nvSpPr>
          <p:cNvPr id="12" name="Slide Number Placeholder 1"/>
          <p:cNvSpPr>
            <a:spLocks noGrp="1"/>
          </p:cNvSpPr>
          <p:nvPr>
            <p:ph type="sldNum" sz="quarter" idx="4294967295"/>
          </p:nvPr>
        </p:nvSpPr>
        <p:spPr>
          <a:xfrm>
            <a:off x="8532440" y="6309320"/>
            <a:ext cx="540060" cy="484165"/>
          </a:xfrm>
          <a:solidFill>
            <a:schemeClr val="bg1"/>
          </a:solidFill>
          <a:ln w="38100">
            <a:solidFill>
              <a:srgbClr val="008000"/>
            </a:solidFill>
          </a:ln>
        </p:spPr>
        <p:txBody>
          <a:bodyPr anchor="ctr"/>
          <a:lstStyle/>
          <a:p>
            <a:pPr algn="ctr">
              <a:defRPr/>
            </a:pPr>
            <a:fld id="{80BD4F07-03E6-4EEC-A54B-BD8004E5F0D3}" type="slidenum">
              <a:rPr lang="en-US" sz="1400" b="1" smtClean="0">
                <a:solidFill>
                  <a:srgbClr val="008000"/>
                </a:solidFill>
                <a:latin typeface="Arial" panose="020B0604020202020204" pitchFamily="34" charset="0"/>
              </a:rPr>
              <a:pPr algn="ctr">
                <a:defRPr/>
              </a:pPr>
              <a:t>‹#›</a:t>
            </a:fld>
            <a:endParaRPr lang="en-US" sz="1400" b="1" dirty="0">
              <a:solidFill>
                <a:srgbClr val="008000"/>
              </a:solidFill>
              <a:latin typeface="Arial" panose="020B0604020202020204" pitchFamily="34" charset="0"/>
            </a:endParaRPr>
          </a:p>
        </p:txBody>
      </p:sp>
      <p:sp>
        <p:nvSpPr>
          <p:cNvPr id="9" name="Rectangle 6"/>
          <p:cNvSpPr>
            <a:spLocks noChangeArrowheads="1"/>
          </p:cNvSpPr>
          <p:nvPr userDrawn="1"/>
        </p:nvSpPr>
        <p:spPr bwMode="auto">
          <a:xfrm>
            <a:off x="0" y="6559393"/>
            <a:ext cx="9144000" cy="253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900">
                <a:solidFill>
                  <a:schemeClr val="tx1"/>
                </a:solidFill>
                <a:latin typeface="Verdana" panose="020B0604030504040204" pitchFamily="34" charset="0"/>
              </a:defRPr>
            </a:lvl1pPr>
            <a:lvl2pPr marL="742950" indent="-285750" eaLnBrk="0" hangingPunct="0">
              <a:defRPr sz="900">
                <a:solidFill>
                  <a:schemeClr val="tx1"/>
                </a:solidFill>
                <a:latin typeface="Verdana" panose="020B0604030504040204" pitchFamily="34" charset="0"/>
              </a:defRPr>
            </a:lvl2pPr>
            <a:lvl3pPr marL="1143000" indent="-228600" eaLnBrk="0" hangingPunct="0">
              <a:defRPr sz="900">
                <a:solidFill>
                  <a:schemeClr val="tx1"/>
                </a:solidFill>
                <a:latin typeface="Verdana" panose="020B0604030504040204" pitchFamily="34" charset="0"/>
              </a:defRPr>
            </a:lvl3pPr>
            <a:lvl4pPr marL="1600200" indent="-228600" eaLnBrk="0" hangingPunct="0">
              <a:defRPr sz="900">
                <a:solidFill>
                  <a:schemeClr val="tx1"/>
                </a:solidFill>
                <a:latin typeface="Verdana" panose="020B0604030504040204" pitchFamily="34" charset="0"/>
              </a:defRPr>
            </a:lvl4pPr>
            <a:lvl5pPr marL="2057400" indent="-228600" eaLnBrk="0" hangingPunct="0">
              <a:defRPr sz="900">
                <a:solidFill>
                  <a:schemeClr val="tx1"/>
                </a:solidFill>
                <a:latin typeface="Verdana" panose="020B0604030504040204" pitchFamily="34" charset="0"/>
              </a:defRPr>
            </a:lvl5pPr>
            <a:lvl6pPr marL="2514600" indent="-228600" eaLnBrk="0" fontAlgn="base" hangingPunct="0">
              <a:spcBef>
                <a:spcPct val="0"/>
              </a:spcBef>
              <a:spcAft>
                <a:spcPct val="0"/>
              </a:spcAft>
              <a:defRPr sz="900">
                <a:solidFill>
                  <a:schemeClr val="tx1"/>
                </a:solidFill>
                <a:latin typeface="Verdana" panose="020B0604030504040204" pitchFamily="34" charset="0"/>
              </a:defRPr>
            </a:lvl6pPr>
            <a:lvl7pPr marL="2971800" indent="-228600" eaLnBrk="0" fontAlgn="base" hangingPunct="0">
              <a:spcBef>
                <a:spcPct val="0"/>
              </a:spcBef>
              <a:spcAft>
                <a:spcPct val="0"/>
              </a:spcAft>
              <a:defRPr sz="900">
                <a:solidFill>
                  <a:schemeClr val="tx1"/>
                </a:solidFill>
                <a:latin typeface="Verdana" panose="020B0604030504040204" pitchFamily="34" charset="0"/>
              </a:defRPr>
            </a:lvl7pPr>
            <a:lvl8pPr marL="3429000" indent="-228600" eaLnBrk="0" fontAlgn="base" hangingPunct="0">
              <a:spcBef>
                <a:spcPct val="0"/>
              </a:spcBef>
              <a:spcAft>
                <a:spcPct val="0"/>
              </a:spcAft>
              <a:defRPr sz="900">
                <a:solidFill>
                  <a:schemeClr val="tx1"/>
                </a:solidFill>
                <a:latin typeface="Verdana" panose="020B0604030504040204" pitchFamily="34" charset="0"/>
              </a:defRPr>
            </a:lvl8pPr>
            <a:lvl9pPr marL="3886200" indent="-228600" eaLnBrk="0" fontAlgn="base" hangingPunct="0">
              <a:spcBef>
                <a:spcPct val="0"/>
              </a:spcBef>
              <a:spcAft>
                <a:spcPct val="0"/>
              </a:spcAft>
              <a:defRPr sz="900">
                <a:solidFill>
                  <a:schemeClr val="tx1"/>
                </a:solidFill>
                <a:latin typeface="Verdana" panose="020B0604030504040204" pitchFamily="34" charset="0"/>
              </a:defRPr>
            </a:lvl9pPr>
          </a:lstStyle>
          <a:p>
            <a:pPr algn="ctr" eaLnBrk="1" hangingPunct="1">
              <a:defRPr/>
            </a:pPr>
            <a:r>
              <a:rPr lang="en-ZA" sz="1050" b="1" i="1" baseline="30000" dirty="0">
                <a:solidFill>
                  <a:srgbClr val="009900"/>
                </a:solidFill>
              </a:rPr>
              <a:t>“KZN as a prosperous Province</a:t>
            </a:r>
            <a:r>
              <a:rPr lang="en-ZA" sz="1050" b="1" i="1" dirty="0">
                <a:solidFill>
                  <a:srgbClr val="009900"/>
                </a:solidFill>
              </a:rPr>
              <a:t> </a:t>
            </a:r>
            <a:r>
              <a:rPr lang="en-ZA" sz="1050" b="1" i="1" baseline="30000" dirty="0">
                <a:solidFill>
                  <a:srgbClr val="009900"/>
                </a:solidFill>
              </a:rPr>
              <a:t>with healthy, secure and skilled population, living in dignity and harmony, acting as a gateway between Africa and the World”</a:t>
            </a:r>
          </a:p>
        </p:txBody>
      </p:sp>
    </p:spTree>
    <p:extLst>
      <p:ext uri="{BB962C8B-B14F-4D97-AF65-F5344CB8AC3E}">
        <p14:creationId xmlns:p14="http://schemas.microsoft.com/office/powerpoint/2010/main" val="401215950"/>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FD75F08-4359-F24D-B75E-52A5BEC68428}" type="datetime1">
              <a:rPr lang="en-ZA" smtClean="0">
                <a:solidFill>
                  <a:prstClr val="black">
                    <a:tint val="75000"/>
                  </a:prstClr>
                </a:solidFill>
              </a:rPr>
              <a:t>2026/08/11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D312F24-582A-4117-A0B2-A1DD2489FD11}" type="slidenum">
              <a:rPr lang="en-US" altLang="en-US"/>
              <a:pPr/>
              <a:t>‹#›</a:t>
            </a:fld>
            <a:endParaRPr lang="en-US" altLang="en-US" dirty="0"/>
          </a:p>
        </p:txBody>
      </p:sp>
    </p:spTree>
    <p:extLst>
      <p:ext uri="{BB962C8B-B14F-4D97-AF65-F5344CB8AC3E}">
        <p14:creationId xmlns:p14="http://schemas.microsoft.com/office/powerpoint/2010/main" val="26678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38DFB60-A28B-FA49-9890-02611BDD1250}" type="datetime1">
              <a:rPr lang="en-ZA" smtClean="0">
                <a:solidFill>
                  <a:prstClr val="black">
                    <a:tint val="75000"/>
                  </a:prstClr>
                </a:solidFill>
              </a:rPr>
              <a:t>2026/08/11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DBF3DF0-8F4F-4A0C-B1E1-3C80CEE4DE50}" type="slidenum">
              <a:rPr lang="en-US" altLang="en-US"/>
              <a:pPr/>
              <a:t>‹#›</a:t>
            </a:fld>
            <a:endParaRPr lang="en-US" altLang="en-US" dirty="0"/>
          </a:p>
        </p:txBody>
      </p:sp>
    </p:spTree>
    <p:extLst>
      <p:ext uri="{BB962C8B-B14F-4D97-AF65-F5344CB8AC3E}">
        <p14:creationId xmlns:p14="http://schemas.microsoft.com/office/powerpoint/2010/main" val="3242746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2077D25-B234-DB47-8433-1FA2361B3338}" type="datetime1">
              <a:rPr lang="en-ZA" smtClean="0">
                <a:solidFill>
                  <a:prstClr val="black">
                    <a:tint val="75000"/>
                  </a:prstClr>
                </a:solidFill>
              </a:rPr>
              <a:t>2026/08/11</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9757167-10C8-42C7-B29A-1F1A091DEDC4}" type="slidenum">
              <a:rPr lang="en-US" altLang="en-US"/>
              <a:pPr/>
              <a:t>‹#›</a:t>
            </a:fld>
            <a:endParaRPr lang="en-US" altLang="en-US" dirty="0"/>
          </a:p>
        </p:txBody>
      </p:sp>
    </p:spTree>
    <p:extLst>
      <p:ext uri="{BB962C8B-B14F-4D97-AF65-F5344CB8AC3E}">
        <p14:creationId xmlns:p14="http://schemas.microsoft.com/office/powerpoint/2010/main" val="1032597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FCB6082-06BD-AB4C-ADD6-3421277132D8}" type="datetime1">
              <a:rPr lang="en-ZA" smtClean="0">
                <a:solidFill>
                  <a:prstClr val="black">
                    <a:tint val="75000"/>
                  </a:prstClr>
                </a:solidFill>
              </a:rPr>
              <a:t>2026/08/11</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730BF22A-558E-49CD-8C91-D895D543537F}" type="slidenum">
              <a:rPr lang="en-US" altLang="en-US"/>
              <a:pPr/>
              <a:t>‹#›</a:t>
            </a:fld>
            <a:endParaRPr lang="en-US" altLang="en-US" dirty="0"/>
          </a:p>
        </p:txBody>
      </p:sp>
    </p:spTree>
    <p:extLst>
      <p:ext uri="{BB962C8B-B14F-4D97-AF65-F5344CB8AC3E}">
        <p14:creationId xmlns:p14="http://schemas.microsoft.com/office/powerpoint/2010/main" val="119778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89F77BC-9A31-FA42-B460-684745034B14}" type="datetime1">
              <a:rPr lang="en-ZA" smtClean="0">
                <a:solidFill>
                  <a:prstClr val="black">
                    <a:tint val="75000"/>
                  </a:prstClr>
                </a:solidFill>
              </a:rPr>
              <a:t>2026/08/11</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BC070C76-ABB2-4FD9-BD01-E906E11C999E}" type="slidenum">
              <a:rPr lang="en-US" altLang="en-US"/>
              <a:pPr/>
              <a:t>‹#›</a:t>
            </a:fld>
            <a:endParaRPr lang="en-US" altLang="en-US" dirty="0"/>
          </a:p>
        </p:txBody>
      </p:sp>
    </p:spTree>
    <p:extLst>
      <p:ext uri="{BB962C8B-B14F-4D97-AF65-F5344CB8AC3E}">
        <p14:creationId xmlns:p14="http://schemas.microsoft.com/office/powerpoint/2010/main" val="374049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9443F39-493D-254D-911F-0BEF0C9BCEC8}" type="datetime1">
              <a:rPr lang="en-ZA" smtClean="0">
                <a:solidFill>
                  <a:prstClr val="black">
                    <a:tint val="75000"/>
                  </a:prstClr>
                </a:solidFill>
              </a:rPr>
              <a:t>2026/08/11</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312A617F-46FE-4A8A-8649-A4E46A8175BC}" type="slidenum">
              <a:rPr lang="en-US" altLang="en-US"/>
              <a:pPr/>
              <a:t>‹#›</a:t>
            </a:fld>
            <a:endParaRPr lang="en-US" altLang="en-US" dirty="0"/>
          </a:p>
        </p:txBody>
      </p:sp>
    </p:spTree>
    <p:extLst>
      <p:ext uri="{BB962C8B-B14F-4D97-AF65-F5344CB8AC3E}">
        <p14:creationId xmlns:p14="http://schemas.microsoft.com/office/powerpoint/2010/main" val="62549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3909430-34CF-3844-89BE-8856531CE00F}" type="datetime1">
              <a:rPr lang="en-ZA" smtClean="0">
                <a:solidFill>
                  <a:prstClr val="black">
                    <a:tint val="75000"/>
                  </a:prstClr>
                </a:solidFill>
              </a:rPr>
              <a:t>2026/08/11</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C6A8617-99DB-44A4-9BFF-66DE9E62441A}" type="slidenum">
              <a:rPr lang="en-US" altLang="en-US"/>
              <a:pPr/>
              <a:t>‹#›</a:t>
            </a:fld>
            <a:endParaRPr lang="en-US" altLang="en-US" dirty="0"/>
          </a:p>
        </p:txBody>
      </p:sp>
    </p:spTree>
    <p:extLst>
      <p:ext uri="{BB962C8B-B14F-4D97-AF65-F5344CB8AC3E}">
        <p14:creationId xmlns:p14="http://schemas.microsoft.com/office/powerpoint/2010/main" val="105226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85A631F-DC78-9541-BC17-B6C98AEFE055}" type="datetime1">
              <a:rPr lang="en-ZA" smtClean="0">
                <a:solidFill>
                  <a:prstClr val="black">
                    <a:tint val="75000"/>
                  </a:prstClr>
                </a:solidFill>
              </a:rPr>
              <a:t>2026/08/11</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DDF82E0-F617-466A-8989-E6F91EEE8384}" type="slidenum">
              <a:rPr lang="en-US" altLang="en-US"/>
              <a:pPr/>
              <a:t>‹#›</a:t>
            </a:fld>
            <a:endParaRPr lang="en-US" altLang="en-US" dirty="0"/>
          </a:p>
        </p:txBody>
      </p:sp>
    </p:spTree>
    <p:extLst>
      <p:ext uri="{BB962C8B-B14F-4D97-AF65-F5344CB8AC3E}">
        <p14:creationId xmlns:p14="http://schemas.microsoft.com/office/powerpoint/2010/main" val="2520793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4B701AD-C1C5-DC49-8F34-007252B5D40B}" type="datetime1">
              <a:rPr lang="en-ZA" smtClean="0">
                <a:solidFill>
                  <a:prstClr val="black">
                    <a:tint val="75000"/>
                  </a:prstClr>
                </a:solidFill>
              </a:rPr>
              <a:t>2026/08/11</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B0CCA43C-E545-4331-BDCE-A95AACE0403A}" type="slidenum">
              <a:rPr lang="en-US" altLang="en-US"/>
              <a:pPr/>
              <a:t>‹#›</a:t>
            </a:fld>
            <a:endParaRPr lang="en-US" altLang="en-US" dirty="0"/>
          </a:p>
        </p:txBody>
      </p:sp>
      <p:sp>
        <p:nvSpPr>
          <p:cNvPr id="3" name="TextBox 2">
            <a:extLst>
              <a:ext uri="{FF2B5EF4-FFF2-40B4-BE49-F238E27FC236}">
                <a16:creationId xmlns:a16="http://schemas.microsoft.com/office/drawing/2014/main" id="{49420A44-83E3-BEA2-9C22-EF93238CFC5E}"/>
              </a:ext>
            </a:extLst>
          </p:cNvPr>
          <p:cNvSpPr txBox="1"/>
          <p:nvPr userDrawn="1">
            <p:extLst>
              <p:ext uri="{1162E1C5-73C7-4A58-AE30-91384D911F3F}">
                <p184:classification xmlns:p184="http://schemas.microsoft.com/office/powerpoint/2018/4/main" val="ftr"/>
              </p:ext>
            </p:extLst>
          </p:nvPr>
        </p:nvSpPr>
        <p:spPr>
          <a:xfrm>
            <a:off x="4033012" y="6642100"/>
            <a:ext cx="1106488" cy="152400"/>
          </a:xfrm>
          <a:prstGeom prst="rect">
            <a:avLst/>
          </a:prstGeom>
        </p:spPr>
        <p:txBody>
          <a:bodyPr horzOverflow="overflow" lIns="0" tIns="0" rIns="0" bIns="0">
            <a:spAutoFit/>
          </a:bodyPr>
          <a:lstStyle/>
          <a:p>
            <a:pPr algn="l"/>
            <a:r>
              <a:rPr lang="en-ZA" sz="1000">
                <a:solidFill>
                  <a:srgbClr val="000000">
                    <a:alpha val="50000"/>
                  </a:srgbClr>
                </a:solidFill>
                <a:latin typeface="Calibri" panose="020F0502020204030204" pitchFamily="34" charset="0"/>
                <a:cs typeface="Calibri" panose="020F0502020204030204" pitchFamily="34" charset="0"/>
              </a:rPr>
              <a:t>KZNDHS Confidential</a:t>
            </a:r>
          </a:p>
        </p:txBody>
      </p:sp>
    </p:spTree>
    <p:extLst>
      <p:ext uri="{BB962C8B-B14F-4D97-AF65-F5344CB8AC3E}">
        <p14:creationId xmlns:p14="http://schemas.microsoft.com/office/powerpoint/2010/main" val="3817342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0.png"/><Relationship Id="rId5" Type="http://schemas.openxmlformats.org/officeDocument/2006/relationships/image" Target="../media/image6.jpeg"/><Relationship Id="rId10" Type="http://schemas.openxmlformats.org/officeDocument/2006/relationships/image" Target="../media/image3.jpeg"/><Relationship Id="rId4" Type="http://schemas.openxmlformats.org/officeDocument/2006/relationships/image" Target="../media/image5.png"/><Relationship Id="rId9"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OTP Powerpoint Template-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80512" cy="6858000"/>
          </a:xfrm>
          <a:prstGeom prst="rect">
            <a:avLst/>
          </a:prstGeom>
        </p:spPr>
      </p:pic>
      <p:sp>
        <p:nvSpPr>
          <p:cNvPr id="7" name="Slide Number Placeholder 6"/>
          <p:cNvSpPr>
            <a:spLocks noGrp="1"/>
          </p:cNvSpPr>
          <p:nvPr>
            <p:ph type="sldNum" sz="quarter" idx="12"/>
          </p:nvPr>
        </p:nvSpPr>
        <p:spPr/>
        <p:txBody>
          <a:bodyPr/>
          <a:lstStyle/>
          <a:p>
            <a:fld id="{2DDF82E0-F617-466A-8989-E6F91EEE8384}" type="slidenum">
              <a:rPr lang="en-US" altLang="en-US" smtClean="0"/>
              <a:pPr/>
              <a:t>1</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0" y="1744462"/>
            <a:ext cx="9180512" cy="2554545"/>
          </a:xfrm>
          <a:prstGeom prst="rect">
            <a:avLst/>
          </a:prstGeom>
        </p:spPr>
        <p:txBody>
          <a:bodyPr wrap="square">
            <a:spAutoFit/>
          </a:bodyPr>
          <a:lstStyle/>
          <a:p>
            <a:pPr algn="ctr"/>
            <a:r>
              <a:rPr lang="en-US" sz="3200" b="1" dirty="0">
                <a:solidFill>
                  <a:schemeClr val="bg1"/>
                </a:solidFill>
              </a:rPr>
              <a:t>Report to the Human Settlements </a:t>
            </a:r>
            <a:r>
              <a:rPr lang="en-US" sz="3200" b="1">
                <a:solidFill>
                  <a:schemeClr val="bg1"/>
                </a:solidFill>
              </a:rPr>
              <a:t>Portfolio Committee</a:t>
            </a:r>
            <a:endParaRPr lang="en-US" sz="3200" b="1" dirty="0">
              <a:solidFill>
                <a:schemeClr val="bg1"/>
              </a:solidFill>
            </a:endParaRPr>
          </a:p>
          <a:p>
            <a:pPr algn="ctr"/>
            <a:endParaRPr lang="en-US" sz="3200" b="1" dirty="0">
              <a:solidFill>
                <a:schemeClr val="bg1"/>
              </a:solidFill>
            </a:endParaRPr>
          </a:p>
          <a:p>
            <a:pPr algn="ctr"/>
            <a:r>
              <a:rPr lang="en-US" sz="3200" b="1" dirty="0">
                <a:solidFill>
                  <a:schemeClr val="bg1"/>
                </a:solidFill>
              </a:rPr>
              <a:t>A report detailing the plan of action regarding the challenges of the Rocky Park project </a:t>
            </a:r>
            <a:endParaRPr lang="en-ZA" sz="3200" b="1" dirty="0">
              <a:solidFill>
                <a:srgbClr val="FFD21E"/>
              </a:solidFill>
            </a:endParaRPr>
          </a:p>
        </p:txBody>
      </p:sp>
      <p:sp>
        <p:nvSpPr>
          <p:cNvPr id="10" name="Title 5"/>
          <p:cNvSpPr txBox="1">
            <a:spLocks/>
          </p:cNvSpPr>
          <p:nvPr/>
        </p:nvSpPr>
        <p:spPr bwMode="auto">
          <a:xfrm>
            <a:off x="2339752" y="4077072"/>
            <a:ext cx="4464496" cy="719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eaLnBrk="1" hangingPunct="1"/>
            <a:r>
              <a:rPr lang="en-US" sz="2800" dirty="0">
                <a:solidFill>
                  <a:schemeClr val="bg1"/>
                </a:solidFill>
              </a:rPr>
              <a:t>11 August 2026</a:t>
            </a:r>
          </a:p>
        </p:txBody>
      </p:sp>
      <p:pic>
        <p:nvPicPr>
          <p:cNvPr id="13" name="Picture 12" descr="NDP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4508" y="631325"/>
            <a:ext cx="723347" cy="666133"/>
          </a:xfrm>
          <a:prstGeom prst="rect">
            <a:avLst/>
          </a:prstGeom>
        </p:spPr>
      </p:pic>
      <p:sp>
        <p:nvSpPr>
          <p:cNvPr id="15" name="TextBox 14"/>
          <p:cNvSpPr txBox="1"/>
          <p:nvPr/>
        </p:nvSpPr>
        <p:spPr>
          <a:xfrm>
            <a:off x="2339752" y="6176337"/>
            <a:ext cx="4464496" cy="461665"/>
          </a:xfrm>
          <a:prstGeom prst="rect">
            <a:avLst/>
          </a:prstGeom>
          <a:noFill/>
        </p:spPr>
        <p:txBody>
          <a:bodyPr wrap="square" rtlCol="0">
            <a:spAutoFit/>
          </a:bodyPr>
          <a:lstStyle/>
          <a:p>
            <a:pPr algn="ctr"/>
            <a:r>
              <a:rPr lang="en-US" sz="1200" b="1" i="1" dirty="0">
                <a:solidFill>
                  <a:schemeClr val="bg1"/>
                </a:solidFill>
              </a:rPr>
              <a:t>Inspiring Hope for a Better Future</a:t>
            </a:r>
            <a:r>
              <a:rPr lang="en-US" sz="1200" b="1" i="1" dirty="0"/>
              <a:t> </a:t>
            </a:r>
          </a:p>
          <a:p>
            <a:pPr algn="ctr"/>
            <a:r>
              <a:rPr lang="en-US" sz="1200" b="1" i="1" dirty="0" err="1">
                <a:solidFill>
                  <a:schemeClr val="bg1"/>
                </a:solidFill>
              </a:rPr>
              <a:t>Umuntu</a:t>
            </a:r>
            <a:r>
              <a:rPr lang="en-US" sz="1200" b="1" i="1" dirty="0">
                <a:solidFill>
                  <a:schemeClr val="bg1"/>
                </a:solidFill>
              </a:rPr>
              <a:t> </a:t>
            </a:r>
            <a:r>
              <a:rPr lang="en-US" sz="1200" b="1" i="1" dirty="0" err="1">
                <a:solidFill>
                  <a:schemeClr val="bg1"/>
                </a:solidFill>
              </a:rPr>
              <a:t>Ngumuntu</a:t>
            </a:r>
            <a:r>
              <a:rPr lang="en-US" sz="1200" b="1" i="1" dirty="0">
                <a:solidFill>
                  <a:schemeClr val="bg1"/>
                </a:solidFill>
              </a:rPr>
              <a:t> </a:t>
            </a:r>
            <a:r>
              <a:rPr lang="en-US" sz="1200" b="1" i="1" dirty="0" err="1">
                <a:solidFill>
                  <a:schemeClr val="bg1"/>
                </a:solidFill>
              </a:rPr>
              <a:t>Ngekhaya</a:t>
            </a:r>
            <a:endParaRPr lang="en-US" sz="1200" b="1" i="1" dirty="0">
              <a:solidFill>
                <a:schemeClr val="bg1"/>
              </a:solidFill>
            </a:endParaRPr>
          </a:p>
        </p:txBody>
      </p:sp>
      <p:pic>
        <p:nvPicPr>
          <p:cNvPr id="3" name="Picture 2" descr="Human Settlements Log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811993"/>
            <a:ext cx="2376264" cy="597717"/>
          </a:xfrm>
          <a:prstGeom prst="rect">
            <a:avLst/>
          </a:prstGeom>
        </p:spPr>
      </p:pic>
    </p:spTree>
    <p:extLst>
      <p:ext uri="{BB962C8B-B14F-4D97-AF65-F5344CB8AC3E}">
        <p14:creationId xmlns:p14="http://schemas.microsoft.com/office/powerpoint/2010/main" val="2843152882"/>
      </p:ext>
    </p:extLst>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2DDF82E0-F617-466A-8989-E6F91EEE8384}" type="slidenum">
              <a:rPr lang="en-US" altLang="en-US" smtClean="0"/>
              <a:pPr/>
              <a:t>2</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8813" y="229000"/>
            <a:ext cx="723347" cy="666133"/>
          </a:xfrm>
          <a:prstGeom prst="rect">
            <a:avLst/>
          </a:prstGeom>
        </p:spPr>
      </p:pic>
      <p:sp>
        <p:nvSpPr>
          <p:cNvPr id="15" name="TextBox 14"/>
          <p:cNvSpPr txBox="1"/>
          <p:nvPr/>
        </p:nvSpPr>
        <p:spPr>
          <a:xfrm>
            <a:off x="0" y="6090518"/>
            <a:ext cx="9144000" cy="461665"/>
          </a:xfrm>
          <a:prstGeom prst="rect">
            <a:avLst/>
          </a:prstGeom>
          <a:noFill/>
        </p:spPr>
        <p:txBody>
          <a:bodyPr wrap="square" rtlCol="0">
            <a:spAutoFit/>
          </a:bodyPr>
          <a:lstStyle/>
          <a:p>
            <a:pPr algn="ctr"/>
            <a:r>
              <a:rPr lang="en-US" sz="1200" b="1" i="1" dirty="0"/>
              <a:t>Inspiring Hope for a Better Future </a:t>
            </a:r>
          </a:p>
          <a:p>
            <a:pPr algn="ctr"/>
            <a:r>
              <a:rPr lang="en-US" sz="1200" b="1" i="1" dirty="0" err="1"/>
              <a:t>Umuntu</a:t>
            </a:r>
            <a:r>
              <a:rPr lang="en-US" sz="1200" b="1" i="1" dirty="0"/>
              <a:t> </a:t>
            </a:r>
            <a:r>
              <a:rPr lang="en-US" sz="1200" b="1" i="1" dirty="0" err="1"/>
              <a:t>Ngumuntu</a:t>
            </a:r>
            <a:r>
              <a:rPr lang="en-US" sz="1200" b="1" i="1" dirty="0"/>
              <a:t> </a:t>
            </a:r>
            <a:r>
              <a:rPr lang="en-US" sz="1200" b="1" i="1" dirty="0" err="1"/>
              <a:t>Ngekhaya</a:t>
            </a:r>
            <a:endParaRPr lang="en-US" sz="1200" b="1" i="1" dirty="0"/>
          </a:p>
        </p:txBody>
      </p:sp>
      <p:pic>
        <p:nvPicPr>
          <p:cNvPr id="3" name="Picture 2" descr="Human Settlement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60648"/>
            <a:ext cx="2376264" cy="597717"/>
          </a:xfrm>
          <a:prstGeom prst="rect">
            <a:avLst/>
          </a:prstGeom>
        </p:spPr>
      </p:pic>
      <p:sp>
        <p:nvSpPr>
          <p:cNvPr id="12" name="Title 1">
            <a:extLst>
              <a:ext uri="{FF2B5EF4-FFF2-40B4-BE49-F238E27FC236}">
                <a16:creationId xmlns:a16="http://schemas.microsoft.com/office/drawing/2014/main" id="{1E70B719-78BB-4347-AFA3-BD69C4CFF856}"/>
              </a:ext>
            </a:extLst>
          </p:cNvPr>
          <p:cNvSpPr>
            <a:spLocks noGrp="1"/>
          </p:cNvSpPr>
          <p:nvPr>
            <p:ph type="title"/>
          </p:nvPr>
        </p:nvSpPr>
        <p:spPr>
          <a:xfrm>
            <a:off x="-26058" y="690538"/>
            <a:ext cx="9143999" cy="825334"/>
          </a:xfrm>
        </p:spPr>
        <p:txBody>
          <a:bodyPr/>
          <a:lstStyle/>
          <a:p>
            <a:pPr algn="ctr" eaLnBrk="1" hangingPunct="1">
              <a:defRPr/>
            </a:pPr>
            <a:r>
              <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rPr>
              <a:t>CONTENTS</a:t>
            </a:r>
          </a:p>
        </p:txBody>
      </p:sp>
      <p:sp>
        <p:nvSpPr>
          <p:cNvPr id="14" name="Content Placeholder 1">
            <a:extLst>
              <a:ext uri="{FF2B5EF4-FFF2-40B4-BE49-F238E27FC236}">
                <a16:creationId xmlns:a16="http://schemas.microsoft.com/office/drawing/2014/main" id="{A924C3A8-D109-4030-A975-CE0539549B87}"/>
              </a:ext>
            </a:extLst>
          </p:cNvPr>
          <p:cNvSpPr txBox="1">
            <a:spLocks/>
          </p:cNvSpPr>
          <p:nvPr/>
        </p:nvSpPr>
        <p:spPr bwMode="auto">
          <a:xfrm>
            <a:off x="604483" y="1772816"/>
            <a:ext cx="8229600" cy="43946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algn="just"/>
            <a:r>
              <a:rPr lang="en-US" sz="2000" dirty="0">
                <a:latin typeface="Arial" panose="020B0604020202020204" pitchFamily="34" charset="0"/>
                <a:cs typeface="Arial" panose="020B0604020202020204" pitchFamily="34" charset="0"/>
              </a:rPr>
              <a:t>1.	</a:t>
            </a:r>
            <a:r>
              <a:rPr lang="en-US" sz="1800" dirty="0">
                <a:latin typeface="Arial" panose="020B0604020202020204" pitchFamily="34" charset="0"/>
                <a:cs typeface="Arial" panose="020B0604020202020204" pitchFamily="34" charset="0"/>
              </a:rPr>
              <a:t>Background</a:t>
            </a:r>
          </a:p>
          <a:p>
            <a:pPr algn="just"/>
            <a:endParaRPr lang="en-US" sz="1800" dirty="0">
              <a:latin typeface="Arial" panose="020B0604020202020204" pitchFamily="34" charset="0"/>
              <a:cs typeface="Arial" panose="020B0604020202020204" pitchFamily="34" charset="0"/>
            </a:endParaRPr>
          </a:p>
          <a:p>
            <a:pPr algn="just"/>
            <a:r>
              <a:rPr lang="en-US" sz="1800" dirty="0">
                <a:latin typeface="Arial" panose="020B0604020202020204" pitchFamily="34" charset="0"/>
                <a:cs typeface="Arial" panose="020B0604020202020204" pitchFamily="34" charset="0"/>
              </a:rPr>
              <a:t>2.	Discussion of Current Status of the Rocky Park Project</a:t>
            </a:r>
          </a:p>
          <a:p>
            <a:pPr algn="just"/>
            <a:endParaRPr lang="en-US" sz="1800" dirty="0">
              <a:latin typeface="Arial" panose="020B0604020202020204" pitchFamily="34" charset="0"/>
              <a:cs typeface="Arial" panose="020B0604020202020204" pitchFamily="34" charset="0"/>
            </a:endParaRPr>
          </a:p>
          <a:p>
            <a:pPr algn="just"/>
            <a:r>
              <a:rPr lang="en-US" sz="1800" dirty="0">
                <a:solidFill>
                  <a:prstClr val="black"/>
                </a:solidFill>
                <a:latin typeface="Arial" panose="020B0604020202020204" pitchFamily="34" charset="0"/>
                <a:cs typeface="Arial" panose="020B0604020202020204" pitchFamily="34" charset="0"/>
              </a:rPr>
              <a:t>3.	Progress Made</a:t>
            </a:r>
          </a:p>
          <a:p>
            <a:pPr algn="just">
              <a:buFont typeface="Wingdings" panose="05000000000000000000" pitchFamily="2" charset="2"/>
              <a:buChar char="Ø"/>
            </a:pPr>
            <a:endParaRPr lang="en-US" sz="1800" dirty="0">
              <a:solidFill>
                <a:prstClr val="black"/>
              </a:solidFill>
              <a:latin typeface="Arial" panose="020B0604020202020204" pitchFamily="34" charset="0"/>
              <a:cs typeface="Arial" panose="020B0604020202020204" pitchFamily="34" charset="0"/>
            </a:endParaRPr>
          </a:p>
          <a:p>
            <a:pPr algn="just"/>
            <a:r>
              <a:rPr lang="en-US" sz="1800" dirty="0">
                <a:solidFill>
                  <a:prstClr val="black"/>
                </a:solidFill>
                <a:latin typeface="Arial" panose="020B0604020202020204" pitchFamily="34" charset="0"/>
                <a:cs typeface="Arial" panose="020B0604020202020204" pitchFamily="34" charset="0"/>
              </a:rPr>
              <a:t>4.	Way Forward</a:t>
            </a:r>
            <a:endParaRPr lang="en-US" sz="1800" dirty="0">
              <a:solidFill>
                <a:prstClr val="black"/>
              </a:solidFill>
              <a:latin typeface="Arial"/>
              <a:cs typeface="Arial"/>
            </a:endParaRPr>
          </a:p>
        </p:txBody>
      </p:sp>
    </p:spTree>
    <p:extLst>
      <p:ext uri="{BB962C8B-B14F-4D97-AF65-F5344CB8AC3E}">
        <p14:creationId xmlns:p14="http://schemas.microsoft.com/office/powerpoint/2010/main" val="2843169823"/>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2DDF82E0-F617-466A-8989-E6F91EEE8384}" type="slidenum">
              <a:rPr lang="en-US" altLang="en-US" smtClean="0"/>
              <a:pPr/>
              <a:t>3</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3453" y="244732"/>
            <a:ext cx="723347" cy="666133"/>
          </a:xfrm>
          <a:prstGeom prst="rect">
            <a:avLst/>
          </a:prstGeom>
        </p:spPr>
      </p:pic>
      <p:sp>
        <p:nvSpPr>
          <p:cNvPr id="15" name="TextBox 14"/>
          <p:cNvSpPr txBox="1"/>
          <p:nvPr/>
        </p:nvSpPr>
        <p:spPr>
          <a:xfrm>
            <a:off x="2339752" y="6086754"/>
            <a:ext cx="4464496" cy="646331"/>
          </a:xfrm>
          <a:prstGeom prst="rect">
            <a:avLst/>
          </a:prstGeom>
          <a:noFill/>
        </p:spPr>
        <p:txBody>
          <a:bodyPr wrap="square" rtlCol="0">
            <a:spAutoFit/>
          </a:bodyPr>
          <a:lstStyle/>
          <a:p>
            <a:pPr algn="ctr"/>
            <a:r>
              <a:rPr lang="en-US" sz="1200" b="1" i="1" dirty="0"/>
              <a:t>Inspiring Hope for a Better Future </a:t>
            </a:r>
          </a:p>
          <a:p>
            <a:pPr algn="ctr"/>
            <a:r>
              <a:rPr lang="en-US" sz="1200" b="1" i="1" dirty="0" err="1"/>
              <a:t>Umuntu</a:t>
            </a:r>
            <a:r>
              <a:rPr lang="en-US" sz="1200" b="1" i="1" dirty="0"/>
              <a:t> </a:t>
            </a:r>
            <a:r>
              <a:rPr lang="en-US" sz="1200" b="1" i="1" dirty="0" err="1"/>
              <a:t>Ngumuntu</a:t>
            </a:r>
            <a:r>
              <a:rPr lang="en-US" sz="1200" b="1" i="1" dirty="0"/>
              <a:t> </a:t>
            </a:r>
            <a:r>
              <a:rPr lang="en-US" sz="1200" b="1" i="1" dirty="0" err="1"/>
              <a:t>Ngekhaya</a:t>
            </a:r>
            <a:endParaRPr lang="en-US" sz="1200" b="1" i="1" dirty="0"/>
          </a:p>
          <a:p>
            <a:pPr algn="ctr"/>
            <a:endParaRPr lang="en-ZA" sz="1200" b="1" dirty="0">
              <a:effectLst/>
              <a:latin typeface="Calibri" panose="020F0502020204030204" pitchFamily="34" charset="0"/>
              <a:ea typeface="Calibri" panose="020F0502020204030204" pitchFamily="34" charset="0"/>
            </a:endParaRPr>
          </a:p>
        </p:txBody>
      </p:sp>
      <p:pic>
        <p:nvPicPr>
          <p:cNvPr id="3" name="Picture 2" descr="Human Settlement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60648"/>
            <a:ext cx="2376264" cy="597717"/>
          </a:xfrm>
          <a:prstGeom prst="rect">
            <a:avLst/>
          </a:prstGeom>
        </p:spPr>
      </p:pic>
      <p:sp>
        <p:nvSpPr>
          <p:cNvPr id="11" name="Title 1">
            <a:extLst>
              <a:ext uri="{FF2B5EF4-FFF2-40B4-BE49-F238E27FC236}">
                <a16:creationId xmlns:a16="http://schemas.microsoft.com/office/drawing/2014/main" id="{49E4DA54-453A-40DF-8E07-4B5522C550C4}"/>
              </a:ext>
            </a:extLst>
          </p:cNvPr>
          <p:cNvSpPr>
            <a:spLocks noGrp="1"/>
          </p:cNvSpPr>
          <p:nvPr>
            <p:ph type="title"/>
          </p:nvPr>
        </p:nvSpPr>
        <p:spPr>
          <a:xfrm>
            <a:off x="0" y="885576"/>
            <a:ext cx="9144000" cy="558017"/>
          </a:xfrm>
        </p:spPr>
        <p:txBody>
          <a:bodyPr anchor="ctr"/>
          <a:lstStyle/>
          <a:p>
            <a:pPr algn="ctr" eaLnBrk="1" hangingPunct="1">
              <a:defRPr/>
            </a:pP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1. BACKGROUND</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
        <p:nvSpPr>
          <p:cNvPr id="12" name="Content Placeholder 2">
            <a:extLst>
              <a:ext uri="{FF2B5EF4-FFF2-40B4-BE49-F238E27FC236}">
                <a16:creationId xmlns:a16="http://schemas.microsoft.com/office/drawing/2014/main" id="{41C9A436-05AF-4432-9FA0-DA9E1DB51EE1}"/>
              </a:ext>
            </a:extLst>
          </p:cNvPr>
          <p:cNvSpPr txBox="1">
            <a:spLocks/>
          </p:cNvSpPr>
          <p:nvPr/>
        </p:nvSpPr>
        <p:spPr bwMode="auto">
          <a:xfrm>
            <a:off x="457200" y="1600200"/>
            <a:ext cx="8229600" cy="3412976"/>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268288" indent="-268288" algn="just">
              <a:buFont typeface="Wingdings" panose="05000000000000000000" pitchFamily="2" charset="2"/>
              <a:buChar char="Ø"/>
            </a:pPr>
            <a:r>
              <a:rPr lang="en-ZA" sz="1800" dirty="0">
                <a:latin typeface="Arial" panose="020B0604020202020204" pitchFamily="34" charset="0"/>
                <a:cs typeface="Arial" panose="020B0604020202020204" pitchFamily="34" charset="0"/>
              </a:rPr>
              <a:t>The Rocky Park project located in KwaDukuza Municipality has been plagued by many challenges including disputes with the previous service provider, delays in completion, multiple audits and invasion of units.</a:t>
            </a:r>
          </a:p>
          <a:p>
            <a:pPr marL="268288" indent="-268288" algn="just"/>
            <a:endParaRPr lang="en-ZA" sz="1800" dirty="0">
              <a:latin typeface="Arial" panose="020B0604020202020204" pitchFamily="34" charset="0"/>
              <a:cs typeface="Arial" panose="020B0604020202020204" pitchFamily="34" charset="0"/>
            </a:endParaRPr>
          </a:p>
          <a:p>
            <a:pPr marL="268288" indent="-268288" algn="just">
              <a:buFont typeface="Wingdings" panose="05000000000000000000" pitchFamily="2" charset="2"/>
              <a:buChar char="Ø"/>
            </a:pPr>
            <a:r>
              <a:rPr lang="en-ZA" sz="1800" dirty="0">
                <a:latin typeface="Arial" panose="020B0604020202020204" pitchFamily="34" charset="0"/>
                <a:cs typeface="Arial" panose="020B0604020202020204" pitchFamily="34" charset="0"/>
              </a:rPr>
              <a:t>There are currently two groups of occupiers of the units. The first is legal occupiers namely persons who have lease agreements with the municipality and the second group is comprised of persons who illegally invaded units.</a:t>
            </a:r>
          </a:p>
          <a:p>
            <a:pPr marL="268288" indent="-268288" algn="just"/>
            <a:endParaRPr lang="en-ZA" sz="1800" dirty="0">
              <a:latin typeface="Arial" panose="020B0604020202020204" pitchFamily="34" charset="0"/>
              <a:cs typeface="Arial" panose="020B0604020202020204" pitchFamily="34" charset="0"/>
            </a:endParaRPr>
          </a:p>
          <a:p>
            <a:pPr marL="268288" indent="-268288" algn="just">
              <a:buFont typeface="Wingdings" panose="05000000000000000000" pitchFamily="2" charset="2"/>
              <a:buChar char="Ø"/>
            </a:pPr>
            <a:r>
              <a:rPr lang="en-ZA" sz="1800" dirty="0">
                <a:latin typeface="Arial" panose="020B0604020202020204" pitchFamily="34" charset="0"/>
                <a:cs typeface="Arial" panose="020B0604020202020204" pitchFamily="34" charset="0"/>
              </a:rPr>
              <a:t>The project is located on land owned by the municipality.       </a:t>
            </a:r>
          </a:p>
        </p:txBody>
      </p:sp>
    </p:spTree>
    <p:extLst>
      <p:ext uri="{BB962C8B-B14F-4D97-AF65-F5344CB8AC3E}">
        <p14:creationId xmlns:p14="http://schemas.microsoft.com/office/powerpoint/2010/main" val="2596605481"/>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2DDF82E0-F617-466A-8989-E6F91EEE8384}" type="slidenum">
              <a:rPr lang="en-US" altLang="en-US" smtClean="0"/>
              <a:pPr/>
              <a:t>4</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1577" y="250611"/>
            <a:ext cx="723347" cy="666133"/>
          </a:xfrm>
          <a:prstGeom prst="rect">
            <a:avLst/>
          </a:prstGeom>
        </p:spPr>
      </p:pic>
      <p:sp>
        <p:nvSpPr>
          <p:cNvPr id="15" name="TextBox 14"/>
          <p:cNvSpPr txBox="1"/>
          <p:nvPr/>
        </p:nvSpPr>
        <p:spPr>
          <a:xfrm>
            <a:off x="2411760" y="6259810"/>
            <a:ext cx="4464496" cy="461665"/>
          </a:xfrm>
          <a:prstGeom prst="rect">
            <a:avLst/>
          </a:prstGeom>
          <a:noFill/>
        </p:spPr>
        <p:txBody>
          <a:bodyPr wrap="square" rtlCol="0">
            <a:spAutoFit/>
          </a:bodyPr>
          <a:lstStyle/>
          <a:p>
            <a:pPr algn="ctr"/>
            <a:r>
              <a:rPr lang="en-US" sz="1200" b="1" i="1" dirty="0"/>
              <a:t>Inspiring Hope for a Better Future </a:t>
            </a:r>
          </a:p>
          <a:p>
            <a:pPr algn="ctr"/>
            <a:r>
              <a:rPr lang="en-US" sz="1200" b="1" i="1" dirty="0" err="1"/>
              <a:t>Umuntu</a:t>
            </a:r>
            <a:r>
              <a:rPr lang="en-US" sz="1200" b="1" i="1" dirty="0"/>
              <a:t> </a:t>
            </a:r>
            <a:r>
              <a:rPr lang="en-US" sz="1200" b="1" i="1" dirty="0" err="1"/>
              <a:t>Ngumuntu</a:t>
            </a:r>
            <a:r>
              <a:rPr lang="en-US" sz="1200" b="1" i="1" dirty="0"/>
              <a:t> </a:t>
            </a:r>
            <a:r>
              <a:rPr lang="en-US" sz="1200" b="1" i="1" dirty="0" err="1"/>
              <a:t>Ngekhaya</a:t>
            </a:r>
            <a:endParaRPr lang="en-US" sz="1200" b="1" i="1" dirty="0"/>
          </a:p>
        </p:txBody>
      </p:sp>
      <p:pic>
        <p:nvPicPr>
          <p:cNvPr id="3" name="Picture 2" descr="Human Settlement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60648"/>
            <a:ext cx="2376264" cy="597717"/>
          </a:xfrm>
          <a:prstGeom prst="rect">
            <a:avLst/>
          </a:prstGeom>
        </p:spPr>
      </p:pic>
      <p:sp>
        <p:nvSpPr>
          <p:cNvPr id="11" name="Title 1">
            <a:extLst>
              <a:ext uri="{FF2B5EF4-FFF2-40B4-BE49-F238E27FC236}">
                <a16:creationId xmlns:a16="http://schemas.microsoft.com/office/drawing/2014/main" id="{C39B6E52-F254-48CE-B2EC-F2532D5DF01D}"/>
              </a:ext>
            </a:extLst>
          </p:cNvPr>
          <p:cNvSpPr>
            <a:spLocks noGrp="1"/>
          </p:cNvSpPr>
          <p:nvPr>
            <p:ph type="title"/>
          </p:nvPr>
        </p:nvSpPr>
        <p:spPr>
          <a:xfrm>
            <a:off x="0" y="821145"/>
            <a:ext cx="9144000" cy="475417"/>
          </a:xfrm>
        </p:spPr>
        <p:txBody>
          <a:bodyPr/>
          <a:lstStyle/>
          <a:p>
            <a:pPr algn="ctr" eaLnBrk="1" hangingPunct="1">
              <a:defRPr/>
            </a:pPr>
            <a:r>
              <a:rPr lang="en-US" b="1" cap="all" dirty="0">
                <a:ln w="9000" cmpd="sng">
                  <a:solidFill>
                    <a:schemeClr val="tx1"/>
                  </a:solidFill>
                  <a:prstDash val="solid"/>
                </a:ln>
                <a:latin typeface="Arial" panose="020B0604020202020204" pitchFamily="34" charset="0"/>
                <a:ea typeface="+mn-ea"/>
                <a:cs typeface="Arial" panose="020B0604020202020204" pitchFamily="34" charset="0"/>
              </a:rPr>
              <a:t>2. DISCUSSION ON CURRENT STATUS OF THE ROCKY PARK PROJECT</a:t>
            </a:r>
            <a:endParaRPr lang="en-ZA"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
        <p:nvSpPr>
          <p:cNvPr id="12" name="Content Placeholder 2">
            <a:extLst>
              <a:ext uri="{FF2B5EF4-FFF2-40B4-BE49-F238E27FC236}">
                <a16:creationId xmlns:a16="http://schemas.microsoft.com/office/drawing/2014/main" id="{84669B3B-8B8D-49D6-8648-EAE171D74E27}"/>
              </a:ext>
            </a:extLst>
          </p:cNvPr>
          <p:cNvSpPr txBox="1">
            <a:spLocks/>
          </p:cNvSpPr>
          <p:nvPr/>
        </p:nvSpPr>
        <p:spPr bwMode="auto">
          <a:xfrm>
            <a:off x="261864" y="1351937"/>
            <a:ext cx="8774632" cy="5004413"/>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174625" indent="-174625"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A cabinet decision was taken during 2024 for the Department of Human Settlements (Province) to take over the Developer status and the project.</a:t>
            </a:r>
          </a:p>
          <a:p>
            <a:pPr marL="174625" indent="-174625"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To address the challenges and to move forward with finalizing the project the following activities needed to be finalized: -</a:t>
            </a:r>
          </a:p>
          <a:p>
            <a:pPr marL="646113" indent="-2857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Completion of a structural assessment of the completed units</a:t>
            </a:r>
          </a:p>
          <a:p>
            <a:pPr marL="646113" indent="-2857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Eviction of the illegal occupiers </a:t>
            </a:r>
          </a:p>
          <a:p>
            <a:pPr marL="174625" indent="-174625"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Province and the KwaDukuza Municipality established a joint task team and Province attended to consultations and assisted the municipality’s  legal team with preparing the eviction application papers.</a:t>
            </a:r>
          </a:p>
          <a:p>
            <a:pPr marL="174625" indent="-174625"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It was established that moving forward it was critical to obtain vacant possession so that the units could be correctly allocated.</a:t>
            </a:r>
          </a:p>
          <a:p>
            <a:pPr marL="174625" indent="-174625"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The audit processes were completed, and the Municipality was tasked as the landowner with bringing the eviction application. Province is working closely with the Municipality to overcome the challenges. Since the land is owned and managed by the Municipality ultimately, they will need to initiate the necessary processes to overcome the challenges.</a:t>
            </a:r>
          </a:p>
        </p:txBody>
      </p:sp>
    </p:spTree>
    <p:extLst>
      <p:ext uri="{BB962C8B-B14F-4D97-AF65-F5344CB8AC3E}">
        <p14:creationId xmlns:p14="http://schemas.microsoft.com/office/powerpoint/2010/main" val="3801537132"/>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2DDF82E0-F617-466A-8989-E6F91EEE8384}" type="slidenum">
              <a:rPr lang="en-US" altLang="en-US" smtClean="0"/>
              <a:pPr/>
              <a:t>5</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2183" y="260648"/>
            <a:ext cx="723347" cy="666133"/>
          </a:xfrm>
          <a:prstGeom prst="rect">
            <a:avLst/>
          </a:prstGeom>
        </p:spPr>
      </p:pic>
      <p:sp>
        <p:nvSpPr>
          <p:cNvPr id="15" name="TextBox 14"/>
          <p:cNvSpPr txBox="1"/>
          <p:nvPr/>
        </p:nvSpPr>
        <p:spPr>
          <a:xfrm>
            <a:off x="2411760" y="6259810"/>
            <a:ext cx="4464496" cy="461665"/>
          </a:xfrm>
          <a:prstGeom prst="rect">
            <a:avLst/>
          </a:prstGeom>
          <a:noFill/>
        </p:spPr>
        <p:txBody>
          <a:bodyPr wrap="square" rtlCol="0">
            <a:spAutoFit/>
          </a:bodyPr>
          <a:lstStyle/>
          <a:p>
            <a:pPr algn="ctr"/>
            <a:r>
              <a:rPr lang="en-US" sz="1200" b="1" i="1" dirty="0"/>
              <a:t>Inspiring Hope for a Better Future </a:t>
            </a:r>
          </a:p>
          <a:p>
            <a:pPr algn="ctr"/>
            <a:r>
              <a:rPr lang="en-US" sz="1200" b="1" i="1" dirty="0" err="1"/>
              <a:t>Umuntu</a:t>
            </a:r>
            <a:r>
              <a:rPr lang="en-US" sz="1200" b="1" i="1" dirty="0"/>
              <a:t> </a:t>
            </a:r>
            <a:r>
              <a:rPr lang="en-US" sz="1200" b="1" i="1" dirty="0" err="1"/>
              <a:t>Ngumuntu</a:t>
            </a:r>
            <a:r>
              <a:rPr lang="en-US" sz="1200" b="1" i="1" dirty="0"/>
              <a:t> </a:t>
            </a:r>
            <a:r>
              <a:rPr lang="en-US" sz="1200" b="1" i="1" dirty="0" err="1"/>
              <a:t>Ngekhaya</a:t>
            </a:r>
            <a:endParaRPr lang="en-US" sz="1200" b="1" i="1" dirty="0"/>
          </a:p>
        </p:txBody>
      </p:sp>
      <p:pic>
        <p:nvPicPr>
          <p:cNvPr id="3" name="Picture 2" descr="Human Settlement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60648"/>
            <a:ext cx="2376264" cy="597717"/>
          </a:xfrm>
          <a:prstGeom prst="rect">
            <a:avLst/>
          </a:prstGeom>
        </p:spPr>
      </p:pic>
      <p:sp>
        <p:nvSpPr>
          <p:cNvPr id="17" name="Content Placeholder 2">
            <a:extLst>
              <a:ext uri="{FF2B5EF4-FFF2-40B4-BE49-F238E27FC236}">
                <a16:creationId xmlns:a16="http://schemas.microsoft.com/office/drawing/2014/main" id="{D1589C77-EEF9-4F16-A27F-1D5D10A36BCF}"/>
              </a:ext>
            </a:extLst>
          </p:cNvPr>
          <p:cNvSpPr txBox="1">
            <a:spLocks/>
          </p:cNvSpPr>
          <p:nvPr/>
        </p:nvSpPr>
        <p:spPr bwMode="auto">
          <a:xfrm>
            <a:off x="449208" y="1515379"/>
            <a:ext cx="8229600" cy="4744432"/>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268288" indent="-268288"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A meeting was held on the 31 January 2025 attended by Province and municipal officials in which the following was discussed: -</a:t>
            </a:r>
          </a:p>
          <a:p>
            <a:pPr marL="806450" indent="-1841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The slow progress in finalizing and setting down the eviction applications</a:t>
            </a:r>
          </a:p>
          <a:p>
            <a:pPr marL="806450" indent="-1841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The municipality acknowledged that delays were experienced due to misplaced /records and challenges in identification of occupiers.</a:t>
            </a:r>
          </a:p>
          <a:p>
            <a:pPr marL="268288" indent="-268288"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The meeting resolved that: -</a:t>
            </a:r>
          </a:p>
          <a:p>
            <a:pPr marL="806450" indent="-1841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Municipality will lodge an application to court by 14 February 2025. A copy of the papers to be sent to Director; Legal Services KZN Human Settlements before lodgment for perusal. </a:t>
            </a:r>
          </a:p>
          <a:p>
            <a:pPr marL="806450" indent="-1841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The date the matter will be heard is up to the court but will be   communicated with all parties.</a:t>
            </a:r>
          </a:p>
          <a:p>
            <a:pPr marL="806450" indent="-1841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Municipality will give a written report outlining the progress made and regular. Meetings will take place to discuss progress. </a:t>
            </a:r>
          </a:p>
          <a:p>
            <a:pPr marL="806450" indent="-1841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The Provincial Cabinet will be updated on all developments</a:t>
            </a:r>
          </a:p>
        </p:txBody>
      </p:sp>
    </p:spTree>
    <p:extLst>
      <p:ext uri="{BB962C8B-B14F-4D97-AF65-F5344CB8AC3E}">
        <p14:creationId xmlns:p14="http://schemas.microsoft.com/office/powerpoint/2010/main" val="980483241"/>
      </p:ext>
    </p:extLst>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2DDF82E0-F617-466A-8989-E6F91EEE8384}" type="slidenum">
              <a:rPr lang="en-US" altLang="en-US" smtClean="0"/>
              <a:pPr/>
              <a:t>6</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7390" y="275085"/>
            <a:ext cx="723347" cy="666133"/>
          </a:xfrm>
          <a:prstGeom prst="rect">
            <a:avLst/>
          </a:prstGeom>
        </p:spPr>
      </p:pic>
      <p:sp>
        <p:nvSpPr>
          <p:cNvPr id="15" name="TextBox 14"/>
          <p:cNvSpPr txBox="1"/>
          <p:nvPr/>
        </p:nvSpPr>
        <p:spPr>
          <a:xfrm>
            <a:off x="2411760" y="6259810"/>
            <a:ext cx="4464496" cy="461665"/>
          </a:xfrm>
          <a:prstGeom prst="rect">
            <a:avLst/>
          </a:prstGeom>
          <a:noFill/>
        </p:spPr>
        <p:txBody>
          <a:bodyPr wrap="square" rtlCol="0">
            <a:spAutoFit/>
          </a:bodyPr>
          <a:lstStyle/>
          <a:p>
            <a:pPr algn="ctr"/>
            <a:r>
              <a:rPr lang="en-US" sz="1200" b="1" i="1" dirty="0"/>
              <a:t>Inspiring Hope for a Better Future </a:t>
            </a:r>
          </a:p>
          <a:p>
            <a:pPr algn="ctr"/>
            <a:r>
              <a:rPr lang="en-US" sz="1200" b="1" i="1" dirty="0" err="1"/>
              <a:t>Umuntu</a:t>
            </a:r>
            <a:r>
              <a:rPr lang="en-US" sz="1200" b="1" i="1" dirty="0"/>
              <a:t> </a:t>
            </a:r>
            <a:r>
              <a:rPr lang="en-US" sz="1200" b="1" i="1" dirty="0" err="1"/>
              <a:t>Ngumuntu</a:t>
            </a:r>
            <a:r>
              <a:rPr lang="en-US" sz="1200" b="1" i="1" dirty="0"/>
              <a:t> </a:t>
            </a:r>
            <a:r>
              <a:rPr lang="en-US" sz="1200" b="1" i="1" dirty="0" err="1"/>
              <a:t>Ngekhaya</a:t>
            </a:r>
            <a:endParaRPr lang="en-US" sz="1200" b="1" i="1" dirty="0"/>
          </a:p>
        </p:txBody>
      </p:sp>
      <p:pic>
        <p:nvPicPr>
          <p:cNvPr id="3" name="Picture 2" descr="Human Settlement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60648"/>
            <a:ext cx="2376264" cy="597717"/>
          </a:xfrm>
          <a:prstGeom prst="rect">
            <a:avLst/>
          </a:prstGeom>
        </p:spPr>
      </p:pic>
      <p:sp>
        <p:nvSpPr>
          <p:cNvPr id="11" name="Title 1">
            <a:extLst>
              <a:ext uri="{FF2B5EF4-FFF2-40B4-BE49-F238E27FC236}">
                <a16:creationId xmlns:a16="http://schemas.microsoft.com/office/drawing/2014/main" id="{3541B2C7-BEF5-486B-843F-8899444FB0DA}"/>
              </a:ext>
            </a:extLst>
          </p:cNvPr>
          <p:cNvSpPr>
            <a:spLocks noGrp="1"/>
          </p:cNvSpPr>
          <p:nvPr>
            <p:ph type="title"/>
          </p:nvPr>
        </p:nvSpPr>
        <p:spPr>
          <a:xfrm>
            <a:off x="0" y="941218"/>
            <a:ext cx="9144000" cy="558017"/>
          </a:xfrm>
        </p:spPr>
        <p:txBody>
          <a:bodyPr/>
          <a:lstStyle/>
          <a:p>
            <a:pPr algn="ctr" eaLnBrk="1" hangingPunct="1">
              <a:defRPr/>
            </a:pP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3. Progress Made</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
        <p:nvSpPr>
          <p:cNvPr id="12" name="Content Placeholder 2">
            <a:extLst>
              <a:ext uri="{FF2B5EF4-FFF2-40B4-BE49-F238E27FC236}">
                <a16:creationId xmlns:a16="http://schemas.microsoft.com/office/drawing/2014/main" id="{228CBEEB-763D-4724-9359-CFFA632AA093}"/>
              </a:ext>
            </a:extLst>
          </p:cNvPr>
          <p:cNvSpPr txBox="1">
            <a:spLocks/>
          </p:cNvSpPr>
          <p:nvPr/>
        </p:nvSpPr>
        <p:spPr bwMode="auto">
          <a:xfrm>
            <a:off x="179512" y="1600201"/>
            <a:ext cx="8774632" cy="4565104"/>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25000" lnSpcReduction="20000"/>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268288" indent="-268288">
              <a:lnSpc>
                <a:spcPct val="120000"/>
              </a:lnSpc>
            </a:pPr>
            <a:r>
              <a:rPr lang="en-US" sz="1600" dirty="0">
                <a:latin typeface="Arial" panose="020B0604020202020204" pitchFamily="34" charset="0"/>
                <a:cs typeface="Arial" panose="020B0604020202020204" pitchFamily="34" charset="0"/>
              </a:rPr>
              <a:t>   </a:t>
            </a:r>
            <a:endParaRPr lang="en-US" sz="7200" dirty="0">
              <a:latin typeface="Arial" panose="020B0604020202020204" pitchFamily="34" charset="0"/>
              <a:cs typeface="Arial" panose="020B0604020202020204" pitchFamily="34" charset="0"/>
            </a:endParaRPr>
          </a:p>
          <a:p>
            <a:pPr marL="268288" indent="-268288" algn="just">
              <a:lnSpc>
                <a:spcPct val="120000"/>
              </a:lnSpc>
              <a:buFont typeface="Wingdings" panose="05000000000000000000" pitchFamily="2" charset="2"/>
              <a:buChar char="Ø"/>
            </a:pPr>
            <a:r>
              <a:rPr lang="en-US" sz="7200" dirty="0">
                <a:latin typeface="Arial" panose="020B0604020202020204" pitchFamily="34" charset="0"/>
                <a:cs typeface="Arial" panose="020B0604020202020204" pitchFamily="34" charset="0"/>
              </a:rPr>
              <a:t>Municipality lodged an application to compel the occupants to comply with its request to be  profiled which is necessary prior to its consideration of an eviction.</a:t>
            </a:r>
          </a:p>
          <a:p>
            <a:pPr marL="268288" indent="-268288" algn="just">
              <a:lnSpc>
                <a:spcPct val="120000"/>
              </a:lnSpc>
              <a:buFont typeface="Wingdings" panose="05000000000000000000" pitchFamily="2" charset="2"/>
              <a:buChar char="Ø"/>
            </a:pPr>
            <a:r>
              <a:rPr lang="en-US" sz="7200" dirty="0">
                <a:latin typeface="Arial" panose="020B0604020202020204" pitchFamily="34" charset="0"/>
                <a:cs typeface="Arial" panose="020B0604020202020204" pitchFamily="34" charset="0"/>
              </a:rPr>
              <a:t>The rule nisi was granted on 11</a:t>
            </a:r>
            <a:r>
              <a:rPr lang="en-US" sz="7200" baseline="30000" dirty="0">
                <a:latin typeface="Arial" panose="020B0604020202020204" pitchFamily="34" charset="0"/>
                <a:cs typeface="Arial" panose="020B0604020202020204" pitchFamily="34" charset="0"/>
              </a:rPr>
              <a:t>th</a:t>
            </a:r>
            <a:r>
              <a:rPr lang="en-US" sz="7200" dirty="0">
                <a:latin typeface="Arial" panose="020B0604020202020204" pitchFamily="34" charset="0"/>
                <a:cs typeface="Arial" panose="020B0604020202020204" pitchFamily="34" charset="0"/>
              </a:rPr>
              <a:t> June 2025 thereby:</a:t>
            </a:r>
          </a:p>
          <a:p>
            <a:pPr marL="857250" indent="-496888" algn="just">
              <a:lnSpc>
                <a:spcPct val="120000"/>
              </a:lnSpc>
              <a:buFont typeface="Wingdings" panose="05000000000000000000" pitchFamily="2" charset="2"/>
              <a:buChar char="ü"/>
            </a:pPr>
            <a:r>
              <a:rPr lang="en-US" sz="7200" dirty="0">
                <a:latin typeface="Arial" panose="020B0604020202020204" pitchFamily="34" charset="0"/>
                <a:cs typeface="Arial" panose="020B0604020202020204" pitchFamily="34" charset="0"/>
              </a:rPr>
              <a:t>authorizing the Applicant, together with members of the SAPS, private security, and the Sheriff, to access the Rocky Park Integrated Residential Development, including residential units in apartment block C to H and J, irrespective of occupancy. </a:t>
            </a:r>
          </a:p>
          <a:p>
            <a:pPr marL="857250" indent="-496888" algn="just">
              <a:lnSpc>
                <a:spcPct val="120000"/>
              </a:lnSpc>
              <a:buFont typeface="Wingdings" panose="05000000000000000000" pitchFamily="2" charset="2"/>
              <a:buChar char="ü"/>
            </a:pPr>
            <a:r>
              <a:rPr lang="en-US" sz="7200" dirty="0">
                <a:latin typeface="Arial" panose="020B0604020202020204" pitchFamily="34" charset="0"/>
                <a:cs typeface="Arial" panose="020B0604020202020204" pitchFamily="34" charset="0"/>
              </a:rPr>
              <a:t>The occupants are directed to allow such access and to reasonably cooperate by providing information relation to their identity and personal circumstances to assist the Applicant in determining their legal status. </a:t>
            </a:r>
          </a:p>
          <a:p>
            <a:pPr marL="857250" indent="-496888" algn="just">
              <a:lnSpc>
                <a:spcPct val="120000"/>
              </a:lnSpc>
              <a:buFont typeface="Wingdings" panose="05000000000000000000" pitchFamily="2" charset="2"/>
              <a:buChar char="ü"/>
            </a:pPr>
            <a:r>
              <a:rPr lang="en-US" sz="7200" dirty="0">
                <a:latin typeface="Arial" panose="020B0604020202020204" pitchFamily="34" charset="0"/>
                <a:cs typeface="Arial" panose="020B0604020202020204" pitchFamily="34" charset="0"/>
              </a:rPr>
              <a:t>Provision was made for substituted service through publication in local newspapers and notices placed at the entrances of the relevant apartment blocks. Furthermore, the occupants are authorized to attend the Applicant’s offices to furnish the required information.</a:t>
            </a:r>
          </a:p>
          <a:p>
            <a:pPr marL="268288" indent="-268288" algn="just">
              <a:lnSpc>
                <a:spcPct val="120000"/>
              </a:lnSpc>
              <a:buFont typeface="Wingdings" panose="05000000000000000000" pitchFamily="2" charset="2"/>
              <a:buChar char="Ø"/>
            </a:pPr>
            <a:endParaRPr lang="en-US" sz="7200" dirty="0">
              <a:latin typeface="Arial" panose="020B0604020202020204" pitchFamily="34" charset="0"/>
              <a:cs typeface="Arial" panose="020B0604020202020204" pitchFamily="34" charset="0"/>
            </a:endParaRPr>
          </a:p>
          <a:p>
            <a:pPr algn="just">
              <a:lnSpc>
                <a:spcPct val="120000"/>
              </a:lnSpc>
            </a:pPr>
            <a:endParaRPr lang="en-US" sz="7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27690"/>
      </p:ext>
    </p:extLst>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5A0C3-6F3D-E60C-76A4-2B0FBE335E3A}"/>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7AB599F-07E1-7271-2F56-E5992D3B80DC}"/>
              </a:ext>
            </a:extLst>
          </p:cNvPr>
          <p:cNvSpPr>
            <a:spLocks noGrp="1"/>
          </p:cNvSpPr>
          <p:nvPr>
            <p:ph type="sldNum" sz="quarter" idx="12"/>
          </p:nvPr>
        </p:nvSpPr>
        <p:spPr/>
        <p:txBody>
          <a:bodyPr/>
          <a:lstStyle/>
          <a:p>
            <a:fld id="{2DDF82E0-F617-466A-8989-E6F91EEE8384}" type="slidenum">
              <a:rPr lang="en-US" altLang="en-US" smtClean="0"/>
              <a:pPr/>
              <a:t>7</a:t>
            </a:fld>
            <a:endParaRPr lang="en-US" altLang="en-US" dirty="0"/>
          </a:p>
        </p:txBody>
      </p:sp>
      <p:sp>
        <p:nvSpPr>
          <p:cNvPr id="2" name="Rectangle 10">
            <a:extLst>
              <a:ext uri="{FF2B5EF4-FFF2-40B4-BE49-F238E27FC236}">
                <a16:creationId xmlns:a16="http://schemas.microsoft.com/office/drawing/2014/main" id="{DA377D9E-7C86-9E96-8159-DA91C19FB765}"/>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1079EA8E-E7C8-CA1C-E906-A4B96A6F3E68}"/>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001AB74A-3080-3ACC-5EB7-8EA6A1C8F4D6}"/>
              </a:ext>
            </a:extLst>
          </p:cNvPr>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a:extLst>
              <a:ext uri="{FF2B5EF4-FFF2-40B4-BE49-F238E27FC236}">
                <a16:creationId xmlns:a16="http://schemas.microsoft.com/office/drawing/2014/main" id="{753695EB-1CFC-E10B-1878-AC092FDCDE85}"/>
              </a:ext>
            </a:extLst>
          </p:cNvPr>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a:extLst>
              <a:ext uri="{FF2B5EF4-FFF2-40B4-BE49-F238E27FC236}">
                <a16:creationId xmlns:a16="http://schemas.microsoft.com/office/drawing/2014/main" id="{4180637F-2843-36F3-8D33-835B398022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8308" y="377184"/>
            <a:ext cx="723347" cy="666133"/>
          </a:xfrm>
          <a:prstGeom prst="rect">
            <a:avLst/>
          </a:prstGeom>
        </p:spPr>
      </p:pic>
      <p:sp>
        <p:nvSpPr>
          <p:cNvPr id="15" name="TextBox 14">
            <a:extLst>
              <a:ext uri="{FF2B5EF4-FFF2-40B4-BE49-F238E27FC236}">
                <a16:creationId xmlns:a16="http://schemas.microsoft.com/office/drawing/2014/main" id="{CFA09D8C-2223-0D83-A726-68F4FA0D3C62}"/>
              </a:ext>
            </a:extLst>
          </p:cNvPr>
          <p:cNvSpPr txBox="1"/>
          <p:nvPr/>
        </p:nvSpPr>
        <p:spPr>
          <a:xfrm>
            <a:off x="2411760" y="6259810"/>
            <a:ext cx="4464496" cy="461665"/>
          </a:xfrm>
          <a:prstGeom prst="rect">
            <a:avLst/>
          </a:prstGeom>
          <a:noFill/>
        </p:spPr>
        <p:txBody>
          <a:bodyPr wrap="square" rtlCol="0">
            <a:spAutoFit/>
          </a:bodyPr>
          <a:lstStyle/>
          <a:p>
            <a:pPr algn="ctr"/>
            <a:r>
              <a:rPr lang="en-US" sz="1200" b="1" i="1" dirty="0"/>
              <a:t>Inspiring Hope for a Better Future </a:t>
            </a:r>
          </a:p>
          <a:p>
            <a:pPr algn="ctr"/>
            <a:r>
              <a:rPr lang="en-US" sz="1200" b="1" i="1" dirty="0" err="1"/>
              <a:t>Umuntu</a:t>
            </a:r>
            <a:r>
              <a:rPr lang="en-US" sz="1200" b="1" i="1" dirty="0"/>
              <a:t> </a:t>
            </a:r>
            <a:r>
              <a:rPr lang="en-US" sz="1200" b="1" i="1" dirty="0" err="1"/>
              <a:t>Ngumuntu</a:t>
            </a:r>
            <a:r>
              <a:rPr lang="en-US" sz="1200" b="1" i="1" dirty="0"/>
              <a:t> </a:t>
            </a:r>
            <a:r>
              <a:rPr lang="en-US" sz="1200" b="1" i="1" dirty="0" err="1"/>
              <a:t>Ngekhaya</a:t>
            </a:r>
            <a:endParaRPr lang="en-US" sz="1200" b="1" i="1" dirty="0"/>
          </a:p>
        </p:txBody>
      </p:sp>
      <p:pic>
        <p:nvPicPr>
          <p:cNvPr id="3" name="Picture 2" descr="Human Settlements Logo.jpg">
            <a:extLst>
              <a:ext uri="{FF2B5EF4-FFF2-40B4-BE49-F238E27FC236}">
                <a16:creationId xmlns:a16="http://schemas.microsoft.com/office/drawing/2014/main" id="{2B493762-100B-A3A9-E8E7-956417FEAD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60648"/>
            <a:ext cx="2376264" cy="597717"/>
          </a:xfrm>
          <a:prstGeom prst="rect">
            <a:avLst/>
          </a:prstGeom>
        </p:spPr>
      </p:pic>
      <p:sp>
        <p:nvSpPr>
          <p:cNvPr id="11" name="Title 1">
            <a:extLst>
              <a:ext uri="{FF2B5EF4-FFF2-40B4-BE49-F238E27FC236}">
                <a16:creationId xmlns:a16="http://schemas.microsoft.com/office/drawing/2014/main" id="{8D0F66ED-AC33-8981-D756-426FF59FF1B3}"/>
              </a:ext>
            </a:extLst>
          </p:cNvPr>
          <p:cNvSpPr>
            <a:spLocks noGrp="1"/>
          </p:cNvSpPr>
          <p:nvPr>
            <p:ph type="title"/>
          </p:nvPr>
        </p:nvSpPr>
        <p:spPr>
          <a:xfrm>
            <a:off x="0" y="941218"/>
            <a:ext cx="9144000" cy="558017"/>
          </a:xfrm>
        </p:spPr>
        <p:txBody>
          <a:bodyPr/>
          <a:lstStyle/>
          <a:p>
            <a:pPr algn="ctr" eaLnBrk="1" hangingPunct="1">
              <a:defRPr/>
            </a:pP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3. Progress Made</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
        <p:nvSpPr>
          <p:cNvPr id="12" name="Content Placeholder 2">
            <a:extLst>
              <a:ext uri="{FF2B5EF4-FFF2-40B4-BE49-F238E27FC236}">
                <a16:creationId xmlns:a16="http://schemas.microsoft.com/office/drawing/2014/main" id="{A7D15AD0-A47C-A7D9-D511-13D3DAB90277}"/>
              </a:ext>
            </a:extLst>
          </p:cNvPr>
          <p:cNvSpPr txBox="1">
            <a:spLocks/>
          </p:cNvSpPr>
          <p:nvPr/>
        </p:nvSpPr>
        <p:spPr bwMode="auto">
          <a:xfrm>
            <a:off x="179512" y="1600201"/>
            <a:ext cx="8774632" cy="4565104"/>
          </a:xfrm>
          <a:prstGeom prst="rect">
            <a:avLst/>
          </a:prstGeom>
          <a:no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algn="just"/>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On the return court date being the 15</a:t>
            </a:r>
            <a:r>
              <a:rPr lang="en-US" sz="1800" baseline="30000" dirty="0">
                <a:latin typeface="Arial" panose="020B0604020202020204" pitchFamily="34" charset="0"/>
                <a:cs typeface="Arial" panose="020B0604020202020204" pitchFamily="34" charset="0"/>
              </a:rPr>
              <a:t>th</a:t>
            </a:r>
            <a:r>
              <a:rPr lang="en-US" sz="1800" dirty="0">
                <a:latin typeface="Arial" panose="020B0604020202020204" pitchFamily="34" charset="0"/>
                <a:cs typeface="Arial" panose="020B0604020202020204" pitchFamily="34" charset="0"/>
              </a:rPr>
              <a:t> of August 2025, the interim order as stated above was confirmed with the following additional orders, that:  </a:t>
            </a:r>
            <a:endParaRPr lang="en-ZA" sz="1800" dirty="0">
              <a:latin typeface="Arial" panose="020B0604020202020204" pitchFamily="34" charset="0"/>
              <a:cs typeface="Arial" panose="020B0604020202020204" pitchFamily="34" charset="0"/>
            </a:endParaRPr>
          </a:p>
          <a:p>
            <a:pPr marL="742950" lvl="1" indent="-285750" algn="just">
              <a:buFont typeface="Wingdings" panose="05000000000000000000" pitchFamily="2" charset="2"/>
              <a:buChar char="ü"/>
            </a:pPr>
            <a:r>
              <a:rPr lang="en-ZA" sz="1800" dirty="0">
                <a:latin typeface="Arial" panose="020B0604020202020204" pitchFamily="34" charset="0"/>
                <a:cs typeface="Arial" panose="020B0604020202020204" pitchFamily="34" charset="0"/>
              </a:rPr>
              <a:t>t</a:t>
            </a:r>
            <a:r>
              <a:rPr lang="en-US" sz="1800" dirty="0">
                <a:latin typeface="Arial" panose="020B0604020202020204" pitchFamily="34" charset="0"/>
                <a:cs typeface="Arial" panose="020B0604020202020204" pitchFamily="34" charset="0"/>
              </a:rPr>
              <a:t>he Municipality with the assistance of SAPS is to protect and ensure the protection of the rights of the First Respondent in its execution of the Rule, including but not limited to, not removing, confiscating or damaging any movable property of the First Respondent during the verification process </a:t>
            </a:r>
          </a:p>
          <a:p>
            <a:pPr marL="742950" lvl="1" indent="-285750" algn="just">
              <a:buFont typeface="Wingdings" panose="05000000000000000000" pitchFamily="2" charset="2"/>
              <a:buChar char="ü"/>
            </a:pPr>
            <a:r>
              <a:rPr lang="en-US" sz="1800" dirty="0">
                <a:latin typeface="Arial" panose="020B0604020202020204" pitchFamily="34" charset="0"/>
                <a:cs typeface="Arial" panose="020B0604020202020204" pitchFamily="34" charset="0"/>
              </a:rPr>
              <a:t>The Applicant is directed not to evict the First Respondent without a Court Order </a:t>
            </a:r>
          </a:p>
          <a:p>
            <a:pPr marL="360363" lvl="1" indent="-360363"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The municipality reported that it is currently working with SAPS and their internal security unit to finalize plans to accompany and support the relevant staff members who will be undertaking the socio-economic survey. </a:t>
            </a:r>
          </a:p>
          <a:p>
            <a:pPr marL="360363" lvl="1" indent="-360363"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The Department will continue to monitor and report in respect of progress made.</a:t>
            </a:r>
          </a:p>
          <a:p>
            <a:pPr marL="360363" lvl="1" indent="-360363" algn="just">
              <a:buFont typeface="Wingdings" panose="05000000000000000000" pitchFamily="2" charset="2"/>
              <a:buChar char="Ø"/>
            </a:pPr>
            <a:r>
              <a:rPr lang="en-US" sz="1800" dirty="0">
                <a:latin typeface="Arial" panose="020B0604020202020204" pitchFamily="34" charset="0"/>
                <a:cs typeface="Arial" panose="020B0604020202020204" pitchFamily="34" charset="0"/>
              </a:rPr>
              <a:t>The Department will assist the municipality in respect of the next step which is the eviction process. </a:t>
            </a:r>
          </a:p>
          <a:p>
            <a:pPr marL="742950" lvl="1" indent="-285750">
              <a:buFont typeface="Wingdings" panose="05000000000000000000" pitchFamily="2" charset="2"/>
              <a:buChar char="Ø"/>
            </a:pPr>
            <a:endParaRPr lang="en-US" sz="1600" dirty="0">
              <a:solidFill>
                <a:srgbClr val="FF0000"/>
              </a:solidFill>
              <a:latin typeface="Arial" panose="020B0604020202020204" pitchFamily="34" charset="0"/>
              <a:cs typeface="Arial" panose="020B0604020202020204" pitchFamily="34" charset="0"/>
            </a:endParaRPr>
          </a:p>
          <a:p>
            <a:endParaRPr lang="en-ZA" sz="1400" dirty="0">
              <a:latin typeface="Arial" panose="020B0604020202020204" pitchFamily="34" charset="0"/>
              <a:cs typeface="Arial" panose="020B0604020202020204" pitchFamily="34" charset="0"/>
            </a:endParaRPr>
          </a:p>
        </p:txBody>
      </p:sp>
      <p:sp>
        <p:nvSpPr>
          <p:cNvPr id="8" name="Rectangle 1">
            <a:extLst>
              <a:ext uri="{FF2B5EF4-FFF2-40B4-BE49-F238E27FC236}">
                <a16:creationId xmlns:a16="http://schemas.microsoft.com/office/drawing/2014/main" id="{1EB7C77F-A751-548B-3392-6A59B615E2C2}"/>
              </a:ext>
            </a:extLst>
          </p:cNvPr>
          <p:cNvSpPr>
            <a:spLocks noChangeArrowheads="1"/>
          </p:cNvSpPr>
          <p:nvPr/>
        </p:nvSpPr>
        <p:spPr bwMode="auto">
          <a:xfrm>
            <a:off x="0" y="90100"/>
            <a:ext cx="2712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2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endParaRPr kumimoji="0" lang="en-ZA"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5876695"/>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B0992-BF7F-377B-43C6-8222F0CE46E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AFBA030-AD49-7AC4-EA6C-C31FD1DECB08}"/>
              </a:ext>
            </a:extLst>
          </p:cNvPr>
          <p:cNvSpPr>
            <a:spLocks noGrp="1"/>
          </p:cNvSpPr>
          <p:nvPr>
            <p:ph type="sldNum" sz="quarter" idx="12"/>
          </p:nvPr>
        </p:nvSpPr>
        <p:spPr/>
        <p:txBody>
          <a:bodyPr/>
          <a:lstStyle/>
          <a:p>
            <a:fld id="{2DDF82E0-F617-466A-8989-E6F91EEE8384}" type="slidenum">
              <a:rPr lang="en-US" altLang="en-US" smtClean="0"/>
              <a:pPr/>
              <a:t>8</a:t>
            </a:fld>
            <a:endParaRPr lang="en-US" altLang="en-US" dirty="0"/>
          </a:p>
        </p:txBody>
      </p:sp>
      <p:sp>
        <p:nvSpPr>
          <p:cNvPr id="2" name="Rectangle 10">
            <a:extLst>
              <a:ext uri="{FF2B5EF4-FFF2-40B4-BE49-F238E27FC236}">
                <a16:creationId xmlns:a16="http://schemas.microsoft.com/office/drawing/2014/main" id="{8EBD7C46-25B7-291B-2D59-6888EF5CCBB0}"/>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343B2D6C-639C-269C-0948-B7E32A916E21}"/>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EAC05B52-33E4-560D-6228-401E14E61A29}"/>
              </a:ext>
            </a:extLst>
          </p:cNvPr>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a:extLst>
              <a:ext uri="{FF2B5EF4-FFF2-40B4-BE49-F238E27FC236}">
                <a16:creationId xmlns:a16="http://schemas.microsoft.com/office/drawing/2014/main" id="{37C1722A-B3BC-67F6-620B-A62FD8BF01CC}"/>
              </a:ext>
            </a:extLst>
          </p:cNvPr>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a:extLst>
              <a:ext uri="{FF2B5EF4-FFF2-40B4-BE49-F238E27FC236}">
                <a16:creationId xmlns:a16="http://schemas.microsoft.com/office/drawing/2014/main" id="{E06A15F6-D49F-E31C-CA21-D9EB36DB00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67118" y="174119"/>
            <a:ext cx="723347" cy="666133"/>
          </a:xfrm>
          <a:prstGeom prst="rect">
            <a:avLst/>
          </a:prstGeom>
        </p:spPr>
      </p:pic>
      <p:sp>
        <p:nvSpPr>
          <p:cNvPr id="15" name="TextBox 14">
            <a:extLst>
              <a:ext uri="{FF2B5EF4-FFF2-40B4-BE49-F238E27FC236}">
                <a16:creationId xmlns:a16="http://schemas.microsoft.com/office/drawing/2014/main" id="{E78C6DF0-9093-DED5-2BF6-43632853BEC7}"/>
              </a:ext>
            </a:extLst>
          </p:cNvPr>
          <p:cNvSpPr txBox="1"/>
          <p:nvPr/>
        </p:nvSpPr>
        <p:spPr>
          <a:xfrm>
            <a:off x="2411760" y="6259810"/>
            <a:ext cx="4464496" cy="461665"/>
          </a:xfrm>
          <a:prstGeom prst="rect">
            <a:avLst/>
          </a:prstGeom>
          <a:noFill/>
        </p:spPr>
        <p:txBody>
          <a:bodyPr wrap="square" rtlCol="0">
            <a:spAutoFit/>
          </a:bodyPr>
          <a:lstStyle/>
          <a:p>
            <a:pPr algn="ctr"/>
            <a:r>
              <a:rPr lang="en-US" sz="1200" b="1" i="1" dirty="0"/>
              <a:t>Inspiring Hope for a Better Future </a:t>
            </a:r>
          </a:p>
          <a:p>
            <a:pPr algn="ctr"/>
            <a:r>
              <a:rPr lang="en-US" sz="1200" b="1" i="1" dirty="0" err="1"/>
              <a:t>Umuntu</a:t>
            </a:r>
            <a:r>
              <a:rPr lang="en-US" sz="1200" b="1" i="1" dirty="0"/>
              <a:t> </a:t>
            </a:r>
            <a:r>
              <a:rPr lang="en-US" sz="1200" b="1" i="1" dirty="0" err="1"/>
              <a:t>Ngumuntu</a:t>
            </a:r>
            <a:r>
              <a:rPr lang="en-US" sz="1200" b="1" i="1" dirty="0"/>
              <a:t> </a:t>
            </a:r>
            <a:r>
              <a:rPr lang="en-US" sz="1200" b="1" i="1" dirty="0" err="1"/>
              <a:t>Ngekhaya</a:t>
            </a:r>
            <a:endParaRPr lang="en-US" sz="1200" b="1" i="1" dirty="0"/>
          </a:p>
        </p:txBody>
      </p:sp>
      <p:pic>
        <p:nvPicPr>
          <p:cNvPr id="3" name="Picture 2" descr="Human Settlements Logo.jpg">
            <a:extLst>
              <a:ext uri="{FF2B5EF4-FFF2-40B4-BE49-F238E27FC236}">
                <a16:creationId xmlns:a16="http://schemas.microsoft.com/office/drawing/2014/main" id="{ED710772-285B-9A27-0126-34B4015518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260648"/>
            <a:ext cx="2376264" cy="597717"/>
          </a:xfrm>
          <a:prstGeom prst="rect">
            <a:avLst/>
          </a:prstGeom>
        </p:spPr>
      </p:pic>
      <p:sp>
        <p:nvSpPr>
          <p:cNvPr id="11" name="Title 1">
            <a:extLst>
              <a:ext uri="{FF2B5EF4-FFF2-40B4-BE49-F238E27FC236}">
                <a16:creationId xmlns:a16="http://schemas.microsoft.com/office/drawing/2014/main" id="{64E4968B-419D-1F9E-056A-3C375241C80F}"/>
              </a:ext>
            </a:extLst>
          </p:cNvPr>
          <p:cNvSpPr>
            <a:spLocks noGrp="1"/>
          </p:cNvSpPr>
          <p:nvPr>
            <p:ph type="title"/>
          </p:nvPr>
        </p:nvSpPr>
        <p:spPr>
          <a:xfrm>
            <a:off x="0" y="941218"/>
            <a:ext cx="9144000" cy="558017"/>
          </a:xfrm>
        </p:spPr>
        <p:txBody>
          <a:bodyPr/>
          <a:lstStyle/>
          <a:p>
            <a:pPr algn="ctr" eaLnBrk="1" hangingPunct="1">
              <a:defRPr/>
            </a:pP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4. Way Forward</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
        <p:nvSpPr>
          <p:cNvPr id="12" name="Content Placeholder 2">
            <a:extLst>
              <a:ext uri="{FF2B5EF4-FFF2-40B4-BE49-F238E27FC236}">
                <a16:creationId xmlns:a16="http://schemas.microsoft.com/office/drawing/2014/main" id="{FDC25FE2-075F-1196-AC22-70D64DE11719}"/>
              </a:ext>
            </a:extLst>
          </p:cNvPr>
          <p:cNvSpPr txBox="1">
            <a:spLocks/>
          </p:cNvSpPr>
          <p:nvPr/>
        </p:nvSpPr>
        <p:spPr bwMode="auto">
          <a:xfrm>
            <a:off x="179512" y="1600201"/>
            <a:ext cx="8774632" cy="4565104"/>
          </a:xfrm>
          <a:prstGeom prst="rect">
            <a:avLst/>
          </a:prstGeom>
          <a:no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285750" indent="-285750" algn="just">
              <a:buFont typeface="Wingdings" panose="05000000000000000000" pitchFamily="2" charset="2"/>
              <a:buChar char="Ø"/>
            </a:pPr>
            <a:r>
              <a:rPr lang="en-US" sz="1600" dirty="0">
                <a:latin typeface="Arial" panose="020B0604020202020204" pitchFamily="34" charset="0"/>
                <a:cs typeface="Arial" panose="020B0604020202020204" pitchFamily="34" charset="0"/>
              </a:rPr>
              <a:t>Despite numerous follow-ups made to the municipality. The municipality has failed to take the appropriate steps and ignored all meeting requests.</a:t>
            </a:r>
          </a:p>
          <a:p>
            <a:pPr marL="285750" indent="-285750" algn="just">
              <a:buFont typeface="Wingdings" panose="05000000000000000000" pitchFamily="2" charset="2"/>
              <a:buChar char="Ø"/>
            </a:pPr>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en-US" sz="1600" dirty="0">
                <a:latin typeface="Arial" panose="020B0604020202020204" pitchFamily="34" charset="0"/>
                <a:cs typeface="Arial" panose="020B0604020202020204" pitchFamily="34" charset="0"/>
              </a:rPr>
              <a:t>The Department addressed correspondence to the Municipality on 05 August 2026 requesting further updates on the Rocky Park matter. The Department has also invited the Municipality to attend the meeting scheduled for 11 August 2026. </a:t>
            </a:r>
          </a:p>
          <a:p>
            <a:pPr marL="285750" indent="-285750" algn="just">
              <a:buFont typeface="Wingdings" panose="05000000000000000000" pitchFamily="2" charset="2"/>
              <a:buChar char="Ø"/>
            </a:pPr>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en-US" sz="1600" dirty="0">
                <a:latin typeface="Arial" panose="020B0604020202020204" pitchFamily="34" charset="0"/>
                <a:cs typeface="Arial" panose="020B0604020202020204" pitchFamily="34" charset="0"/>
              </a:rPr>
              <a:t>The Municipality advised the Department on 07 August 2026 that they will not be able to attend the meeting scheduled for 11 August 2026 due to prior commitments. The Municipality  undertook to meet with the Department </a:t>
            </a:r>
            <a:r>
              <a:rPr lang="en-US" sz="1600">
                <a:latin typeface="Arial" panose="020B0604020202020204" pitchFamily="34" charset="0"/>
                <a:cs typeface="Arial" panose="020B0604020202020204" pitchFamily="34" charset="0"/>
              </a:rPr>
              <a:t>and further </a:t>
            </a:r>
            <a:r>
              <a:rPr lang="en-US" sz="1600" dirty="0">
                <a:latin typeface="Arial" panose="020B0604020202020204" pitchFamily="34" charset="0"/>
                <a:cs typeface="Arial" panose="020B0604020202020204" pitchFamily="34" charset="0"/>
              </a:rPr>
              <a:t>provide the Department with a progress report. </a:t>
            </a:r>
          </a:p>
          <a:p>
            <a:pPr algn="just"/>
            <a:endParaRPr lang="en-U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en-US" sz="1600" dirty="0">
                <a:latin typeface="Arial" panose="020B0604020202020204" pitchFamily="34" charset="0"/>
                <a:cs typeface="Arial" panose="020B0604020202020204" pitchFamily="34" charset="0"/>
              </a:rPr>
              <a:t>The Department will endeavor to schedule a meeting with the Municipality to discuss progress on the matter. </a:t>
            </a:r>
          </a:p>
          <a:p>
            <a:pPr marL="742950" lvl="1" indent="-285750">
              <a:buFont typeface="Wingdings" panose="05000000000000000000" pitchFamily="2" charset="2"/>
              <a:buChar char="Ø"/>
            </a:pPr>
            <a:endParaRPr lang="en-US" sz="1600" dirty="0">
              <a:solidFill>
                <a:srgbClr val="FF0000"/>
              </a:solidFill>
              <a:latin typeface="Arial" panose="020B0604020202020204" pitchFamily="34" charset="0"/>
              <a:cs typeface="Arial" panose="020B0604020202020204" pitchFamily="34" charset="0"/>
            </a:endParaRPr>
          </a:p>
          <a:p>
            <a:endParaRPr lang="en-ZA" sz="1400" dirty="0">
              <a:latin typeface="Arial" panose="020B0604020202020204" pitchFamily="34" charset="0"/>
              <a:cs typeface="Arial" panose="020B0604020202020204" pitchFamily="34" charset="0"/>
            </a:endParaRPr>
          </a:p>
        </p:txBody>
      </p:sp>
      <p:sp>
        <p:nvSpPr>
          <p:cNvPr id="8" name="Rectangle 1">
            <a:extLst>
              <a:ext uri="{FF2B5EF4-FFF2-40B4-BE49-F238E27FC236}">
                <a16:creationId xmlns:a16="http://schemas.microsoft.com/office/drawing/2014/main" id="{26B5C80A-07E9-4F08-B1C7-836D13C1F9B3}"/>
              </a:ext>
            </a:extLst>
          </p:cNvPr>
          <p:cNvSpPr>
            <a:spLocks noChangeArrowheads="1"/>
          </p:cNvSpPr>
          <p:nvPr/>
        </p:nvSpPr>
        <p:spPr bwMode="auto">
          <a:xfrm>
            <a:off x="0" y="90100"/>
            <a:ext cx="2712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2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endParaRPr kumimoji="0" lang="en-ZA"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9295424"/>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24744"/>
            <a:ext cx="9144000" cy="5733256"/>
          </a:xfrm>
          <a:prstGeom prst="rect">
            <a:avLst/>
          </a:prstGeom>
        </p:spPr>
      </p:pic>
      <p:sp>
        <p:nvSpPr>
          <p:cNvPr id="2" name="Rectangle 1"/>
          <p:cNvSpPr/>
          <p:nvPr/>
        </p:nvSpPr>
        <p:spPr>
          <a:xfrm>
            <a:off x="0" y="2370362"/>
            <a:ext cx="9144000" cy="1015663"/>
          </a:xfrm>
          <a:prstGeom prst="rect">
            <a:avLst/>
          </a:prstGeom>
        </p:spPr>
        <p:txBody>
          <a:bodyPr wrap="square">
            <a:spAutoFit/>
          </a:bodyPr>
          <a:lstStyle/>
          <a:p>
            <a:pPr algn="ctr"/>
            <a:r>
              <a:rPr lang="en-US" sz="6000" b="1" dirty="0">
                <a:solidFill>
                  <a:srgbClr val="FFFFFF"/>
                </a:solidFill>
                <a:latin typeface="Arial"/>
                <a:cs typeface="Arial"/>
              </a:rPr>
              <a:t>THANK YOU</a:t>
            </a:r>
            <a:endParaRPr lang="en-ZA" sz="6000" dirty="0">
              <a:solidFill>
                <a:srgbClr val="FFFFFF"/>
              </a:solidFill>
              <a:latin typeface="Arial"/>
              <a:cs typeface="Arial"/>
            </a:endParaRPr>
          </a:p>
        </p:txBody>
      </p:sp>
      <p:pic>
        <p:nvPicPr>
          <p:cNvPr id="5" name="Picture 4">
            <a:extLst>
              <a:ext uri="{FF2B5EF4-FFF2-40B4-BE49-F238E27FC236}">
                <a16:creationId xmlns:a16="http://schemas.microsoft.com/office/drawing/2014/main" id="{1EECEACC-0DE3-8C1F-8D32-0ECD1F8C751E}"/>
              </a:ext>
            </a:extLst>
          </p:cNvPr>
          <p:cNvPicPr>
            <a:picLocks noChangeAspect="1"/>
          </p:cNvPicPr>
          <p:nvPr/>
        </p:nvPicPr>
        <p:blipFill>
          <a:blip r:embed="rId4"/>
          <a:stretch>
            <a:fillRect/>
          </a:stretch>
        </p:blipFill>
        <p:spPr>
          <a:xfrm>
            <a:off x="1" y="5229201"/>
            <a:ext cx="9144000" cy="1628800"/>
          </a:xfrm>
          <a:prstGeom prst="rect">
            <a:avLst/>
          </a:prstGeom>
        </p:spPr>
      </p:pic>
      <p:pic>
        <p:nvPicPr>
          <p:cNvPr id="6" name="Picture 1">
            <a:extLst>
              <a:ext uri="{FF2B5EF4-FFF2-40B4-BE49-F238E27FC236}">
                <a16:creationId xmlns:a16="http://schemas.microsoft.com/office/drawing/2014/main" id="{DDCD3288-B960-04A9-21F6-6D6522577B6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12566" y="5364256"/>
            <a:ext cx="274637"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31F74061-B74C-79EC-FED1-6C333630412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3678" y="6094506"/>
            <a:ext cx="27305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a:extLst>
              <a:ext uri="{FF2B5EF4-FFF2-40B4-BE49-F238E27FC236}">
                <a16:creationId xmlns:a16="http://schemas.microsoft.com/office/drawing/2014/main" id="{0336935E-C4CE-D09B-AF9C-B79802F3158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19204" y="5700559"/>
            <a:ext cx="2698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a:extLst>
              <a:ext uri="{FF2B5EF4-FFF2-40B4-BE49-F238E27FC236}">
                <a16:creationId xmlns:a16="http://schemas.microsoft.com/office/drawing/2014/main" id="{A1F0241C-25D7-1D88-F50D-77FD1A794344}"/>
              </a:ext>
            </a:extLst>
          </p:cNvPr>
          <p:cNvPicPr>
            <a:picLocks noChangeAspect="1"/>
          </p:cNvPicPr>
          <p:nvPr/>
        </p:nvPicPr>
        <p:blipFill>
          <a:blip r:embed="rId8" cstate="print">
            <a:extLst>
              <a:ext uri="{28A0092B-C50C-407E-A947-70E740481C1C}">
                <a14:useLocalDpi xmlns:a14="http://schemas.microsoft.com/office/drawing/2010/main" val="0"/>
              </a:ext>
            </a:extLst>
          </a:blip>
          <a:srcRect l="9450" t="17986" r="10596" b="11819"/>
          <a:stretch>
            <a:fillRect/>
          </a:stretch>
        </p:blipFill>
        <p:spPr bwMode="auto">
          <a:xfrm>
            <a:off x="1429326" y="6469805"/>
            <a:ext cx="42862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AC9CE93A-7141-1EAF-CEDE-77539B4B7902}"/>
              </a:ext>
            </a:extLst>
          </p:cNvPr>
          <p:cNvSpPr txBox="1"/>
          <p:nvPr/>
        </p:nvSpPr>
        <p:spPr>
          <a:xfrm>
            <a:off x="1697579" y="5363018"/>
            <a:ext cx="1426989"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(031) 336 5300 (</a:t>
            </a:r>
            <a:r>
              <a:rPr lang="en-ZA" sz="900" b="1" cap="all" dirty="0" err="1">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dbn</a:t>
            </a: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a:t>
            </a:r>
          </a:p>
        </p:txBody>
      </p:sp>
      <p:sp>
        <p:nvSpPr>
          <p:cNvPr id="12" name="TextBox 11">
            <a:extLst>
              <a:ext uri="{FF2B5EF4-FFF2-40B4-BE49-F238E27FC236}">
                <a16:creationId xmlns:a16="http://schemas.microsoft.com/office/drawing/2014/main" id="{E5F9C087-C3BA-773D-43EB-D35F19717A28}"/>
              </a:ext>
            </a:extLst>
          </p:cNvPr>
          <p:cNvSpPr txBox="1"/>
          <p:nvPr/>
        </p:nvSpPr>
        <p:spPr>
          <a:xfrm>
            <a:off x="1762177" y="6114498"/>
            <a:ext cx="3168189" cy="230832"/>
          </a:xfrm>
          <a:prstGeom prst="rect">
            <a:avLst/>
          </a:prstGeom>
          <a:noFill/>
        </p:spPr>
        <p:txBody>
          <a:bodyPr>
            <a:spAutoFit/>
          </a:bodyPr>
          <a:lstStyle/>
          <a:p>
            <a:pP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Kwazulu-Natal Department of Human Settlements</a:t>
            </a:r>
          </a:p>
        </p:txBody>
      </p:sp>
      <p:sp>
        <p:nvSpPr>
          <p:cNvPr id="13" name="TextBox 12">
            <a:extLst>
              <a:ext uri="{FF2B5EF4-FFF2-40B4-BE49-F238E27FC236}">
                <a16:creationId xmlns:a16="http://schemas.microsoft.com/office/drawing/2014/main" id="{8C5A7E6E-3111-AFC2-CDF2-3A916C979047}"/>
              </a:ext>
            </a:extLst>
          </p:cNvPr>
          <p:cNvSpPr txBox="1"/>
          <p:nvPr/>
        </p:nvSpPr>
        <p:spPr>
          <a:xfrm>
            <a:off x="5858031" y="5713370"/>
            <a:ext cx="1438751"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www.kzndhs.gov.za</a:t>
            </a:r>
          </a:p>
        </p:txBody>
      </p:sp>
      <p:sp>
        <p:nvSpPr>
          <p:cNvPr id="14" name="TextBox 13">
            <a:extLst>
              <a:ext uri="{FF2B5EF4-FFF2-40B4-BE49-F238E27FC236}">
                <a16:creationId xmlns:a16="http://schemas.microsoft.com/office/drawing/2014/main" id="{22396639-0F6E-FADE-5D8E-6E657592314B}"/>
              </a:ext>
            </a:extLst>
          </p:cNvPr>
          <p:cNvSpPr txBox="1"/>
          <p:nvPr/>
        </p:nvSpPr>
        <p:spPr>
          <a:xfrm>
            <a:off x="1663346" y="5718437"/>
            <a:ext cx="990578"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a:t>
            </a:r>
            <a:r>
              <a:rPr lang="en-ZA" sz="900" b="1" cap="all" dirty="0" err="1">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kzndohs</a:t>
            </a:r>
            <a:endPar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endParaRPr>
          </a:p>
        </p:txBody>
      </p:sp>
      <p:sp>
        <p:nvSpPr>
          <p:cNvPr id="15" name="TextBox 14">
            <a:extLst>
              <a:ext uri="{FF2B5EF4-FFF2-40B4-BE49-F238E27FC236}">
                <a16:creationId xmlns:a16="http://schemas.microsoft.com/office/drawing/2014/main" id="{44F95B27-23E9-546F-ABD9-CC2F78BA6951}"/>
              </a:ext>
            </a:extLst>
          </p:cNvPr>
          <p:cNvSpPr txBox="1"/>
          <p:nvPr/>
        </p:nvSpPr>
        <p:spPr>
          <a:xfrm>
            <a:off x="1796728" y="6489895"/>
            <a:ext cx="1028335" cy="230832"/>
          </a:xfrm>
          <a:prstGeom prst="rect">
            <a:avLst/>
          </a:prstGeom>
          <a:noFill/>
        </p:spPr>
        <p:txBody>
          <a:bodyPr>
            <a:spAutoFit/>
          </a:bodyPr>
          <a:lstStyle/>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0800 701 701</a:t>
            </a:r>
          </a:p>
        </p:txBody>
      </p:sp>
      <p:sp>
        <p:nvSpPr>
          <p:cNvPr id="16" name="TextBox 15">
            <a:extLst>
              <a:ext uri="{FF2B5EF4-FFF2-40B4-BE49-F238E27FC236}">
                <a16:creationId xmlns:a16="http://schemas.microsoft.com/office/drawing/2014/main" id="{4E8D0980-DC3A-BCE6-1A74-798D3CB28AF2}"/>
              </a:ext>
            </a:extLst>
          </p:cNvPr>
          <p:cNvSpPr txBox="1"/>
          <p:nvPr/>
        </p:nvSpPr>
        <p:spPr>
          <a:xfrm>
            <a:off x="5651176" y="6360250"/>
            <a:ext cx="2016001" cy="369332"/>
          </a:xfrm>
          <a:prstGeom prst="rect">
            <a:avLst/>
          </a:prstGeom>
          <a:noFill/>
        </p:spPr>
        <p:txBody>
          <a:bodyPr>
            <a:spAutoFit/>
          </a:bodyPr>
          <a:lstStyle/>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ANTI-FRAUD E-MAIL:</a:t>
            </a:r>
          </a:p>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fraudhotline@kzndhs.gov.za</a:t>
            </a:r>
          </a:p>
        </p:txBody>
      </p:sp>
      <p:pic>
        <p:nvPicPr>
          <p:cNvPr id="17" name="Picture 1">
            <a:extLst>
              <a:ext uri="{FF2B5EF4-FFF2-40B4-BE49-F238E27FC236}">
                <a16:creationId xmlns:a16="http://schemas.microsoft.com/office/drawing/2014/main" id="{43927EE8-9405-019E-F53A-6E271543C42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24191" y="5373781"/>
            <a:ext cx="274637"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4E17DD5D-9F3B-664B-BDA3-8F79091A25BA}"/>
              </a:ext>
            </a:extLst>
          </p:cNvPr>
          <p:cNvSpPr txBox="1"/>
          <p:nvPr/>
        </p:nvSpPr>
        <p:spPr>
          <a:xfrm>
            <a:off x="5858031" y="5373189"/>
            <a:ext cx="1326386"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(033) 392 6400 (</a:t>
            </a:r>
            <a:r>
              <a:rPr lang="en-ZA" sz="900" b="1" cap="all" dirty="0" err="1">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pmb</a:t>
            </a: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a:t>
            </a:r>
          </a:p>
        </p:txBody>
      </p:sp>
      <p:pic>
        <p:nvPicPr>
          <p:cNvPr id="19" name="Picture 18" descr="NDP Logo.jpg">
            <a:extLst>
              <a:ext uri="{FF2B5EF4-FFF2-40B4-BE49-F238E27FC236}">
                <a16:creationId xmlns:a16="http://schemas.microsoft.com/office/drawing/2014/main" id="{9AEC6FBA-95AC-2A6C-5552-782D4C51130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00392" y="250265"/>
            <a:ext cx="723347" cy="666133"/>
          </a:xfrm>
          <a:prstGeom prst="rect">
            <a:avLst/>
          </a:prstGeom>
        </p:spPr>
      </p:pic>
      <p:pic>
        <p:nvPicPr>
          <p:cNvPr id="20" name="Picture 19" descr="Human Settlements Logo.jpg">
            <a:extLst>
              <a:ext uri="{FF2B5EF4-FFF2-40B4-BE49-F238E27FC236}">
                <a16:creationId xmlns:a16="http://schemas.microsoft.com/office/drawing/2014/main" id="{1DB901BA-55E2-E255-DEC4-95FB5267E57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9512" y="285245"/>
            <a:ext cx="2376264" cy="597717"/>
          </a:xfrm>
          <a:prstGeom prst="rect">
            <a:avLst/>
          </a:prstGeom>
        </p:spPr>
      </p:pic>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12566" y="5741486"/>
            <a:ext cx="252121" cy="252121"/>
          </a:xfrm>
          <a:prstGeom prst="rect">
            <a:avLst/>
          </a:prstGeom>
        </p:spPr>
      </p:pic>
      <p:pic>
        <p:nvPicPr>
          <p:cNvPr id="22" name="Picture 21"/>
          <p:cNvPicPr>
            <a:picLocks noChangeAspect="1"/>
          </p:cNvPicPr>
          <p:nvPr/>
        </p:nvPicPr>
        <p:blipFill rotWithShape="1">
          <a:blip r:embed="rId12" cstate="print">
            <a:extLst>
              <a:ext uri="{28A0092B-C50C-407E-A947-70E740481C1C}">
                <a14:useLocalDpi xmlns:a14="http://schemas.microsoft.com/office/drawing/2010/main" val="0"/>
              </a:ext>
            </a:extLst>
          </a:blip>
          <a:srcRect l="25715" r="27311"/>
          <a:stretch/>
        </p:blipFill>
        <p:spPr>
          <a:xfrm>
            <a:off x="5589953" y="5991072"/>
            <a:ext cx="343112" cy="380478"/>
          </a:xfrm>
          <a:prstGeom prst="rect">
            <a:avLst/>
          </a:prstGeom>
        </p:spPr>
      </p:pic>
      <p:sp>
        <p:nvSpPr>
          <p:cNvPr id="23" name="TextBox 22">
            <a:extLst>
              <a:ext uri="{FF2B5EF4-FFF2-40B4-BE49-F238E27FC236}">
                <a16:creationId xmlns:a16="http://schemas.microsoft.com/office/drawing/2014/main" id="{8C5A7E6E-3111-AFC2-CDF2-3A916C979047}"/>
              </a:ext>
            </a:extLst>
          </p:cNvPr>
          <p:cNvSpPr txBox="1"/>
          <p:nvPr/>
        </p:nvSpPr>
        <p:spPr>
          <a:xfrm>
            <a:off x="5898828" y="6097772"/>
            <a:ext cx="1632729" cy="239128"/>
          </a:xfrm>
          <a:prstGeom prst="rect">
            <a:avLst/>
          </a:prstGeom>
          <a:noFill/>
        </p:spPr>
        <p:txBody>
          <a:bodyPr wrap="square">
            <a:spAutoFit/>
          </a:bodyPr>
          <a:lstStyle/>
          <a:p>
            <a:pP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a:t>
            </a:r>
            <a:r>
              <a:rPr lang="en-ZA" sz="900" b="1" cap="all" dirty="0" err="1">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kzn.humansettlements</a:t>
            </a:r>
            <a:endPar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endParaRPr>
          </a:p>
        </p:txBody>
      </p:sp>
      <p:sp>
        <p:nvSpPr>
          <p:cNvPr id="24" name="TextBox 23"/>
          <p:cNvSpPr txBox="1"/>
          <p:nvPr/>
        </p:nvSpPr>
        <p:spPr>
          <a:xfrm>
            <a:off x="2284976" y="4514158"/>
            <a:ext cx="4464496" cy="461665"/>
          </a:xfrm>
          <a:prstGeom prst="rect">
            <a:avLst/>
          </a:prstGeom>
          <a:noFill/>
        </p:spPr>
        <p:txBody>
          <a:bodyPr wrap="square" rtlCol="0">
            <a:spAutoFit/>
          </a:bodyPr>
          <a:lstStyle/>
          <a:p>
            <a:pPr algn="ctr"/>
            <a:r>
              <a:rPr lang="en-US" sz="1200" b="1" i="1" dirty="0">
                <a:solidFill>
                  <a:schemeClr val="bg1"/>
                </a:solidFill>
              </a:rPr>
              <a:t>Inspiring Hope for a Better Future</a:t>
            </a:r>
            <a:r>
              <a:rPr lang="en-US" sz="1200" b="1" i="1" dirty="0"/>
              <a:t> </a:t>
            </a:r>
          </a:p>
          <a:p>
            <a:pPr algn="ctr"/>
            <a:r>
              <a:rPr lang="en-US" sz="1200" b="1" i="1" dirty="0" err="1">
                <a:solidFill>
                  <a:schemeClr val="bg1"/>
                </a:solidFill>
              </a:rPr>
              <a:t>Umuntu</a:t>
            </a:r>
            <a:r>
              <a:rPr lang="en-US" sz="1200" b="1" i="1" dirty="0">
                <a:solidFill>
                  <a:schemeClr val="bg1"/>
                </a:solidFill>
              </a:rPr>
              <a:t> </a:t>
            </a:r>
            <a:r>
              <a:rPr lang="en-US" sz="1200" b="1" i="1" dirty="0" err="1">
                <a:solidFill>
                  <a:schemeClr val="bg1"/>
                </a:solidFill>
              </a:rPr>
              <a:t>Ngumuntu</a:t>
            </a:r>
            <a:r>
              <a:rPr lang="en-US" sz="1200" b="1" i="1" dirty="0">
                <a:solidFill>
                  <a:schemeClr val="bg1"/>
                </a:solidFill>
              </a:rPr>
              <a:t> </a:t>
            </a:r>
            <a:r>
              <a:rPr lang="en-US" sz="1200" b="1" i="1" dirty="0" err="1">
                <a:solidFill>
                  <a:schemeClr val="bg1"/>
                </a:solidFill>
              </a:rPr>
              <a:t>Ngekhaya</a:t>
            </a:r>
            <a:endParaRPr lang="en-US" sz="1200" b="1" i="1" dirty="0">
              <a:solidFill>
                <a:schemeClr val="bg1"/>
              </a:solidFill>
            </a:endParaRPr>
          </a:p>
        </p:txBody>
      </p:sp>
    </p:spTree>
    <p:extLst>
      <p:ext uri="{BB962C8B-B14F-4D97-AF65-F5344CB8AC3E}">
        <p14:creationId xmlns:p14="http://schemas.microsoft.com/office/powerpoint/2010/main" val="4169062209"/>
      </p:ext>
    </p:extLst>
  </p:cSld>
  <p:clrMapOvr>
    <a:masterClrMapping/>
  </p:clrMapOvr>
</p:sld>
</file>

<file path=ppt/theme/theme1.xml><?xml version="1.0" encoding="utf-8"?>
<a:theme xmlns:a="http://schemas.openxmlformats.org/drawingml/2006/main" name="1_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7D793516A7264BABAB0FFDFD814DA6" ma:contentTypeVersion="11" ma:contentTypeDescription="Create a new document." ma:contentTypeScope="" ma:versionID="760f2b89a6507c2d7bdcc24a33f39a79">
  <xsd:schema xmlns:xsd="http://www.w3.org/2001/XMLSchema" xmlns:xs="http://www.w3.org/2001/XMLSchema" xmlns:p="http://schemas.microsoft.com/office/2006/metadata/properties" xmlns:ns3="567a56f7-b16f-4b87-96c1-bbf478d93d19" targetNamespace="http://schemas.microsoft.com/office/2006/metadata/properties" ma:root="true" ma:fieldsID="cbad1661ec352b92a0d25706fd4decc8" ns3:_="">
    <xsd:import namespace="567a56f7-b16f-4b87-96c1-bbf478d93d1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7a56f7-b16f-4b87-96c1-bbf478d93d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_activity" ma:index="18"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67a56f7-b16f-4b87-96c1-bbf478d93d19" xsi:nil="true"/>
  </documentManagement>
</p:properties>
</file>

<file path=customXml/itemProps1.xml><?xml version="1.0" encoding="utf-8"?>
<ds:datastoreItem xmlns:ds="http://schemas.openxmlformats.org/officeDocument/2006/customXml" ds:itemID="{2739BDFD-B644-4D8B-92C1-FC031B97E2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7a56f7-b16f-4b87-96c1-bbf478d93d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2CA2D1-8509-47A4-B7EA-42E80699D2AC}">
  <ds:schemaRefs>
    <ds:schemaRef ds:uri="http://schemas.microsoft.com/sharepoint/v3/contenttype/forms"/>
  </ds:schemaRefs>
</ds:datastoreItem>
</file>

<file path=customXml/itemProps3.xml><?xml version="1.0" encoding="utf-8"?>
<ds:datastoreItem xmlns:ds="http://schemas.openxmlformats.org/officeDocument/2006/customXml" ds:itemID="{248EF65E-67CA-4429-A62F-134B88694C1A}">
  <ds:schemaRefs>
    <ds:schemaRef ds:uri="http://schemas.microsoft.com/office/2006/documentManagement/types"/>
    <ds:schemaRef ds:uri="http://purl.org/dc/dcmitype/"/>
    <ds:schemaRef ds:uri="http://schemas.microsoft.com/office/infopath/2007/PartnerControls"/>
    <ds:schemaRef ds:uri="http://schemas.microsoft.com/office/2006/metadata/properties"/>
    <ds:schemaRef ds:uri="http://www.w3.org/XML/1998/namespace"/>
    <ds:schemaRef ds:uri="http://purl.org/dc/elements/1.1/"/>
    <ds:schemaRef ds:uri="http://purl.org/dc/terms/"/>
    <ds:schemaRef ds:uri="567a56f7-b16f-4b87-96c1-bbf478d93d19"/>
    <ds:schemaRef ds:uri="http://schemas.openxmlformats.org/package/2006/metadata/core-properties"/>
  </ds:schemaRefs>
</ds:datastoreItem>
</file>

<file path=docMetadata/LabelInfo.xml><?xml version="1.0" encoding="utf-8"?>
<clbl:labelList xmlns:clbl="http://schemas.microsoft.com/office/2020/mipLabelMetadata">
  <clbl:label id="{0381ca25-2322-4f18-9770-9f0f86562d08}" enabled="1" method="Standard" siteId="{e8f65287-0c4a-44e8-875a-867fef60d302}" contentBits="2" removed="0"/>
</clbl:labelList>
</file>

<file path=docProps/app.xml><?xml version="1.0" encoding="utf-8"?>
<Properties xmlns="http://schemas.openxmlformats.org/officeDocument/2006/extended-properties" xmlns:vt="http://schemas.openxmlformats.org/officeDocument/2006/docPropsVTypes">
  <TotalTime>26288</TotalTime>
  <Words>1057</Words>
  <Application>Microsoft Office PowerPoint</Application>
  <PresentationFormat>On-screen Show (4:3)</PresentationFormat>
  <Paragraphs>111</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Black</vt:lpstr>
      <vt:lpstr>Calibri</vt:lpstr>
      <vt:lpstr>Century Gothic</vt:lpstr>
      <vt:lpstr>Wingdings</vt:lpstr>
      <vt:lpstr>1_Office Theme</vt:lpstr>
      <vt:lpstr>PowerPoint Presentation</vt:lpstr>
      <vt:lpstr>CONTENTS</vt:lpstr>
      <vt:lpstr>1. BACKGROUND</vt:lpstr>
      <vt:lpstr>2. DISCUSSION ON CURRENT STATUS OF THE ROCKY PARK PROJECT</vt:lpstr>
      <vt:lpstr>PowerPoint Presentation</vt:lpstr>
      <vt:lpstr>3. Progress Made</vt:lpstr>
      <vt:lpstr>3. Progress Made</vt:lpstr>
      <vt:lpstr>4. Way Forward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Date : 18th March 2020</dc:title>
  <dc:creator>User</dc:creator>
  <cp:lastModifiedBy>Lauren Silén</cp:lastModifiedBy>
  <cp:revision>3354</cp:revision>
  <cp:lastPrinted>2026-08-07T14:02:50Z</cp:lastPrinted>
  <dcterms:created xsi:type="dcterms:W3CDTF">2011-10-05T05:43:47Z</dcterms:created>
  <dcterms:modified xsi:type="dcterms:W3CDTF">2026-08-11T05:38:59Z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0x010100717D793516A7264BABAB0FFDFD814DA6</vt:lpwstr>
  </property>
  <property fmtid="{D5CDD505-2E9C-101B-9397-08002B2CF9AE}" pid="3" name="ClassificationContentMarkingFooterLocations">
    <vt:lpwstr>1_Office Theme:3</vt:lpwstr>
  </property>
  <property fmtid="{D5CDD505-2E9C-101B-9397-08002B2CF9AE}" pid="4" name="ClassificationContentMarkingFooterText">
    <vt:lpwstr>KZNDHS Confidential</vt:lpwstr>
  </property>
</Properties>
</file>