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7"/>
  </p:notesMasterIdLst>
  <p:handoutMasterIdLst>
    <p:handoutMasterId r:id="rId18"/>
  </p:handoutMasterIdLst>
  <p:sldIdLst>
    <p:sldId id="697" r:id="rId5"/>
    <p:sldId id="699" r:id="rId6"/>
    <p:sldId id="700" r:id="rId7"/>
    <p:sldId id="709" r:id="rId8"/>
    <p:sldId id="710" r:id="rId9"/>
    <p:sldId id="711" r:id="rId10"/>
    <p:sldId id="701" r:id="rId11"/>
    <p:sldId id="708" r:id="rId12"/>
    <p:sldId id="703" r:id="rId13"/>
    <p:sldId id="712" r:id="rId14"/>
    <p:sldId id="713" r:id="rId15"/>
    <p:sldId id="698" r:id="rId16"/>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E MILNE" initials="M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B915"/>
    <a:srgbClr val="004F23"/>
    <a:srgbClr val="009644"/>
    <a:srgbClr val="00B0F0"/>
    <a:srgbClr val="008000"/>
    <a:srgbClr val="FFFF66"/>
    <a:srgbClr val="FFD21E"/>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501" autoAdjust="0"/>
  </p:normalViewPr>
  <p:slideViewPr>
    <p:cSldViewPr>
      <p:cViewPr varScale="1">
        <p:scale>
          <a:sx n="63" d="100"/>
          <a:sy n="63" d="100"/>
        </p:scale>
        <p:origin x="1404"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792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49688" y="0"/>
            <a:ext cx="2946400" cy="497928"/>
          </a:xfrm>
          <a:prstGeom prst="rect">
            <a:avLst/>
          </a:prstGeom>
        </p:spPr>
        <p:txBody>
          <a:bodyPr vert="horz" lIns="91440" tIns="45720" rIns="91440" bIns="45720" rtlCol="0"/>
          <a:lstStyle>
            <a:lvl1pPr algn="r">
              <a:defRPr sz="1200"/>
            </a:lvl1pPr>
          </a:lstStyle>
          <a:p>
            <a:fld id="{F7D42896-8E1F-4592-B5A5-18C5C72FB23A}" type="datetimeFigureOut">
              <a:rPr lang="en-ZA" smtClean="0"/>
              <a:t>2026/08/04</a:t>
            </a:fld>
            <a:endParaRPr lang="en-ZA" dirty="0"/>
          </a:p>
        </p:txBody>
      </p:sp>
      <p:sp>
        <p:nvSpPr>
          <p:cNvPr id="4" name="Footer Placeholder 3"/>
          <p:cNvSpPr>
            <a:spLocks noGrp="1"/>
          </p:cNvSpPr>
          <p:nvPr>
            <p:ph type="ftr" sz="quarter" idx="2"/>
          </p:nvPr>
        </p:nvSpPr>
        <p:spPr>
          <a:xfrm>
            <a:off x="0" y="9428710"/>
            <a:ext cx="2946400" cy="497928"/>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49688" y="9428710"/>
            <a:ext cx="2946400" cy="497928"/>
          </a:xfrm>
          <a:prstGeom prst="rect">
            <a:avLst/>
          </a:prstGeom>
        </p:spPr>
        <p:txBody>
          <a:bodyPr vert="horz" lIns="91440" tIns="45720" rIns="91440" bIns="45720" rtlCol="0" anchor="b"/>
          <a:lstStyle>
            <a:lvl1pPr algn="r">
              <a:defRPr sz="1200"/>
            </a:lvl1pPr>
          </a:lstStyle>
          <a:p>
            <a:fld id="{A500E8E3-D37B-4AA5-9D84-59ED5DB46622}" type="slidenum">
              <a:rPr lang="en-ZA" smtClean="0"/>
              <a:t>‹#›</a:t>
            </a:fld>
            <a:endParaRPr lang="en-ZA" dirty="0"/>
          </a:p>
        </p:txBody>
      </p:sp>
    </p:spTree>
    <p:extLst>
      <p:ext uri="{BB962C8B-B14F-4D97-AF65-F5344CB8AC3E}">
        <p14:creationId xmlns:p14="http://schemas.microsoft.com/office/powerpoint/2010/main" val="177245392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F99D547-1A9C-4812-81A1-DCCB702D1569}" type="datetimeFigureOut">
              <a:rPr lang="en-US"/>
              <a:pPr>
                <a:defRPr/>
              </a:pPr>
              <a:t>8/4/2026</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79450" y="4714876"/>
            <a:ext cx="5438775"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49688" y="9428164"/>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FBE2F452-BBC8-48A0-81EB-29E797DD877A}" type="slidenum">
              <a:rPr lang="en-US" altLang="en-US"/>
              <a:pPr/>
              <a:t>‹#›</a:t>
            </a:fld>
            <a:endParaRPr lang="en-US" altLang="en-US" dirty="0"/>
          </a:p>
        </p:txBody>
      </p:sp>
    </p:spTree>
    <p:extLst>
      <p:ext uri="{BB962C8B-B14F-4D97-AF65-F5344CB8AC3E}">
        <p14:creationId xmlns:p14="http://schemas.microsoft.com/office/powerpoint/2010/main" val="406740333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dirty="0"/>
          </a:p>
        </p:txBody>
      </p:sp>
      <p:sp>
        <p:nvSpPr>
          <p:cNvPr id="22532"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510C67C-630D-4807-B486-EC56C14DF5E6}" type="slidenum">
              <a:rPr lang="en-ZA" altLang="en-US" smtClean="0"/>
              <a:pPr fontAlgn="base">
                <a:spcBef>
                  <a:spcPct val="0"/>
                </a:spcBef>
                <a:spcAft>
                  <a:spcPct val="0"/>
                </a:spcAft>
                <a:defRPr/>
              </a:pPr>
              <a:t>12</a:t>
            </a:fld>
            <a:endParaRPr lang="en-ZA" altLang="en-US" dirty="0"/>
          </a:p>
        </p:txBody>
      </p:sp>
    </p:spTree>
    <p:extLst>
      <p:ext uri="{BB962C8B-B14F-4D97-AF65-F5344CB8AC3E}">
        <p14:creationId xmlns:p14="http://schemas.microsoft.com/office/powerpoint/2010/main" val="268467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AE1CC4D-6B80-824F-95B3-C7042065D9B6}" type="datetime1">
              <a:rPr lang="en-ZA" smtClean="0">
                <a:solidFill>
                  <a:prstClr val="black">
                    <a:tint val="75000"/>
                  </a:prstClr>
                </a:solidFill>
              </a:rPr>
              <a:t>2026/08/04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4F3A2FD1-091E-4E14-B5E1-3309D4850A6F}" type="slidenum">
              <a:rPr lang="en-US" altLang="en-US"/>
              <a:pPr/>
              <a:t>‹#›</a:t>
            </a:fld>
            <a:endParaRPr lang="en-US" altLang="en-US" dirty="0"/>
          </a:p>
        </p:txBody>
      </p:sp>
    </p:spTree>
    <p:extLst>
      <p:ext uri="{BB962C8B-B14F-4D97-AF65-F5344CB8AC3E}">
        <p14:creationId xmlns:p14="http://schemas.microsoft.com/office/powerpoint/2010/main" val="301970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F5F6902-2018-4A43-A197-E66B77FC800F}" type="datetime1">
              <a:rPr lang="en-ZA" smtClean="0">
                <a:solidFill>
                  <a:prstClr val="black">
                    <a:tint val="75000"/>
                  </a:prstClr>
                </a:solidFill>
              </a:rPr>
              <a:t>2026/08/04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F9C980E-3AC1-4DFD-ABD0-F24C9196324D}" type="slidenum">
              <a:rPr lang="en-US" altLang="en-US"/>
              <a:pPr/>
              <a:t>‹#›</a:t>
            </a:fld>
            <a:endParaRPr lang="en-US" altLang="en-US" dirty="0"/>
          </a:p>
        </p:txBody>
      </p:sp>
    </p:spTree>
    <p:extLst>
      <p:ext uri="{BB962C8B-B14F-4D97-AF65-F5344CB8AC3E}">
        <p14:creationId xmlns:p14="http://schemas.microsoft.com/office/powerpoint/2010/main" val="2400888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50AAFC-9222-5F47-83D3-233A5731C885}" type="datetime1">
              <a:rPr lang="en-ZA" smtClean="0">
                <a:solidFill>
                  <a:prstClr val="black">
                    <a:tint val="75000"/>
                  </a:prstClr>
                </a:solidFill>
              </a:rPr>
              <a:t>2026/08/04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DB76249-C742-443A-9BEC-97296B7C0194}" type="slidenum">
              <a:rPr lang="en-US" altLang="en-US"/>
              <a:pPr/>
              <a:t>‹#›</a:t>
            </a:fld>
            <a:endParaRPr lang="en-US" altLang="en-US" dirty="0"/>
          </a:p>
        </p:txBody>
      </p:sp>
    </p:spTree>
    <p:extLst>
      <p:ext uri="{BB962C8B-B14F-4D97-AF65-F5344CB8AC3E}">
        <p14:creationId xmlns:p14="http://schemas.microsoft.com/office/powerpoint/2010/main" val="1627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10"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12" y="6309320"/>
            <a:ext cx="9035988" cy="346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 name="Picture 2" descr="http://www.kznonline.gov.za/images/stories/downloads/Logos/Coat_of_Arms-zulu.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6512" y="6414955"/>
            <a:ext cx="575048" cy="420660"/>
          </a:xfrm>
          <a:prstGeom prst="rect">
            <a:avLst/>
          </a:prstGeom>
          <a:blipFill dpi="0" rotWithShape="1">
            <a:blip r:embed="rId2">
              <a:alphaModFix amt="0"/>
            </a:blip>
            <a:srcRect/>
            <a:tile tx="0" ty="0" sx="100000" sy="100000" flip="none" algn="tl"/>
          </a:blipFill>
          <a:ln>
            <a:noFill/>
          </a:ln>
        </p:spPr>
      </p:pic>
      <p:sp>
        <p:nvSpPr>
          <p:cNvPr id="12" name="Slide Number Placeholder 1"/>
          <p:cNvSpPr>
            <a:spLocks noGrp="1"/>
          </p:cNvSpPr>
          <p:nvPr>
            <p:ph type="sldNum" sz="quarter" idx="4294967295"/>
          </p:nvPr>
        </p:nvSpPr>
        <p:spPr>
          <a:xfrm>
            <a:off x="8532440" y="6309320"/>
            <a:ext cx="540060" cy="484165"/>
          </a:xfrm>
          <a:solidFill>
            <a:schemeClr val="bg1"/>
          </a:solidFill>
          <a:ln w="38100">
            <a:solidFill>
              <a:srgbClr val="008000"/>
            </a:solidFill>
          </a:ln>
        </p:spPr>
        <p:txBody>
          <a:bodyPr anchor="ctr"/>
          <a:lstStyle/>
          <a:p>
            <a:pPr algn="ctr">
              <a:defRPr/>
            </a:pPr>
            <a:fld id="{80BD4F07-03E6-4EEC-A54B-BD8004E5F0D3}" type="slidenum">
              <a:rPr lang="en-US" sz="1400" b="1" smtClean="0">
                <a:solidFill>
                  <a:srgbClr val="008000"/>
                </a:solidFill>
                <a:latin typeface="Arial" panose="020B0604020202020204" pitchFamily="34" charset="0"/>
              </a:rPr>
              <a:pPr algn="ctr">
                <a:defRPr/>
              </a:pPr>
              <a:t>‹#›</a:t>
            </a:fld>
            <a:endParaRPr lang="en-US" sz="1400" b="1" dirty="0">
              <a:solidFill>
                <a:srgbClr val="008000"/>
              </a:solidFill>
              <a:latin typeface="Arial" panose="020B0604020202020204" pitchFamily="34" charset="0"/>
            </a:endParaRPr>
          </a:p>
        </p:txBody>
      </p:sp>
      <p:sp>
        <p:nvSpPr>
          <p:cNvPr id="9" name="Rectangle 6"/>
          <p:cNvSpPr>
            <a:spLocks noChangeArrowheads="1"/>
          </p:cNvSpPr>
          <p:nvPr userDrawn="1"/>
        </p:nvSpPr>
        <p:spPr bwMode="auto">
          <a:xfrm>
            <a:off x="0" y="6559393"/>
            <a:ext cx="9144000" cy="253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900">
                <a:solidFill>
                  <a:schemeClr val="tx1"/>
                </a:solidFill>
                <a:latin typeface="Verdana" panose="020B0604030504040204" pitchFamily="34" charset="0"/>
              </a:defRPr>
            </a:lvl1pPr>
            <a:lvl2pPr marL="742950" indent="-285750" eaLnBrk="0" hangingPunct="0">
              <a:defRPr sz="900">
                <a:solidFill>
                  <a:schemeClr val="tx1"/>
                </a:solidFill>
                <a:latin typeface="Verdana" panose="020B0604030504040204" pitchFamily="34" charset="0"/>
              </a:defRPr>
            </a:lvl2pPr>
            <a:lvl3pPr marL="1143000" indent="-228600" eaLnBrk="0" hangingPunct="0">
              <a:defRPr sz="900">
                <a:solidFill>
                  <a:schemeClr val="tx1"/>
                </a:solidFill>
                <a:latin typeface="Verdana" panose="020B0604030504040204" pitchFamily="34" charset="0"/>
              </a:defRPr>
            </a:lvl3pPr>
            <a:lvl4pPr marL="1600200" indent="-228600" eaLnBrk="0" hangingPunct="0">
              <a:defRPr sz="900">
                <a:solidFill>
                  <a:schemeClr val="tx1"/>
                </a:solidFill>
                <a:latin typeface="Verdana" panose="020B0604030504040204" pitchFamily="34" charset="0"/>
              </a:defRPr>
            </a:lvl4pPr>
            <a:lvl5pPr marL="2057400" indent="-228600" eaLnBrk="0" hangingPunct="0">
              <a:defRPr sz="900">
                <a:solidFill>
                  <a:schemeClr val="tx1"/>
                </a:solidFill>
                <a:latin typeface="Verdana" panose="020B0604030504040204" pitchFamily="34" charset="0"/>
              </a:defRPr>
            </a:lvl5pPr>
            <a:lvl6pPr marL="2514600" indent="-228600" eaLnBrk="0" fontAlgn="base" hangingPunct="0">
              <a:spcBef>
                <a:spcPct val="0"/>
              </a:spcBef>
              <a:spcAft>
                <a:spcPct val="0"/>
              </a:spcAft>
              <a:defRPr sz="900">
                <a:solidFill>
                  <a:schemeClr val="tx1"/>
                </a:solidFill>
                <a:latin typeface="Verdana" panose="020B0604030504040204" pitchFamily="34" charset="0"/>
              </a:defRPr>
            </a:lvl6pPr>
            <a:lvl7pPr marL="2971800" indent="-228600" eaLnBrk="0" fontAlgn="base" hangingPunct="0">
              <a:spcBef>
                <a:spcPct val="0"/>
              </a:spcBef>
              <a:spcAft>
                <a:spcPct val="0"/>
              </a:spcAft>
              <a:defRPr sz="900">
                <a:solidFill>
                  <a:schemeClr val="tx1"/>
                </a:solidFill>
                <a:latin typeface="Verdana" panose="020B0604030504040204" pitchFamily="34" charset="0"/>
              </a:defRPr>
            </a:lvl7pPr>
            <a:lvl8pPr marL="3429000" indent="-228600" eaLnBrk="0" fontAlgn="base" hangingPunct="0">
              <a:spcBef>
                <a:spcPct val="0"/>
              </a:spcBef>
              <a:spcAft>
                <a:spcPct val="0"/>
              </a:spcAft>
              <a:defRPr sz="900">
                <a:solidFill>
                  <a:schemeClr val="tx1"/>
                </a:solidFill>
                <a:latin typeface="Verdana" panose="020B0604030504040204" pitchFamily="34" charset="0"/>
              </a:defRPr>
            </a:lvl8pPr>
            <a:lvl9pPr marL="3886200" indent="-228600" eaLnBrk="0" fontAlgn="base" hangingPunct="0">
              <a:spcBef>
                <a:spcPct val="0"/>
              </a:spcBef>
              <a:spcAft>
                <a:spcPct val="0"/>
              </a:spcAft>
              <a:defRPr sz="900">
                <a:solidFill>
                  <a:schemeClr val="tx1"/>
                </a:solidFill>
                <a:latin typeface="Verdana" panose="020B0604030504040204" pitchFamily="34" charset="0"/>
              </a:defRPr>
            </a:lvl9pPr>
          </a:lstStyle>
          <a:p>
            <a:pPr algn="ctr" eaLnBrk="1" hangingPunct="1">
              <a:defRPr/>
            </a:pPr>
            <a:r>
              <a:rPr lang="en-ZA" sz="1050" b="1" i="1" baseline="30000" dirty="0">
                <a:solidFill>
                  <a:srgbClr val="009900"/>
                </a:solidFill>
              </a:rPr>
              <a:t>“KZN as a prosperous Province</a:t>
            </a:r>
            <a:r>
              <a:rPr lang="en-ZA" sz="1050" b="1" i="1" dirty="0">
                <a:solidFill>
                  <a:srgbClr val="009900"/>
                </a:solidFill>
              </a:rPr>
              <a:t> </a:t>
            </a:r>
            <a:r>
              <a:rPr lang="en-ZA" sz="1050" b="1" i="1" baseline="30000" dirty="0">
                <a:solidFill>
                  <a:srgbClr val="009900"/>
                </a:solidFill>
              </a:rPr>
              <a:t>with healthy, secure and skilled population, living in dignity and harmony, acting as a gateway between Africa and the World”</a:t>
            </a:r>
          </a:p>
        </p:txBody>
      </p:sp>
    </p:spTree>
    <p:extLst>
      <p:ext uri="{BB962C8B-B14F-4D97-AF65-F5344CB8AC3E}">
        <p14:creationId xmlns:p14="http://schemas.microsoft.com/office/powerpoint/2010/main" val="401215950"/>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FD75F08-4359-F24D-B75E-52A5BEC68428}" type="datetime1">
              <a:rPr lang="en-ZA" smtClean="0">
                <a:solidFill>
                  <a:prstClr val="black">
                    <a:tint val="75000"/>
                  </a:prstClr>
                </a:solidFill>
              </a:rPr>
              <a:t>2026/08/04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5D312F24-582A-4117-A0B2-A1DD2489FD11}" type="slidenum">
              <a:rPr lang="en-US" altLang="en-US"/>
              <a:pPr/>
              <a:t>‹#›</a:t>
            </a:fld>
            <a:endParaRPr lang="en-US" altLang="en-US" dirty="0"/>
          </a:p>
        </p:txBody>
      </p:sp>
    </p:spTree>
    <p:extLst>
      <p:ext uri="{BB962C8B-B14F-4D97-AF65-F5344CB8AC3E}">
        <p14:creationId xmlns:p14="http://schemas.microsoft.com/office/powerpoint/2010/main" val="26678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38DFB60-A28B-FA49-9890-02611BDD1250}" type="datetime1">
              <a:rPr lang="en-ZA" smtClean="0">
                <a:solidFill>
                  <a:prstClr val="black">
                    <a:tint val="75000"/>
                  </a:prstClr>
                </a:solidFill>
              </a:rPr>
              <a:t>2026/08/04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DBF3DF0-8F4F-4A0C-B1E1-3C80CEE4DE50}" type="slidenum">
              <a:rPr lang="en-US" altLang="en-US"/>
              <a:pPr/>
              <a:t>‹#›</a:t>
            </a:fld>
            <a:endParaRPr lang="en-US" altLang="en-US" dirty="0"/>
          </a:p>
        </p:txBody>
      </p:sp>
    </p:spTree>
    <p:extLst>
      <p:ext uri="{BB962C8B-B14F-4D97-AF65-F5344CB8AC3E}">
        <p14:creationId xmlns:p14="http://schemas.microsoft.com/office/powerpoint/2010/main" val="3242746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2077D25-B234-DB47-8433-1FA2361B3338}" type="datetime1">
              <a:rPr lang="en-ZA" smtClean="0">
                <a:solidFill>
                  <a:prstClr val="black">
                    <a:tint val="75000"/>
                  </a:prstClr>
                </a:solidFill>
              </a:rPr>
              <a:t>2026/08/04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9757167-10C8-42C7-B29A-1F1A091DEDC4}" type="slidenum">
              <a:rPr lang="en-US" altLang="en-US"/>
              <a:pPr/>
              <a:t>‹#›</a:t>
            </a:fld>
            <a:endParaRPr lang="en-US" altLang="en-US" dirty="0"/>
          </a:p>
        </p:txBody>
      </p:sp>
    </p:spTree>
    <p:extLst>
      <p:ext uri="{BB962C8B-B14F-4D97-AF65-F5344CB8AC3E}">
        <p14:creationId xmlns:p14="http://schemas.microsoft.com/office/powerpoint/2010/main" val="1032597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FCB6082-06BD-AB4C-ADD6-3421277132D8}" type="datetime1">
              <a:rPr lang="en-ZA" smtClean="0">
                <a:solidFill>
                  <a:prstClr val="black">
                    <a:tint val="75000"/>
                  </a:prstClr>
                </a:solidFill>
              </a:rPr>
              <a:t>2026/08/04</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730BF22A-558E-49CD-8C91-D895D543537F}" type="slidenum">
              <a:rPr lang="en-US" altLang="en-US"/>
              <a:pPr/>
              <a:t>‹#›</a:t>
            </a:fld>
            <a:endParaRPr lang="en-US" altLang="en-US" dirty="0"/>
          </a:p>
        </p:txBody>
      </p:sp>
    </p:spTree>
    <p:extLst>
      <p:ext uri="{BB962C8B-B14F-4D97-AF65-F5344CB8AC3E}">
        <p14:creationId xmlns:p14="http://schemas.microsoft.com/office/powerpoint/2010/main" val="119778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89F77BC-9A31-FA42-B460-684745034B14}" type="datetime1">
              <a:rPr lang="en-ZA" smtClean="0">
                <a:solidFill>
                  <a:prstClr val="black">
                    <a:tint val="75000"/>
                  </a:prstClr>
                </a:solidFill>
              </a:rPr>
              <a:t>2026/08/04</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BC070C76-ABB2-4FD9-BD01-E906E11C999E}" type="slidenum">
              <a:rPr lang="en-US" altLang="en-US"/>
              <a:pPr/>
              <a:t>‹#›</a:t>
            </a:fld>
            <a:endParaRPr lang="en-US" altLang="en-US" dirty="0"/>
          </a:p>
        </p:txBody>
      </p:sp>
    </p:spTree>
    <p:extLst>
      <p:ext uri="{BB962C8B-B14F-4D97-AF65-F5344CB8AC3E}">
        <p14:creationId xmlns:p14="http://schemas.microsoft.com/office/powerpoint/2010/main" val="374049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9443F39-493D-254D-911F-0BEF0C9BCEC8}" type="datetime1">
              <a:rPr lang="en-ZA" smtClean="0">
                <a:solidFill>
                  <a:prstClr val="black">
                    <a:tint val="75000"/>
                  </a:prstClr>
                </a:solidFill>
              </a:rPr>
              <a:t>2026/08/04</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312A617F-46FE-4A8A-8649-A4E46A8175BC}" type="slidenum">
              <a:rPr lang="en-US" altLang="en-US"/>
              <a:pPr/>
              <a:t>‹#›</a:t>
            </a:fld>
            <a:endParaRPr lang="en-US" altLang="en-US" dirty="0"/>
          </a:p>
        </p:txBody>
      </p:sp>
    </p:spTree>
    <p:extLst>
      <p:ext uri="{BB962C8B-B14F-4D97-AF65-F5344CB8AC3E}">
        <p14:creationId xmlns:p14="http://schemas.microsoft.com/office/powerpoint/2010/main" val="62549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3909430-34CF-3844-89BE-8856531CE00F}" type="datetime1">
              <a:rPr lang="en-ZA" smtClean="0">
                <a:solidFill>
                  <a:prstClr val="black">
                    <a:tint val="75000"/>
                  </a:prstClr>
                </a:solidFill>
              </a:rPr>
              <a:t>2026/08/04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C6A8617-99DB-44A4-9BFF-66DE9E62441A}" type="slidenum">
              <a:rPr lang="en-US" altLang="en-US"/>
              <a:pPr/>
              <a:t>‹#›</a:t>
            </a:fld>
            <a:endParaRPr lang="en-US" altLang="en-US" dirty="0"/>
          </a:p>
        </p:txBody>
      </p:sp>
    </p:spTree>
    <p:extLst>
      <p:ext uri="{BB962C8B-B14F-4D97-AF65-F5344CB8AC3E}">
        <p14:creationId xmlns:p14="http://schemas.microsoft.com/office/powerpoint/2010/main" val="105226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85A631F-DC78-9541-BC17-B6C98AEFE055}" type="datetime1">
              <a:rPr lang="en-ZA" smtClean="0">
                <a:solidFill>
                  <a:prstClr val="black">
                    <a:tint val="75000"/>
                  </a:prstClr>
                </a:solidFill>
              </a:rPr>
              <a:t>2026/08/04</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DDF82E0-F617-466A-8989-E6F91EEE8384}" type="slidenum">
              <a:rPr lang="en-US" altLang="en-US"/>
              <a:pPr/>
              <a:t>‹#›</a:t>
            </a:fld>
            <a:endParaRPr lang="en-US" altLang="en-US" dirty="0"/>
          </a:p>
        </p:txBody>
      </p:sp>
    </p:spTree>
    <p:extLst>
      <p:ext uri="{BB962C8B-B14F-4D97-AF65-F5344CB8AC3E}">
        <p14:creationId xmlns:p14="http://schemas.microsoft.com/office/powerpoint/2010/main" val="2520793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4B701AD-C1C5-DC49-8F34-007252B5D40B}" type="datetime1">
              <a:rPr lang="en-ZA" smtClean="0">
                <a:solidFill>
                  <a:prstClr val="black">
                    <a:tint val="75000"/>
                  </a:prstClr>
                </a:solidFill>
              </a:rPr>
              <a:t>2026/08/04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B0CCA43C-E545-4331-BDCE-A95AACE0403A}" type="slidenum">
              <a:rPr lang="en-US" altLang="en-US"/>
              <a:pPr/>
              <a:t>‹#›</a:t>
            </a:fld>
            <a:endParaRPr lang="en-US" altLang="en-US" dirty="0"/>
          </a:p>
        </p:txBody>
      </p:sp>
      <p:sp>
        <p:nvSpPr>
          <p:cNvPr id="3" name="TextBox 2">
            <a:extLst>
              <a:ext uri="{FF2B5EF4-FFF2-40B4-BE49-F238E27FC236}">
                <a16:creationId xmlns:a16="http://schemas.microsoft.com/office/drawing/2014/main" id="{68118640-B344-BECD-8345-872AB063E176}"/>
              </a:ext>
            </a:extLst>
          </p:cNvPr>
          <p:cNvSpPr txBox="1"/>
          <p:nvPr userDrawn="1">
            <p:extLst>
              <p:ext uri="{1162E1C5-73C7-4A58-AE30-91384D911F3F}">
                <p184:classification xmlns:p184="http://schemas.microsoft.com/office/powerpoint/2018/4/main" val="ftr"/>
              </p:ext>
            </p:extLst>
          </p:nvPr>
        </p:nvSpPr>
        <p:spPr>
          <a:xfrm>
            <a:off x="3983800" y="6642100"/>
            <a:ext cx="1201737" cy="152400"/>
          </a:xfrm>
          <a:prstGeom prst="rect">
            <a:avLst/>
          </a:prstGeom>
        </p:spPr>
        <p:txBody>
          <a:bodyPr horzOverflow="overflow" lIns="0" tIns="0" rIns="0" bIns="0">
            <a:spAutoFit/>
          </a:bodyPr>
          <a:lstStyle/>
          <a:p>
            <a:pPr algn="l"/>
            <a:r>
              <a:rPr lang="en-ZA" sz="1000">
                <a:solidFill>
                  <a:srgbClr val="000000">
                    <a:alpha val="50000"/>
                  </a:srgbClr>
                </a:solidFill>
                <a:latin typeface="Aptos" panose="020B0004020202020204" pitchFamily="34" charset="0"/>
              </a:rPr>
              <a:t>KZNDHS Confidential</a:t>
            </a:r>
          </a:p>
        </p:txBody>
      </p:sp>
    </p:spTree>
    <p:extLst>
      <p:ext uri="{BB962C8B-B14F-4D97-AF65-F5344CB8AC3E}">
        <p14:creationId xmlns:p14="http://schemas.microsoft.com/office/powerpoint/2010/main" val="3817342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png"/><Relationship Id="rId12"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5.png"/><Relationship Id="rId5" Type="http://schemas.openxmlformats.org/officeDocument/2006/relationships/image" Target="../media/image10.jpe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OTP Powerpoint Template-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12" y="0"/>
            <a:ext cx="9180512" cy="6858000"/>
          </a:xfrm>
          <a:prstGeom prst="rect">
            <a:avLst/>
          </a:prstGeom>
        </p:spPr>
      </p:pic>
      <p:sp>
        <p:nvSpPr>
          <p:cNvPr id="7" name="Slide Number Placeholder 6"/>
          <p:cNvSpPr>
            <a:spLocks noGrp="1"/>
          </p:cNvSpPr>
          <p:nvPr>
            <p:ph type="sldNum" sz="quarter" idx="12"/>
          </p:nvPr>
        </p:nvSpPr>
        <p:spPr/>
        <p:txBody>
          <a:bodyPr/>
          <a:lstStyle/>
          <a:p>
            <a:fld id="{2DDF82E0-F617-466A-8989-E6F91EEE8384}" type="slidenum">
              <a:rPr lang="en-US" altLang="en-US" smtClean="0"/>
              <a:pPr/>
              <a:t>1</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90064" y="1911926"/>
            <a:ext cx="9180512" cy="1200329"/>
          </a:xfrm>
          <a:prstGeom prst="rect">
            <a:avLst/>
          </a:prstGeom>
        </p:spPr>
        <p:txBody>
          <a:bodyPr wrap="square">
            <a:spAutoFit/>
          </a:bodyPr>
          <a:lstStyle/>
          <a:p>
            <a:pPr algn="ctr"/>
            <a:r>
              <a:rPr lang="en-US" sz="2400" b="1" dirty="0">
                <a:solidFill>
                  <a:schemeClr val="bg1"/>
                </a:solidFill>
              </a:rPr>
              <a:t>PORTFOLIO COMMITTEE ON HUMAN SETTLEMENTS</a:t>
            </a:r>
          </a:p>
          <a:p>
            <a:pPr algn="ctr"/>
            <a:r>
              <a:rPr lang="en-US" sz="2400" b="1" dirty="0">
                <a:solidFill>
                  <a:schemeClr val="bg1"/>
                </a:solidFill>
              </a:rPr>
              <a:t>REPORT ON</a:t>
            </a:r>
          </a:p>
          <a:p>
            <a:pPr algn="ctr"/>
            <a:r>
              <a:rPr lang="en-US" sz="2400" b="1" dirty="0">
                <a:solidFill>
                  <a:schemeClr val="bg1"/>
                </a:solidFill>
              </a:rPr>
              <a:t>UMBULWANE AREA H HOUSING PROJECT</a:t>
            </a:r>
            <a:endParaRPr lang="en-ZA" sz="2400" dirty="0">
              <a:solidFill>
                <a:schemeClr val="bg1"/>
              </a:solidFill>
            </a:endParaRPr>
          </a:p>
        </p:txBody>
      </p:sp>
      <p:sp>
        <p:nvSpPr>
          <p:cNvPr id="10" name="Title 5"/>
          <p:cNvSpPr txBox="1">
            <a:spLocks/>
          </p:cNvSpPr>
          <p:nvPr/>
        </p:nvSpPr>
        <p:spPr bwMode="auto">
          <a:xfrm>
            <a:off x="-25929" y="4150023"/>
            <a:ext cx="9206441" cy="719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eaLnBrk="1" hangingPunct="1"/>
            <a:r>
              <a:rPr lang="en-US" altLang="en-US" sz="2800" i="1" dirty="0">
                <a:solidFill>
                  <a:schemeClr val="bg1"/>
                </a:solidFill>
                <a:latin typeface="Arial" panose="020B0604020202020204" pitchFamily="34" charset="0"/>
                <a:cs typeface="Arial" panose="020B0604020202020204" pitchFamily="34" charset="0"/>
              </a:rPr>
              <a:t>28 July 2026</a:t>
            </a:r>
          </a:p>
        </p:txBody>
      </p:sp>
      <p:pic>
        <p:nvPicPr>
          <p:cNvPr id="13" name="Picture 12" descr="NDP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307738"/>
            <a:ext cx="1331770" cy="1226432"/>
          </a:xfrm>
          <a:prstGeom prst="rect">
            <a:avLst/>
          </a:prstGeom>
        </p:spPr>
      </p:pic>
      <p:pic>
        <p:nvPicPr>
          <p:cNvPr id="3" name="Picture 2" descr="Human Settlements Logo.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319234"/>
            <a:ext cx="4680521" cy="1177322"/>
          </a:xfrm>
          <a:prstGeom prst="rect">
            <a:avLst/>
          </a:prstGeom>
        </p:spPr>
      </p:pic>
      <p:sp>
        <p:nvSpPr>
          <p:cNvPr id="12" name="Rectangle 11">
            <a:extLst>
              <a:ext uri="{FF2B5EF4-FFF2-40B4-BE49-F238E27FC236}">
                <a16:creationId xmlns:a16="http://schemas.microsoft.com/office/drawing/2014/main" id="{75CA83D4-7B13-406D-A807-8C1B98522AB5}"/>
              </a:ext>
            </a:extLst>
          </p:cNvPr>
          <p:cNvSpPr/>
          <p:nvPr/>
        </p:nvSpPr>
        <p:spPr>
          <a:xfrm>
            <a:off x="-18257" y="5484585"/>
            <a:ext cx="9180513" cy="800219"/>
          </a:xfrm>
          <a:prstGeom prst="rect">
            <a:avLst/>
          </a:prstGeom>
        </p:spPr>
        <p:txBody>
          <a:bodyPr wrap="square">
            <a:spAutoFit/>
          </a:bodyPr>
          <a:lstStyle/>
          <a:p>
            <a:endParaRPr lang="en-US" dirty="0"/>
          </a:p>
          <a:p>
            <a:pPr algn="ctr"/>
            <a:r>
              <a:rPr lang="en-US" sz="1400" dirty="0"/>
              <a:t> </a:t>
            </a:r>
            <a:r>
              <a:rPr lang="en-US" sz="1400" b="1" i="1" dirty="0">
                <a:solidFill>
                  <a:schemeClr val="bg1"/>
                </a:solidFill>
              </a:rPr>
              <a:t>Inspiring Hope for a Better Future</a:t>
            </a:r>
            <a:r>
              <a:rPr lang="en-US" sz="1400" b="1" i="1" dirty="0"/>
              <a:t> </a:t>
            </a:r>
          </a:p>
          <a:p>
            <a:pPr algn="ctr"/>
            <a:r>
              <a:rPr lang="en-US" sz="1400" b="1" i="1" dirty="0">
                <a:solidFill>
                  <a:schemeClr val="bg1"/>
                </a:solidFill>
              </a:rPr>
              <a:t>Umuntu Ngumuntu Ngekhaya</a:t>
            </a:r>
          </a:p>
        </p:txBody>
      </p:sp>
    </p:spTree>
    <p:extLst>
      <p:ext uri="{BB962C8B-B14F-4D97-AF65-F5344CB8AC3E}">
        <p14:creationId xmlns:p14="http://schemas.microsoft.com/office/powerpoint/2010/main" val="2843152882"/>
      </p:ext>
    </p:extLst>
  </p:cSld>
  <p:clrMapOvr>
    <a:masterClrMapping/>
  </p:clrMapOvr>
  <p:transition>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472ED-9D4E-04BE-9335-140410FE80F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9BAB6CA-8A0C-8FB6-7C8D-EF6B125771C0}"/>
              </a:ext>
            </a:extLst>
          </p:cNvPr>
          <p:cNvSpPr>
            <a:spLocks noGrp="1"/>
          </p:cNvSpPr>
          <p:nvPr>
            <p:ph type="sldNum" sz="quarter" idx="12"/>
          </p:nvPr>
        </p:nvSpPr>
        <p:spPr/>
        <p:txBody>
          <a:bodyPr/>
          <a:lstStyle/>
          <a:p>
            <a:fld id="{2DDF82E0-F617-466A-8989-E6F91EEE8384}" type="slidenum">
              <a:rPr lang="en-US" altLang="en-US" smtClean="0"/>
              <a:pPr/>
              <a:t>10</a:t>
            </a:fld>
            <a:endParaRPr lang="en-US" altLang="en-US" dirty="0"/>
          </a:p>
        </p:txBody>
      </p:sp>
      <p:sp>
        <p:nvSpPr>
          <p:cNvPr id="2" name="Rectangle 10">
            <a:extLst>
              <a:ext uri="{FF2B5EF4-FFF2-40B4-BE49-F238E27FC236}">
                <a16:creationId xmlns:a16="http://schemas.microsoft.com/office/drawing/2014/main" id="{F925C0DA-F812-FA55-0A67-208E184BCD2E}"/>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3D10C8D9-E642-F8CA-9C07-FAF840DDA9C0}"/>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4E3A44F2-DBF4-4389-2F78-7451986D25DA}"/>
              </a:ext>
            </a:extLst>
          </p:cNvPr>
          <p:cNvSpPr/>
          <p:nvPr/>
        </p:nvSpPr>
        <p:spPr>
          <a:xfrm>
            <a:off x="323528" y="1407903"/>
            <a:ext cx="8640960" cy="5586658"/>
          </a:xfrm>
          <a:prstGeom prst="rect">
            <a:avLst/>
          </a:prstGeom>
        </p:spPr>
        <p:txBody>
          <a:bodyPr wrap="square">
            <a:spAutoFit/>
          </a:bodyPr>
          <a:lstStyle/>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t>Subsequently, the Department received a formal letter of commitment from the uThukela District Municipality confirming its commitment to addressing the identified sewer infrastructure challenges. In line with this commitment, repairs to the vandalized pump stations are currently underway. Upon completion of these repairs, the IA will proceed with the the required sewer connections, thereby facilitating the completion of the affected housing units.</a:t>
            </a:r>
          </a:p>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cs typeface="Arial" pitchFamily="34" charset="0"/>
              </a:rPr>
              <a:t>The District Municipality has further authorised that 250 houses can be connected to the existing pump station prior to augmentation. So the Implementing Agent will increase the number of connected houses from 90 to 250 units.</a:t>
            </a:r>
          </a:p>
          <a:p>
            <a:pPr algn="just" fontAlgn="auto">
              <a:lnSpc>
                <a:spcPct val="150000"/>
              </a:lnSpc>
              <a:spcBef>
                <a:spcPts val="0"/>
              </a:spcBef>
              <a:spcAft>
                <a:spcPts val="0"/>
              </a:spcAft>
              <a:defRPr/>
            </a:pP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cs typeface="Arial" pitchFamily="34" charset="0"/>
              </a:rPr>
              <a:t>The District will further find the solution to augment the pump station 6 and 8 in order to connect the remaining  255 units</a:t>
            </a:r>
            <a:endParaRPr lang="en-US" sz="1600" dirty="0">
              <a:cs typeface="Arial" pitchFamily="34" charset="0"/>
            </a:endParaRPr>
          </a:p>
          <a:p>
            <a:pPr algn="just" fontAlgn="auto">
              <a:lnSpc>
                <a:spcPct val="150000"/>
              </a:lnSpc>
              <a:spcBef>
                <a:spcPts val="0"/>
              </a:spcBef>
              <a:spcAft>
                <a:spcPts val="0"/>
              </a:spcAft>
              <a:defRPr/>
            </a:pPr>
            <a:endParaRPr lang="en-US"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p:txBody>
      </p:sp>
      <p:pic>
        <p:nvPicPr>
          <p:cNvPr id="13" name="Picture 12" descr="NDP Logo.jpg">
            <a:extLst>
              <a:ext uri="{FF2B5EF4-FFF2-40B4-BE49-F238E27FC236}">
                <a16:creationId xmlns:a16="http://schemas.microsoft.com/office/drawing/2014/main" id="{4005707F-DBF1-13D9-B37C-FEE3E108E0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346FF5A0-286B-DD9C-F183-6331AC6C1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4BB59A79-85B2-A094-DA90-50A689D09F2E}"/>
              </a:ext>
            </a:extLst>
          </p:cNvPr>
          <p:cNvSpPr/>
          <p:nvPr/>
        </p:nvSpPr>
        <p:spPr>
          <a:xfrm>
            <a:off x="43553" y="6255897"/>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BFF826CA-196C-E3F1-EC64-F31246FDB8C8}"/>
              </a:ext>
            </a:extLst>
          </p:cNvPr>
          <p:cNvSpPr>
            <a:spLocks noGrp="1"/>
          </p:cNvSpPr>
          <p:nvPr>
            <p:ph type="title"/>
          </p:nvPr>
        </p:nvSpPr>
        <p:spPr>
          <a:xfrm>
            <a:off x="0" y="941218"/>
            <a:ext cx="9144000" cy="558017"/>
          </a:xfrm>
        </p:spPr>
        <p:txBody>
          <a:bodyPr/>
          <a:lstStyle/>
          <a:p>
            <a:pPr algn="ctr" eaLnBrk="1" hangingPunct="1">
              <a:defRPr/>
            </a:pP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4. </a:t>
            </a: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WAY FORWARD_CONTINUED</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86357110"/>
      </p:ext>
    </p:ext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472ED-9D4E-04BE-9335-140410FE80FB}"/>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9BAB6CA-8A0C-8FB6-7C8D-EF6B125771C0}"/>
              </a:ext>
            </a:extLst>
          </p:cNvPr>
          <p:cNvSpPr>
            <a:spLocks noGrp="1"/>
          </p:cNvSpPr>
          <p:nvPr>
            <p:ph type="sldNum" sz="quarter" idx="12"/>
          </p:nvPr>
        </p:nvSpPr>
        <p:spPr/>
        <p:txBody>
          <a:bodyPr/>
          <a:lstStyle/>
          <a:p>
            <a:fld id="{2DDF82E0-F617-466A-8989-E6F91EEE8384}" type="slidenum">
              <a:rPr lang="en-US" altLang="en-US" smtClean="0"/>
              <a:pPr/>
              <a:t>11</a:t>
            </a:fld>
            <a:endParaRPr lang="en-US" altLang="en-US" dirty="0"/>
          </a:p>
        </p:txBody>
      </p:sp>
      <p:sp>
        <p:nvSpPr>
          <p:cNvPr id="2" name="Rectangle 10">
            <a:extLst>
              <a:ext uri="{FF2B5EF4-FFF2-40B4-BE49-F238E27FC236}">
                <a16:creationId xmlns:a16="http://schemas.microsoft.com/office/drawing/2014/main" id="{F925C0DA-F812-FA55-0A67-208E184BCD2E}"/>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3D10C8D9-E642-F8CA-9C07-FAF840DDA9C0}"/>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4E3A44F2-DBF4-4389-2F78-7451986D25DA}"/>
              </a:ext>
            </a:extLst>
          </p:cNvPr>
          <p:cNvSpPr/>
          <p:nvPr/>
        </p:nvSpPr>
        <p:spPr>
          <a:xfrm>
            <a:off x="323528" y="1407903"/>
            <a:ext cx="8640960" cy="1154675"/>
          </a:xfrm>
          <a:prstGeom prst="rect">
            <a:avLst/>
          </a:prstGeom>
        </p:spPr>
        <p:txBody>
          <a:bodyPr wrap="square">
            <a:spAutoFit/>
          </a:bodyPr>
          <a:lstStyle/>
          <a:p>
            <a:pPr algn="just" fontAlgn="auto">
              <a:lnSpc>
                <a:spcPct val="150000"/>
              </a:lnSpc>
              <a:spcBef>
                <a:spcPts val="0"/>
              </a:spcBef>
              <a:spcAft>
                <a:spcPts val="0"/>
              </a:spcAft>
              <a:defRPr/>
            </a:pPr>
            <a:endParaRPr lang="en-US"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p:txBody>
      </p:sp>
      <p:pic>
        <p:nvPicPr>
          <p:cNvPr id="13" name="Picture 12" descr="NDP Logo.jpg">
            <a:extLst>
              <a:ext uri="{FF2B5EF4-FFF2-40B4-BE49-F238E27FC236}">
                <a16:creationId xmlns:a16="http://schemas.microsoft.com/office/drawing/2014/main" id="{4005707F-DBF1-13D9-B37C-FEE3E108E0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346FF5A0-286B-DD9C-F183-6331AC6C1D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4BB59A79-85B2-A094-DA90-50A689D09F2E}"/>
              </a:ext>
            </a:extLst>
          </p:cNvPr>
          <p:cNvSpPr/>
          <p:nvPr/>
        </p:nvSpPr>
        <p:spPr>
          <a:xfrm>
            <a:off x="43553" y="6255897"/>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BFF826CA-196C-E3F1-EC64-F31246FDB8C8}"/>
              </a:ext>
            </a:extLst>
          </p:cNvPr>
          <p:cNvSpPr>
            <a:spLocks noGrp="1"/>
          </p:cNvSpPr>
          <p:nvPr>
            <p:ph type="title"/>
          </p:nvPr>
        </p:nvSpPr>
        <p:spPr>
          <a:xfrm>
            <a:off x="0" y="941218"/>
            <a:ext cx="9144000" cy="558017"/>
          </a:xfrm>
        </p:spPr>
        <p:txBody>
          <a:bodyPr/>
          <a:lstStyle/>
          <a:p>
            <a:pPr algn="ctr" eaLnBrk="1" hangingPunct="1">
              <a:defRPr/>
            </a:pP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5</a:t>
            </a: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 </a:t>
            </a: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VISUAL PICTURES</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D690ECEB-25B4-FD27-FEC2-FE9841DCCF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1467561"/>
            <a:ext cx="2808312" cy="2106234"/>
          </a:xfrm>
          <a:prstGeom prst="rect">
            <a:avLst/>
          </a:prstGeom>
        </p:spPr>
      </p:pic>
      <p:pic>
        <p:nvPicPr>
          <p:cNvPr id="12" name="Picture 11">
            <a:extLst>
              <a:ext uri="{FF2B5EF4-FFF2-40B4-BE49-F238E27FC236}">
                <a16:creationId xmlns:a16="http://schemas.microsoft.com/office/drawing/2014/main" id="{408664E2-BA07-63D5-A7A0-1192E7A0DE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6376" y="1460916"/>
            <a:ext cx="2937766" cy="2203324"/>
          </a:xfrm>
          <a:prstGeom prst="rect">
            <a:avLst/>
          </a:prstGeom>
        </p:spPr>
      </p:pic>
      <p:pic>
        <p:nvPicPr>
          <p:cNvPr id="15" name="Picture 14">
            <a:extLst>
              <a:ext uri="{FF2B5EF4-FFF2-40B4-BE49-F238E27FC236}">
                <a16:creationId xmlns:a16="http://schemas.microsoft.com/office/drawing/2014/main" id="{8E33480B-A427-8F2F-CA5B-6825A0F959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5576" y="3925634"/>
            <a:ext cx="2808312" cy="2106234"/>
          </a:xfrm>
          <a:prstGeom prst="rect">
            <a:avLst/>
          </a:prstGeom>
        </p:spPr>
      </p:pic>
      <p:pic>
        <p:nvPicPr>
          <p:cNvPr id="19" name="Picture 18">
            <a:extLst>
              <a:ext uri="{FF2B5EF4-FFF2-40B4-BE49-F238E27FC236}">
                <a16:creationId xmlns:a16="http://schemas.microsoft.com/office/drawing/2014/main" id="{22D4FF75-ABEB-6347-121B-84405B5D47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46376" y="3943379"/>
            <a:ext cx="2937766" cy="2203325"/>
          </a:xfrm>
          <a:prstGeom prst="rect">
            <a:avLst/>
          </a:prstGeom>
        </p:spPr>
      </p:pic>
    </p:spTree>
    <p:extLst>
      <p:ext uri="{BB962C8B-B14F-4D97-AF65-F5344CB8AC3E}">
        <p14:creationId xmlns:p14="http://schemas.microsoft.com/office/powerpoint/2010/main" val="2929810826"/>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24744"/>
            <a:ext cx="9144000" cy="5733256"/>
          </a:xfrm>
          <a:prstGeom prst="rect">
            <a:avLst/>
          </a:prstGeom>
        </p:spPr>
      </p:pic>
      <p:sp>
        <p:nvSpPr>
          <p:cNvPr id="2" name="Rectangle 1"/>
          <p:cNvSpPr/>
          <p:nvPr/>
        </p:nvSpPr>
        <p:spPr>
          <a:xfrm>
            <a:off x="0" y="2370362"/>
            <a:ext cx="9144000" cy="1015663"/>
          </a:xfrm>
          <a:prstGeom prst="rect">
            <a:avLst/>
          </a:prstGeom>
        </p:spPr>
        <p:txBody>
          <a:bodyPr wrap="square">
            <a:spAutoFit/>
          </a:bodyPr>
          <a:lstStyle/>
          <a:p>
            <a:pPr algn="ctr"/>
            <a:r>
              <a:rPr lang="en-US" sz="6000" b="1" dirty="0">
                <a:solidFill>
                  <a:srgbClr val="FFFFFF"/>
                </a:solidFill>
                <a:latin typeface="Arial"/>
                <a:cs typeface="Arial"/>
              </a:rPr>
              <a:t>THANK YOU</a:t>
            </a:r>
            <a:endParaRPr lang="en-ZA" sz="6000" dirty="0">
              <a:solidFill>
                <a:srgbClr val="FFFFFF"/>
              </a:solidFill>
              <a:latin typeface="Arial"/>
              <a:cs typeface="Arial"/>
            </a:endParaRPr>
          </a:p>
        </p:txBody>
      </p:sp>
      <p:pic>
        <p:nvPicPr>
          <p:cNvPr id="5" name="Picture 4">
            <a:extLst>
              <a:ext uri="{FF2B5EF4-FFF2-40B4-BE49-F238E27FC236}">
                <a16:creationId xmlns:a16="http://schemas.microsoft.com/office/drawing/2014/main" id="{1EECEACC-0DE3-8C1F-8D32-0ECD1F8C751E}"/>
              </a:ext>
            </a:extLst>
          </p:cNvPr>
          <p:cNvPicPr>
            <a:picLocks noChangeAspect="1"/>
          </p:cNvPicPr>
          <p:nvPr/>
        </p:nvPicPr>
        <p:blipFill>
          <a:blip r:embed="rId4"/>
          <a:stretch>
            <a:fillRect/>
          </a:stretch>
        </p:blipFill>
        <p:spPr>
          <a:xfrm>
            <a:off x="1" y="5229201"/>
            <a:ext cx="9144000" cy="1628800"/>
          </a:xfrm>
          <a:prstGeom prst="rect">
            <a:avLst/>
          </a:prstGeom>
        </p:spPr>
      </p:pic>
      <p:pic>
        <p:nvPicPr>
          <p:cNvPr id="6" name="Picture 1">
            <a:extLst>
              <a:ext uri="{FF2B5EF4-FFF2-40B4-BE49-F238E27FC236}">
                <a16:creationId xmlns:a16="http://schemas.microsoft.com/office/drawing/2014/main" id="{DDCD3288-B960-04A9-21F6-6D6522577B6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12566" y="5364256"/>
            <a:ext cx="274637"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31F74061-B74C-79EC-FED1-6C333630412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3678" y="6094506"/>
            <a:ext cx="27305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a:extLst>
              <a:ext uri="{FF2B5EF4-FFF2-40B4-BE49-F238E27FC236}">
                <a16:creationId xmlns:a16="http://schemas.microsoft.com/office/drawing/2014/main" id="{0336935E-C4CE-D09B-AF9C-B79802F3158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19204" y="5700559"/>
            <a:ext cx="269875"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a:extLst>
              <a:ext uri="{FF2B5EF4-FFF2-40B4-BE49-F238E27FC236}">
                <a16:creationId xmlns:a16="http://schemas.microsoft.com/office/drawing/2014/main" id="{A1F0241C-25D7-1D88-F50D-77FD1A794344}"/>
              </a:ext>
            </a:extLst>
          </p:cNvPr>
          <p:cNvPicPr>
            <a:picLocks noChangeAspect="1"/>
          </p:cNvPicPr>
          <p:nvPr/>
        </p:nvPicPr>
        <p:blipFill>
          <a:blip r:embed="rId8" cstate="print">
            <a:extLst>
              <a:ext uri="{28A0092B-C50C-407E-A947-70E740481C1C}">
                <a14:useLocalDpi xmlns:a14="http://schemas.microsoft.com/office/drawing/2010/main" val="0"/>
              </a:ext>
            </a:extLst>
          </a:blip>
          <a:srcRect l="9450" t="17986" r="10596" b="11819"/>
          <a:stretch>
            <a:fillRect/>
          </a:stretch>
        </p:blipFill>
        <p:spPr bwMode="auto">
          <a:xfrm>
            <a:off x="1429326" y="6469805"/>
            <a:ext cx="428625"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AC9CE93A-7141-1EAF-CEDE-77539B4B7902}"/>
              </a:ext>
            </a:extLst>
          </p:cNvPr>
          <p:cNvSpPr txBox="1"/>
          <p:nvPr/>
        </p:nvSpPr>
        <p:spPr>
          <a:xfrm>
            <a:off x="1697579" y="5363018"/>
            <a:ext cx="1426989"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(031) 336 5300 (dbn)</a:t>
            </a:r>
          </a:p>
        </p:txBody>
      </p:sp>
      <p:sp>
        <p:nvSpPr>
          <p:cNvPr id="12" name="TextBox 11">
            <a:extLst>
              <a:ext uri="{FF2B5EF4-FFF2-40B4-BE49-F238E27FC236}">
                <a16:creationId xmlns:a16="http://schemas.microsoft.com/office/drawing/2014/main" id="{E5F9C087-C3BA-773D-43EB-D35F19717A28}"/>
              </a:ext>
            </a:extLst>
          </p:cNvPr>
          <p:cNvSpPr txBox="1"/>
          <p:nvPr/>
        </p:nvSpPr>
        <p:spPr>
          <a:xfrm>
            <a:off x="1762177" y="6114498"/>
            <a:ext cx="3168189" cy="230832"/>
          </a:xfrm>
          <a:prstGeom prst="rect">
            <a:avLst/>
          </a:prstGeom>
          <a:noFill/>
        </p:spPr>
        <p:txBody>
          <a:bodyPr>
            <a:spAutoFit/>
          </a:bodyPr>
          <a:lstStyle/>
          <a:p>
            <a:pP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Kwazulu-Natal Department of Human Settlements</a:t>
            </a:r>
          </a:p>
        </p:txBody>
      </p:sp>
      <p:sp>
        <p:nvSpPr>
          <p:cNvPr id="13" name="TextBox 12">
            <a:extLst>
              <a:ext uri="{FF2B5EF4-FFF2-40B4-BE49-F238E27FC236}">
                <a16:creationId xmlns:a16="http://schemas.microsoft.com/office/drawing/2014/main" id="{8C5A7E6E-3111-AFC2-CDF2-3A916C979047}"/>
              </a:ext>
            </a:extLst>
          </p:cNvPr>
          <p:cNvSpPr txBox="1"/>
          <p:nvPr/>
        </p:nvSpPr>
        <p:spPr>
          <a:xfrm>
            <a:off x="5858031" y="5713370"/>
            <a:ext cx="1438751"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www.kzndhs.gov.za</a:t>
            </a:r>
          </a:p>
        </p:txBody>
      </p:sp>
      <p:sp>
        <p:nvSpPr>
          <p:cNvPr id="14" name="TextBox 13">
            <a:extLst>
              <a:ext uri="{FF2B5EF4-FFF2-40B4-BE49-F238E27FC236}">
                <a16:creationId xmlns:a16="http://schemas.microsoft.com/office/drawing/2014/main" id="{22396639-0F6E-FADE-5D8E-6E657592314B}"/>
              </a:ext>
            </a:extLst>
          </p:cNvPr>
          <p:cNvSpPr txBox="1"/>
          <p:nvPr/>
        </p:nvSpPr>
        <p:spPr>
          <a:xfrm>
            <a:off x="1663346" y="5718437"/>
            <a:ext cx="990578"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@kzndohs</a:t>
            </a:r>
          </a:p>
        </p:txBody>
      </p:sp>
      <p:sp>
        <p:nvSpPr>
          <p:cNvPr id="15" name="TextBox 14">
            <a:extLst>
              <a:ext uri="{FF2B5EF4-FFF2-40B4-BE49-F238E27FC236}">
                <a16:creationId xmlns:a16="http://schemas.microsoft.com/office/drawing/2014/main" id="{44F95B27-23E9-546F-ABD9-CC2F78BA6951}"/>
              </a:ext>
            </a:extLst>
          </p:cNvPr>
          <p:cNvSpPr txBox="1"/>
          <p:nvPr/>
        </p:nvSpPr>
        <p:spPr>
          <a:xfrm>
            <a:off x="1796728" y="6489895"/>
            <a:ext cx="1028335" cy="230832"/>
          </a:xfrm>
          <a:prstGeom prst="rect">
            <a:avLst/>
          </a:prstGeom>
          <a:noFill/>
        </p:spPr>
        <p:txBody>
          <a:bodyPr>
            <a:spAutoFit/>
          </a:bodyPr>
          <a:lstStyle/>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0800 701 701</a:t>
            </a:r>
          </a:p>
        </p:txBody>
      </p:sp>
      <p:sp>
        <p:nvSpPr>
          <p:cNvPr id="16" name="TextBox 15">
            <a:extLst>
              <a:ext uri="{FF2B5EF4-FFF2-40B4-BE49-F238E27FC236}">
                <a16:creationId xmlns:a16="http://schemas.microsoft.com/office/drawing/2014/main" id="{4E8D0980-DC3A-BCE6-1A74-798D3CB28AF2}"/>
              </a:ext>
            </a:extLst>
          </p:cNvPr>
          <p:cNvSpPr txBox="1"/>
          <p:nvPr/>
        </p:nvSpPr>
        <p:spPr>
          <a:xfrm>
            <a:off x="5651176" y="6360250"/>
            <a:ext cx="2016001" cy="369332"/>
          </a:xfrm>
          <a:prstGeom prst="rect">
            <a:avLst/>
          </a:prstGeom>
          <a:noFill/>
        </p:spPr>
        <p:txBody>
          <a:bodyPr>
            <a:spAutoFit/>
          </a:bodyPr>
          <a:lstStyle/>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ANTI-FRAUD E-MAIL:</a:t>
            </a:r>
          </a:p>
          <a:p>
            <a:pPr algn="ctr" eaLnBrk="1" hangingPunct="1">
              <a:defRPr/>
            </a:pPr>
            <a:r>
              <a:rPr lang="en-ZA" sz="900" b="1" cap="all" dirty="0">
                <a:ln w="9000" cmpd="sng">
                  <a:noFill/>
                  <a:prstDash val="solid"/>
                </a:ln>
                <a:solidFill>
                  <a:srgbClr val="FF0000"/>
                </a:solidFill>
                <a:effectLst>
                  <a:reflection blurRad="12700" stA="28000" endPos="45000" dist="1000" dir="5400000" sy="-100000" algn="bl" rotWithShape="0"/>
                </a:effectLst>
                <a:latin typeface="Century Gothic" pitchFamily="34" charset="0"/>
                <a:cs typeface="Arial" charset="0"/>
              </a:rPr>
              <a:t>fraudhotline@kzndhs.gov.za</a:t>
            </a:r>
          </a:p>
        </p:txBody>
      </p:sp>
      <p:pic>
        <p:nvPicPr>
          <p:cNvPr id="17" name="Picture 1">
            <a:extLst>
              <a:ext uri="{FF2B5EF4-FFF2-40B4-BE49-F238E27FC236}">
                <a16:creationId xmlns:a16="http://schemas.microsoft.com/office/drawing/2014/main" id="{43927EE8-9405-019E-F53A-6E271543C42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24191" y="5373781"/>
            <a:ext cx="274637"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4E17DD5D-9F3B-664B-BDA3-8F79091A25BA}"/>
              </a:ext>
            </a:extLst>
          </p:cNvPr>
          <p:cNvSpPr txBox="1"/>
          <p:nvPr/>
        </p:nvSpPr>
        <p:spPr>
          <a:xfrm>
            <a:off x="5858031" y="5373189"/>
            <a:ext cx="1326386" cy="230832"/>
          </a:xfrm>
          <a:prstGeom prst="rect">
            <a:avLst/>
          </a:prstGeom>
          <a:noFill/>
        </p:spPr>
        <p:txBody>
          <a:bodyPr>
            <a:spAutoFit/>
          </a:bodyPr>
          <a:lstStyle/>
          <a:p>
            <a:pPr algn="ct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(033) 392 6400 (pmb)</a:t>
            </a:r>
          </a:p>
        </p:txBody>
      </p:sp>
      <p:pic>
        <p:nvPicPr>
          <p:cNvPr id="20" name="Picture 19" descr="Human Settlements Logo.jpg">
            <a:extLst>
              <a:ext uri="{FF2B5EF4-FFF2-40B4-BE49-F238E27FC236}">
                <a16:creationId xmlns:a16="http://schemas.microsoft.com/office/drawing/2014/main" id="{1DB901BA-55E2-E255-DEC4-95FB5267E57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85245"/>
            <a:ext cx="2376264" cy="597717"/>
          </a:xfrm>
          <a:prstGeom prst="rect">
            <a:avLst/>
          </a:prstGeom>
        </p:spPr>
      </p:pic>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12566" y="5741486"/>
            <a:ext cx="252121" cy="252121"/>
          </a:xfrm>
          <a:prstGeom prst="rect">
            <a:avLst/>
          </a:prstGeom>
        </p:spPr>
      </p:pic>
      <p:pic>
        <p:nvPicPr>
          <p:cNvPr id="22" name="Picture 21"/>
          <p:cNvPicPr>
            <a:picLocks noChangeAspect="1"/>
          </p:cNvPicPr>
          <p:nvPr/>
        </p:nvPicPr>
        <p:blipFill rotWithShape="1">
          <a:blip r:embed="rId11" cstate="print">
            <a:extLst>
              <a:ext uri="{28A0092B-C50C-407E-A947-70E740481C1C}">
                <a14:useLocalDpi xmlns:a14="http://schemas.microsoft.com/office/drawing/2010/main" val="0"/>
              </a:ext>
            </a:extLst>
          </a:blip>
          <a:srcRect l="25715" r="27311"/>
          <a:stretch/>
        </p:blipFill>
        <p:spPr>
          <a:xfrm>
            <a:off x="5589953" y="5991072"/>
            <a:ext cx="343112" cy="380478"/>
          </a:xfrm>
          <a:prstGeom prst="rect">
            <a:avLst/>
          </a:prstGeom>
        </p:spPr>
      </p:pic>
      <p:sp>
        <p:nvSpPr>
          <p:cNvPr id="23" name="TextBox 22">
            <a:extLst>
              <a:ext uri="{FF2B5EF4-FFF2-40B4-BE49-F238E27FC236}">
                <a16:creationId xmlns:a16="http://schemas.microsoft.com/office/drawing/2014/main" id="{8C5A7E6E-3111-AFC2-CDF2-3A916C979047}"/>
              </a:ext>
            </a:extLst>
          </p:cNvPr>
          <p:cNvSpPr txBox="1"/>
          <p:nvPr/>
        </p:nvSpPr>
        <p:spPr>
          <a:xfrm>
            <a:off x="5898828" y="6097772"/>
            <a:ext cx="1632729" cy="239128"/>
          </a:xfrm>
          <a:prstGeom prst="rect">
            <a:avLst/>
          </a:prstGeom>
          <a:noFill/>
        </p:spPr>
        <p:txBody>
          <a:bodyPr wrap="square">
            <a:spAutoFit/>
          </a:bodyPr>
          <a:lstStyle/>
          <a:p>
            <a:pPr eaLnBrk="1" hangingPunct="1">
              <a:defRPr/>
            </a:pPr>
            <a:r>
              <a:rPr lang="en-ZA" sz="900" b="1" cap="all" dirty="0">
                <a:ln w="9000" cmpd="sng">
                  <a:solidFill>
                    <a:schemeClr val="accent4">
                      <a:shade val="50000"/>
                      <a:satMod val="120000"/>
                    </a:schemeClr>
                  </a:solidFill>
                  <a:prstDash val="solid"/>
                </a:ln>
                <a:solidFill>
                  <a:schemeClr val="accent4"/>
                </a:solidFill>
                <a:effectLst>
                  <a:reflection blurRad="12700" stA="28000" endPos="45000" dist="1000" dir="5400000" sy="-100000" algn="bl" rotWithShape="0"/>
                </a:effectLst>
                <a:latin typeface="Century Gothic" pitchFamily="34" charset="0"/>
                <a:cs typeface="Arial" charset="0"/>
              </a:rPr>
              <a:t>@kzn.humansettlements</a:t>
            </a:r>
          </a:p>
        </p:txBody>
      </p:sp>
      <p:sp>
        <p:nvSpPr>
          <p:cNvPr id="24" name="TextBox 23"/>
          <p:cNvSpPr txBox="1"/>
          <p:nvPr/>
        </p:nvSpPr>
        <p:spPr>
          <a:xfrm>
            <a:off x="2284976" y="4514158"/>
            <a:ext cx="4464496" cy="461665"/>
          </a:xfrm>
          <a:prstGeom prst="rect">
            <a:avLst/>
          </a:prstGeom>
          <a:noFill/>
        </p:spPr>
        <p:txBody>
          <a:bodyPr wrap="square" rtlCol="0">
            <a:spAutoFit/>
          </a:bodyPr>
          <a:lstStyle/>
          <a:p>
            <a:pPr algn="ctr"/>
            <a:r>
              <a:rPr lang="en-US" sz="1200" b="1" dirty="0">
                <a:solidFill>
                  <a:schemeClr val="bg1"/>
                </a:solidFill>
                <a:effectLst/>
                <a:latin typeface="Calibri" panose="020F0502020204030204" pitchFamily="34" charset="0"/>
                <a:ea typeface="Calibri" panose="020F0502020204030204" pitchFamily="34" charset="0"/>
              </a:rPr>
              <a:t>INSPIRING NEW HOPE</a:t>
            </a:r>
          </a:p>
          <a:p>
            <a:pPr algn="ctr"/>
            <a:r>
              <a:rPr lang="en-US" sz="1200" b="1" dirty="0">
                <a:solidFill>
                  <a:schemeClr val="bg1"/>
                </a:solidFill>
                <a:effectLst/>
                <a:latin typeface="Calibri" panose="020F0502020204030204" pitchFamily="34" charset="0"/>
                <a:ea typeface="Calibri" panose="020F0502020204030204" pitchFamily="34" charset="0"/>
              </a:rPr>
              <a:t>TOGETHER, BUILDING HOMES, CHANGING LIVES</a:t>
            </a:r>
            <a:endParaRPr lang="en-ZA" sz="1200" b="1" dirty="0">
              <a:solidFill>
                <a:schemeClr val="bg1"/>
              </a:solidFill>
              <a:effectLst/>
              <a:latin typeface="Calibri" panose="020F0502020204030204" pitchFamily="34" charset="0"/>
              <a:ea typeface="Calibri" panose="020F0502020204030204" pitchFamily="34" charset="0"/>
            </a:endParaRPr>
          </a:p>
        </p:txBody>
      </p:sp>
      <p:pic>
        <p:nvPicPr>
          <p:cNvPr id="25" name="Picture 24" descr="NDP Logo.jp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40352" y="226439"/>
            <a:ext cx="723347" cy="666133"/>
          </a:xfrm>
          <a:prstGeom prst="rect">
            <a:avLst/>
          </a:prstGeom>
        </p:spPr>
      </p:pic>
    </p:spTree>
    <p:extLst>
      <p:ext uri="{BB962C8B-B14F-4D97-AF65-F5344CB8AC3E}">
        <p14:creationId xmlns:p14="http://schemas.microsoft.com/office/powerpoint/2010/main" val="416906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2DDF82E0-F617-466A-8989-E6F91EEE8384}" type="slidenum">
              <a:rPr lang="en-US" altLang="en-US" smtClean="0"/>
              <a:pPr/>
              <a:t>2</a:t>
            </a:fld>
            <a:endParaRPr lang="en-US" altLang="en-US" dirty="0"/>
          </a:p>
        </p:txBody>
      </p:sp>
      <p:sp>
        <p:nvSpPr>
          <p:cNvPr id="2" name="Rectangle 10"/>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p:cNvSpPr/>
          <p:nvPr/>
        </p:nvSpPr>
        <p:spPr>
          <a:xfrm>
            <a:off x="17494" y="6205909"/>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15614B43-34E8-CDDA-FECD-6A7CFC9060D0}"/>
              </a:ext>
            </a:extLst>
          </p:cNvPr>
          <p:cNvSpPr>
            <a:spLocks noGrp="1"/>
          </p:cNvSpPr>
          <p:nvPr>
            <p:ph type="title"/>
          </p:nvPr>
        </p:nvSpPr>
        <p:spPr>
          <a:xfrm>
            <a:off x="-26058" y="690538"/>
            <a:ext cx="9143999" cy="825334"/>
          </a:xfrm>
        </p:spPr>
        <p:txBody>
          <a:bodyPr/>
          <a:lstStyle/>
          <a:p>
            <a:pPr algn="ctr" eaLnBrk="1" hangingPunct="1">
              <a:defRPr/>
            </a:pPr>
            <a:r>
              <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rPr>
              <a:t>CONTENTS</a:t>
            </a:r>
          </a:p>
        </p:txBody>
      </p:sp>
      <p:sp>
        <p:nvSpPr>
          <p:cNvPr id="8" name="Content Placeholder 1">
            <a:extLst>
              <a:ext uri="{FF2B5EF4-FFF2-40B4-BE49-F238E27FC236}">
                <a16:creationId xmlns:a16="http://schemas.microsoft.com/office/drawing/2014/main" id="{913CB8AD-AF24-D953-E4D6-6AA6EF925591}"/>
              </a:ext>
            </a:extLst>
          </p:cNvPr>
          <p:cNvSpPr txBox="1">
            <a:spLocks/>
          </p:cNvSpPr>
          <p:nvPr/>
        </p:nvSpPr>
        <p:spPr bwMode="auto">
          <a:xfrm>
            <a:off x="662880" y="2101374"/>
            <a:ext cx="8229600" cy="43946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0" indent="0" algn="l" rtl="0" eaLnBrk="0" fontAlgn="base" hangingPunct="0">
              <a:spcBef>
                <a:spcPct val="20000"/>
              </a:spcBef>
              <a:spcAft>
                <a:spcPct val="0"/>
              </a:spcAft>
              <a:buFont typeface="Arial" panose="020B0604020202020204" pitchFamily="34" charset="0"/>
              <a:buNone/>
              <a:defRPr sz="3200" kern="1200">
                <a:solidFill>
                  <a:schemeClr val="tx1"/>
                </a:solidFill>
                <a:latin typeface="+mn-lt"/>
                <a:ea typeface="+mn-ea"/>
                <a:cs typeface="+mn-cs"/>
              </a:defRPr>
            </a:lvl1pPr>
            <a:lvl2pPr marL="457200" indent="0" algn="l" rtl="0" eaLnBrk="0" fontAlgn="base" hangingPunct="0">
              <a:spcBef>
                <a:spcPct val="20000"/>
              </a:spcBef>
              <a:spcAft>
                <a:spcPct val="0"/>
              </a:spcAft>
              <a:buFont typeface="Arial" panose="020B0604020202020204" pitchFamily="34" charset="0"/>
              <a:buNone/>
              <a:defRPr sz="2800" kern="1200">
                <a:solidFill>
                  <a:schemeClr val="tx1"/>
                </a:solidFill>
                <a:latin typeface="+mn-lt"/>
                <a:ea typeface="+mn-ea"/>
                <a:cs typeface="+mn-cs"/>
              </a:defRPr>
            </a:lvl2pPr>
            <a:lvl3pPr marL="914400" indent="0" algn="l" rtl="0" eaLnBrk="0" fontAlgn="base" hangingPunct="0">
              <a:spcBef>
                <a:spcPct val="20000"/>
              </a:spcBef>
              <a:spcAft>
                <a:spcPct val="0"/>
              </a:spcAft>
              <a:buFont typeface="Arial" panose="020B0604020202020204" pitchFamily="34" charset="0"/>
              <a:buNone/>
              <a:defRPr sz="2400" kern="1200">
                <a:solidFill>
                  <a:schemeClr val="tx1"/>
                </a:solidFill>
                <a:latin typeface="+mn-lt"/>
                <a:ea typeface="+mn-ea"/>
                <a:cs typeface="+mn-cs"/>
              </a:defRPr>
            </a:lvl3pPr>
            <a:lvl4pPr marL="13716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4pPr>
            <a:lvl5pPr marL="1828800" indent="0" algn="l" rtl="0" eaLnBrk="0" fontAlgn="base" hangingPunct="0">
              <a:spcBef>
                <a:spcPct val="20000"/>
              </a:spcBef>
              <a:spcAft>
                <a:spcPct val="0"/>
              </a:spcAft>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342900" indent="-342900" algn="just">
              <a:lnSpc>
                <a:spcPct val="150000"/>
              </a:lnSpc>
              <a:spcBef>
                <a:spcPts val="0"/>
              </a:spcBef>
              <a:buAutoNum type="arabicPeriod"/>
              <a:tabLst>
                <a:tab pos="360363" algn="l"/>
              </a:tabLst>
            </a:pPr>
            <a:r>
              <a:rPr lang="en-US" sz="2000" b="1" dirty="0">
                <a:latin typeface="Arial" panose="020B0604020202020204" pitchFamily="34" charset="0"/>
                <a:cs typeface="Arial" panose="020B0604020202020204" pitchFamily="34" charset="0"/>
              </a:rPr>
              <a:t>Project Details</a:t>
            </a:r>
          </a:p>
          <a:p>
            <a:pPr marL="342900" indent="-342900" algn="just">
              <a:lnSpc>
                <a:spcPct val="150000"/>
              </a:lnSpc>
              <a:spcBef>
                <a:spcPts val="0"/>
              </a:spcBef>
              <a:buAutoNum type="arabicPeriod"/>
              <a:tabLst>
                <a:tab pos="360363" algn="l"/>
              </a:tabLst>
            </a:pPr>
            <a:r>
              <a:rPr lang="en-US" sz="2000" b="1" dirty="0">
                <a:latin typeface="Arial" panose="020B0604020202020204" pitchFamily="34" charset="0"/>
                <a:cs typeface="Arial" panose="020B0604020202020204" pitchFamily="34" charset="0"/>
              </a:rPr>
              <a:t>Background</a:t>
            </a:r>
          </a:p>
          <a:p>
            <a:pPr marL="342900" indent="-342900" algn="just">
              <a:lnSpc>
                <a:spcPct val="150000"/>
              </a:lnSpc>
              <a:spcBef>
                <a:spcPts val="0"/>
              </a:spcBef>
              <a:buFont typeface="Arial" panose="020B0604020202020204" pitchFamily="34" charset="0"/>
              <a:buAutoNum type="arabicPeriod"/>
              <a:tabLst>
                <a:tab pos="360363" algn="l"/>
              </a:tabLst>
            </a:pPr>
            <a:r>
              <a:rPr lang="en-US" sz="2000" b="1" dirty="0">
                <a:solidFill>
                  <a:prstClr val="black"/>
                </a:solidFill>
                <a:latin typeface="Arial" panose="020B0604020202020204" pitchFamily="34" charset="0"/>
                <a:cs typeface="Arial" panose="020B0604020202020204" pitchFamily="34" charset="0"/>
              </a:rPr>
              <a:t>Progress Made</a:t>
            </a:r>
          </a:p>
          <a:p>
            <a:pPr marL="342900" indent="-342900" algn="just">
              <a:lnSpc>
                <a:spcPct val="150000"/>
              </a:lnSpc>
              <a:spcBef>
                <a:spcPts val="0"/>
              </a:spcBef>
              <a:tabLst>
                <a:tab pos="360363" algn="l"/>
              </a:tabLst>
            </a:pPr>
            <a:r>
              <a:rPr lang="en-US" sz="2000" b="1" dirty="0">
                <a:solidFill>
                  <a:prstClr val="black"/>
                </a:solidFill>
                <a:latin typeface="Arial" panose="020B0604020202020204" pitchFamily="34" charset="0"/>
                <a:cs typeface="Arial" panose="020B0604020202020204" pitchFamily="34" charset="0"/>
              </a:rPr>
              <a:t>3. 	Challenges</a:t>
            </a:r>
            <a:r>
              <a:rPr lang="en-US" sz="2000" b="1" dirty="0">
                <a:latin typeface="Arial" panose="020B0604020202020204" pitchFamily="34" charset="0"/>
                <a:cs typeface="Arial" panose="020B0604020202020204" pitchFamily="34" charset="0"/>
              </a:rPr>
              <a:t> </a:t>
            </a:r>
            <a:endParaRPr lang="en-US" sz="2000" b="1" dirty="0">
              <a:solidFill>
                <a:prstClr val="black"/>
              </a:solidFill>
              <a:latin typeface="Arial" panose="020B0604020202020204" pitchFamily="34" charset="0"/>
              <a:cs typeface="Arial" panose="020B0604020202020204" pitchFamily="34" charset="0"/>
            </a:endParaRPr>
          </a:p>
          <a:p>
            <a:pPr marL="342900" indent="-342900" algn="just">
              <a:lnSpc>
                <a:spcPct val="150000"/>
              </a:lnSpc>
              <a:spcBef>
                <a:spcPts val="0"/>
              </a:spcBef>
              <a:tabLst>
                <a:tab pos="360363" algn="l"/>
              </a:tabLst>
            </a:pPr>
            <a:r>
              <a:rPr lang="en-US" sz="2000" b="1" dirty="0">
                <a:solidFill>
                  <a:prstClr val="black"/>
                </a:solidFill>
                <a:latin typeface="Arial" panose="020B0604020202020204" pitchFamily="34" charset="0"/>
                <a:cs typeface="Arial" panose="020B0604020202020204" pitchFamily="34" charset="0"/>
              </a:rPr>
              <a:t>4. 	Way Forward</a:t>
            </a:r>
            <a:endParaRPr lang="en-US" sz="2000" b="1" dirty="0">
              <a:solidFill>
                <a:prstClr val="black"/>
              </a:solidFill>
              <a:latin typeface="Arial"/>
              <a:cs typeface="Arial"/>
            </a:endParaRPr>
          </a:p>
        </p:txBody>
      </p:sp>
    </p:spTree>
    <p:extLst>
      <p:ext uri="{BB962C8B-B14F-4D97-AF65-F5344CB8AC3E}">
        <p14:creationId xmlns:p14="http://schemas.microsoft.com/office/powerpoint/2010/main" val="2843169823"/>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A5439-DA36-6CFC-98A1-6AA546782F09}"/>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494023C-6228-C20F-006F-93CB3A7DE6D6}"/>
              </a:ext>
            </a:extLst>
          </p:cNvPr>
          <p:cNvSpPr>
            <a:spLocks noGrp="1"/>
          </p:cNvSpPr>
          <p:nvPr>
            <p:ph type="sldNum" sz="quarter" idx="12"/>
          </p:nvPr>
        </p:nvSpPr>
        <p:spPr/>
        <p:txBody>
          <a:bodyPr/>
          <a:lstStyle/>
          <a:p>
            <a:fld id="{2DDF82E0-F617-466A-8989-E6F91EEE8384}" type="slidenum">
              <a:rPr lang="en-US" altLang="en-US" smtClean="0"/>
              <a:pPr/>
              <a:t>3</a:t>
            </a:fld>
            <a:endParaRPr lang="en-US" altLang="en-US" dirty="0"/>
          </a:p>
        </p:txBody>
      </p:sp>
      <p:sp>
        <p:nvSpPr>
          <p:cNvPr id="2" name="Rectangle 10">
            <a:extLst>
              <a:ext uri="{FF2B5EF4-FFF2-40B4-BE49-F238E27FC236}">
                <a16:creationId xmlns:a16="http://schemas.microsoft.com/office/drawing/2014/main" id="{EF7D3A2D-7DF6-AB12-DBC3-EFFA932BC757}"/>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AB05DC40-4B5A-64F4-EE1C-EADDE3DB5F07}"/>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0B057B0B-4198-1CB4-4E5A-68F7BE6DC10F}"/>
              </a:ext>
            </a:extLst>
          </p:cNvPr>
          <p:cNvSpPr/>
          <p:nvPr/>
        </p:nvSpPr>
        <p:spPr>
          <a:xfrm>
            <a:off x="171455" y="1268300"/>
            <a:ext cx="8784976" cy="6689011"/>
          </a:xfrm>
          <a:prstGeom prst="rect">
            <a:avLst/>
          </a:prstGeom>
        </p:spPr>
        <p:txBody>
          <a:bodyPr wrap="square">
            <a:spAutoFit/>
          </a:bodyPr>
          <a:lstStyle/>
          <a:p>
            <a:pPr lvl="0" algn="just" fontAlgn="auto">
              <a:lnSpc>
                <a:spcPct val="150000"/>
              </a:lnSpc>
              <a:spcBef>
                <a:spcPts val="0"/>
              </a:spcBef>
              <a:spcAft>
                <a:spcPts val="0"/>
              </a:spcAft>
              <a:defRPr/>
            </a:pPr>
            <a:endParaRPr lang="en-US"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dirty="0"/>
              <a:t>Project Name 		: 	</a:t>
            </a:r>
            <a:r>
              <a:rPr lang="en-US" dirty="0" err="1"/>
              <a:t>Umbulwane</a:t>
            </a:r>
            <a:r>
              <a:rPr lang="en-US" dirty="0"/>
              <a:t> Area H Housing Project</a:t>
            </a:r>
          </a:p>
          <a:p>
            <a:pPr marL="285750" indent="-285750" algn="just" fontAlgn="auto">
              <a:lnSpc>
                <a:spcPct val="150000"/>
              </a:lnSpc>
              <a:spcBef>
                <a:spcPts val="0"/>
              </a:spcBef>
              <a:spcAft>
                <a:spcPts val="0"/>
              </a:spcAft>
              <a:buFont typeface="Wingdings" panose="05000000000000000000" pitchFamily="2" charset="2"/>
              <a:buChar char="Ø"/>
              <a:defRPr/>
            </a:pPr>
            <a:r>
              <a:rPr lang="en-US" dirty="0"/>
              <a:t>Project Type		: 	IRDP</a:t>
            </a:r>
          </a:p>
          <a:p>
            <a:pPr marL="285750" indent="-285750" algn="just" fontAlgn="auto">
              <a:lnSpc>
                <a:spcPct val="150000"/>
              </a:lnSpc>
              <a:spcBef>
                <a:spcPts val="0"/>
              </a:spcBef>
              <a:spcAft>
                <a:spcPts val="0"/>
              </a:spcAft>
              <a:buFont typeface="Wingdings" panose="05000000000000000000" pitchFamily="2" charset="2"/>
              <a:buChar char="Ø"/>
              <a:defRPr/>
            </a:pPr>
            <a:r>
              <a:rPr lang="en-US" dirty="0"/>
              <a:t>Implementing Agent 	: 	</a:t>
            </a:r>
            <a:r>
              <a:rPr lang="en-US" dirty="0" err="1"/>
              <a:t>Sarkum</a:t>
            </a:r>
            <a:r>
              <a:rPr lang="en-US" dirty="0"/>
              <a:t> </a:t>
            </a:r>
            <a:r>
              <a:rPr lang="en-US" dirty="0" err="1"/>
              <a:t>Devcon</a:t>
            </a:r>
            <a:endParaRPr lang="en-US" dirty="0"/>
          </a:p>
          <a:p>
            <a:pPr marL="285750" indent="-285750" algn="just" fontAlgn="auto">
              <a:lnSpc>
                <a:spcPct val="150000"/>
              </a:lnSpc>
              <a:spcBef>
                <a:spcPts val="0"/>
              </a:spcBef>
              <a:spcAft>
                <a:spcPts val="0"/>
              </a:spcAft>
              <a:buFont typeface="Wingdings" panose="05000000000000000000" pitchFamily="2" charset="2"/>
              <a:buChar char="Ø"/>
              <a:defRPr/>
            </a:pPr>
            <a:r>
              <a:rPr lang="en-US" dirty="0"/>
              <a:t>No. of Sites		: 	505</a:t>
            </a:r>
            <a:endParaRPr lang="en-ZA" dirty="0"/>
          </a:p>
          <a:p>
            <a:pPr marL="285750" indent="-285750" algn="just" fontAlgn="auto">
              <a:lnSpc>
                <a:spcPct val="150000"/>
              </a:lnSpc>
              <a:spcBef>
                <a:spcPts val="0"/>
              </a:spcBef>
              <a:spcAft>
                <a:spcPts val="0"/>
              </a:spcAft>
              <a:buFont typeface="Wingdings" panose="05000000000000000000" pitchFamily="2" charset="2"/>
              <a:buChar char="Ø"/>
              <a:defRPr/>
            </a:pPr>
            <a:r>
              <a:rPr lang="en-US" dirty="0"/>
              <a:t>Project Value		: 	</a:t>
            </a:r>
            <a:r>
              <a:rPr lang="en-GB" dirty="0"/>
              <a:t>R120 869 044.37</a:t>
            </a:r>
            <a:endParaRPr lang="en-ZA" dirty="0"/>
          </a:p>
          <a:p>
            <a:pPr marL="285750" indent="-285750" algn="just" fontAlgn="auto">
              <a:lnSpc>
                <a:spcPct val="150000"/>
              </a:lnSpc>
              <a:spcBef>
                <a:spcPts val="0"/>
              </a:spcBef>
              <a:spcAft>
                <a:spcPts val="0"/>
              </a:spcAft>
              <a:buFont typeface="Wingdings" panose="05000000000000000000" pitchFamily="2" charset="2"/>
              <a:buChar char="Ø"/>
              <a:defRPr/>
            </a:pPr>
            <a:r>
              <a:rPr lang="en-US" dirty="0"/>
              <a:t>Project Expenditure 	: 	R56 661 368,14	 </a:t>
            </a:r>
            <a:endParaRPr lang="en-ZA" dirty="0"/>
          </a:p>
          <a:p>
            <a:pPr marL="285750" indent="-285750" algn="just" fontAlgn="auto">
              <a:lnSpc>
                <a:spcPct val="150000"/>
              </a:lnSpc>
              <a:spcBef>
                <a:spcPts val="0"/>
              </a:spcBef>
              <a:spcAft>
                <a:spcPts val="0"/>
              </a:spcAft>
              <a:buFont typeface="Wingdings" panose="05000000000000000000" pitchFamily="2" charset="2"/>
              <a:buChar char="Ø"/>
              <a:defRPr/>
            </a:pPr>
            <a:r>
              <a:rPr lang="en-US" dirty="0"/>
              <a:t>Contract start date	:           	10 May 2026</a:t>
            </a:r>
            <a:endParaRPr lang="en-ZA" dirty="0"/>
          </a:p>
          <a:p>
            <a:pPr marL="285750" indent="-285750" algn="just" fontAlgn="auto">
              <a:lnSpc>
                <a:spcPct val="150000"/>
              </a:lnSpc>
              <a:spcBef>
                <a:spcPts val="0"/>
              </a:spcBef>
              <a:spcAft>
                <a:spcPts val="0"/>
              </a:spcAft>
              <a:buFont typeface="Wingdings" panose="05000000000000000000" pitchFamily="2" charset="2"/>
              <a:buChar char="Ø"/>
              <a:defRPr/>
            </a:pPr>
            <a:r>
              <a:rPr lang="en-US" dirty="0"/>
              <a:t>Contract end date	:           	10 May 2027</a:t>
            </a:r>
            <a:endParaRPr lang="en-ZA" dirty="0"/>
          </a:p>
          <a:p>
            <a:pPr algn="just" fontAlgn="auto">
              <a:lnSpc>
                <a:spcPct val="150000"/>
              </a:lnSpc>
              <a:spcBef>
                <a:spcPts val="0"/>
              </a:spcBef>
              <a:spcAft>
                <a:spcPts val="0"/>
              </a:spcAft>
              <a:defRPr/>
            </a:pPr>
            <a:endParaRPr lang="en-ZA" dirty="0"/>
          </a:p>
          <a:p>
            <a:pPr marL="285750" indent="-285750" algn="just" fontAlgn="auto">
              <a:lnSpc>
                <a:spcPct val="150000"/>
              </a:lnSpc>
              <a:spcBef>
                <a:spcPts val="0"/>
              </a:spcBef>
              <a:spcAft>
                <a:spcPts val="0"/>
              </a:spcAft>
              <a:buFont typeface="Wingdings" panose="05000000000000000000" pitchFamily="2" charset="2"/>
              <a:buChar char="Ø"/>
              <a:defRPr/>
            </a:pPr>
            <a:endParaRPr lang="en-ZA" dirty="0">
              <a:highlight>
                <a:srgbClr val="FFFF00"/>
              </a:highlight>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ZA" dirty="0"/>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p:txBody>
      </p:sp>
      <p:sp>
        <p:nvSpPr>
          <p:cNvPr id="9" name="Rectangle 8">
            <a:extLst>
              <a:ext uri="{FF2B5EF4-FFF2-40B4-BE49-F238E27FC236}">
                <a16:creationId xmlns:a16="http://schemas.microsoft.com/office/drawing/2014/main" id="{2C2E1017-5AF9-233A-5D5D-695F225014E7}"/>
              </a:ext>
            </a:extLst>
          </p:cNvPr>
          <p:cNvSpPr/>
          <p:nvPr/>
        </p:nvSpPr>
        <p:spPr>
          <a:xfrm>
            <a:off x="683568" y="2276872"/>
            <a:ext cx="7848872" cy="276999"/>
          </a:xfrm>
          <a:prstGeom prst="rect">
            <a:avLst/>
          </a:prstGeom>
        </p:spPr>
        <p:txBody>
          <a:bodyPr wrap="square">
            <a:spAutoFit/>
          </a:bodyPr>
          <a:lstStyle/>
          <a:p>
            <a:r>
              <a:rPr lang="en-ZA" sz="1200" b="1" dirty="0">
                <a:solidFill>
                  <a:schemeClr val="bg1"/>
                </a:solidFill>
              </a:rPr>
              <a:t> </a:t>
            </a:r>
            <a:endParaRPr lang="en-ZA" sz="1200" b="1" dirty="0">
              <a:solidFill>
                <a:srgbClr val="FFD21E"/>
              </a:solidFill>
            </a:endParaRPr>
          </a:p>
        </p:txBody>
      </p:sp>
      <p:pic>
        <p:nvPicPr>
          <p:cNvPr id="13" name="Picture 12" descr="NDP Logo.jpg">
            <a:extLst>
              <a:ext uri="{FF2B5EF4-FFF2-40B4-BE49-F238E27FC236}">
                <a16:creationId xmlns:a16="http://schemas.microsoft.com/office/drawing/2014/main" id="{EEB72142-C3B3-5D29-EDD0-4D8406102E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A02A4E34-8DDA-1D03-CBD8-BD2E7A4C30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E592101C-2354-8FF1-A9C4-E27171CCBF62}"/>
              </a:ext>
            </a:extLst>
          </p:cNvPr>
          <p:cNvSpPr/>
          <p:nvPr/>
        </p:nvSpPr>
        <p:spPr>
          <a:xfrm>
            <a:off x="35496" y="6275321"/>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AD5D544E-3025-4AE8-0D29-D9E49C2B36BC}"/>
              </a:ext>
            </a:extLst>
          </p:cNvPr>
          <p:cNvSpPr>
            <a:spLocks noGrp="1"/>
          </p:cNvSpPr>
          <p:nvPr>
            <p:ph type="title"/>
          </p:nvPr>
        </p:nvSpPr>
        <p:spPr>
          <a:xfrm>
            <a:off x="0" y="885576"/>
            <a:ext cx="9144000" cy="558017"/>
          </a:xfrm>
        </p:spPr>
        <p:txBody>
          <a:bodyPr anchor="ctr"/>
          <a:lstStyle/>
          <a:p>
            <a:pPr algn="ctr" eaLnBrk="1" hangingPunct="1">
              <a:defRPr/>
            </a:pP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1. </a:t>
            </a: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PROJECT DETAILS</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48694619"/>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5B18B-FDA3-24A5-F254-A45631C4A34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FF5C22-9D88-CE6D-D620-81FFA8B95E48}"/>
              </a:ext>
            </a:extLst>
          </p:cNvPr>
          <p:cNvSpPr>
            <a:spLocks noGrp="1"/>
          </p:cNvSpPr>
          <p:nvPr>
            <p:ph type="sldNum" sz="quarter" idx="12"/>
          </p:nvPr>
        </p:nvSpPr>
        <p:spPr/>
        <p:txBody>
          <a:bodyPr/>
          <a:lstStyle/>
          <a:p>
            <a:fld id="{2DDF82E0-F617-466A-8989-E6F91EEE8384}" type="slidenum">
              <a:rPr lang="en-US" altLang="en-US" smtClean="0"/>
              <a:pPr/>
              <a:t>4</a:t>
            </a:fld>
            <a:endParaRPr lang="en-US" altLang="en-US" dirty="0"/>
          </a:p>
        </p:txBody>
      </p:sp>
      <p:sp>
        <p:nvSpPr>
          <p:cNvPr id="2" name="Rectangle 10">
            <a:extLst>
              <a:ext uri="{FF2B5EF4-FFF2-40B4-BE49-F238E27FC236}">
                <a16:creationId xmlns:a16="http://schemas.microsoft.com/office/drawing/2014/main" id="{B37B157B-3495-5632-5DBF-B2E23806BDCC}"/>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96465D19-E994-0C27-1C59-506E17AB75C8}"/>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2C323BCE-FA5A-B65E-38B2-F2734E3C635F}"/>
              </a:ext>
            </a:extLst>
          </p:cNvPr>
          <p:cNvSpPr/>
          <p:nvPr/>
        </p:nvSpPr>
        <p:spPr>
          <a:xfrm>
            <a:off x="171455" y="1443593"/>
            <a:ext cx="8784976" cy="6504345"/>
          </a:xfrm>
          <a:prstGeom prst="rect">
            <a:avLst/>
          </a:prstGeom>
        </p:spPr>
        <p:txBody>
          <a:bodyPr wrap="square">
            <a:spAutoFit/>
          </a:bodyPr>
          <a:lstStyle/>
          <a:p>
            <a:pPr marL="285750" lvl="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The Stage 3 application for house construction was approved on 28 March 2018 and the agreement concluded in August 2018.</a:t>
            </a:r>
          </a:p>
          <a:p>
            <a:pPr marL="285750" lvl="0" indent="-285750" algn="just" fontAlgn="auto">
              <a:lnSpc>
                <a:spcPct val="150000"/>
              </a:lnSpc>
              <a:spcBef>
                <a:spcPts val="0"/>
              </a:spcBef>
              <a:spcAft>
                <a:spcPts val="0"/>
              </a:spcAft>
              <a:buFont typeface="Wingdings" panose="05000000000000000000" pitchFamily="2" charset="2"/>
              <a:buChar char="Ø"/>
              <a:defRPr/>
            </a:pPr>
            <a:endParaRPr lang="en-US" sz="8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400" dirty="0"/>
              <a:t>Severe weather patterns in November 2018 to February 2019 led to the </a:t>
            </a:r>
            <a:r>
              <a:rPr lang="en-US" sz="1400" dirty="0" err="1"/>
              <a:t>Umbulwane</a:t>
            </a:r>
            <a:r>
              <a:rPr lang="en-US" sz="1400" dirty="0"/>
              <a:t> area experiencing extended heavy rainfall which resulted in the existing stormwater arrangements not able to limit/mitigate the extensive flooding of portions of the project impacting on a number of houses under construction. The KZN NHBRC inspectorate inspected the impact of flooding and  elevated the matter to the head office. The decision was to immediately stop the construction activities until an appropriate and sustainable solution was found.</a:t>
            </a:r>
          </a:p>
          <a:p>
            <a:pPr algn="just" fontAlgn="auto">
              <a:lnSpc>
                <a:spcPct val="150000"/>
              </a:lnSpc>
              <a:spcBef>
                <a:spcPts val="0"/>
              </a:spcBef>
              <a:spcAft>
                <a:spcPts val="0"/>
              </a:spcAft>
              <a:defRPr/>
            </a:pPr>
            <a:endParaRPr lang="en-ZA" sz="1400" dirty="0"/>
          </a:p>
          <a:p>
            <a:pPr marL="285750" lvl="0" indent="-285750" algn="just" fontAlgn="auto">
              <a:lnSpc>
                <a:spcPct val="150000"/>
              </a:lnSpc>
              <a:spcBef>
                <a:spcPts val="0"/>
              </a:spcBef>
              <a:spcAft>
                <a:spcPts val="0"/>
              </a:spcAft>
              <a:buFont typeface="Wingdings" panose="05000000000000000000" pitchFamily="2" charset="2"/>
              <a:buChar char="Ø"/>
              <a:defRPr/>
            </a:pPr>
            <a:r>
              <a:rPr lang="en-US" sz="1400" dirty="0"/>
              <a:t>Following the tabling of the investigation, a number of meetings were held with all the stakeholders to discuss the findings and provide suitable and sustainable solutions in order to urgently implement and unblock the project. The IA and the Project Engineers subsequently provided the remedial and upgrading requirements.</a:t>
            </a:r>
            <a:endParaRPr lang="en-ZA" sz="1400"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p:txBody>
      </p:sp>
      <p:sp>
        <p:nvSpPr>
          <p:cNvPr id="9" name="Rectangle 8">
            <a:extLst>
              <a:ext uri="{FF2B5EF4-FFF2-40B4-BE49-F238E27FC236}">
                <a16:creationId xmlns:a16="http://schemas.microsoft.com/office/drawing/2014/main" id="{51901765-A3EF-7B41-3CF9-C0E677DE38EC}"/>
              </a:ext>
            </a:extLst>
          </p:cNvPr>
          <p:cNvSpPr/>
          <p:nvPr/>
        </p:nvSpPr>
        <p:spPr>
          <a:xfrm>
            <a:off x="683568" y="2276872"/>
            <a:ext cx="7848872" cy="276999"/>
          </a:xfrm>
          <a:prstGeom prst="rect">
            <a:avLst/>
          </a:prstGeom>
        </p:spPr>
        <p:txBody>
          <a:bodyPr wrap="square">
            <a:spAutoFit/>
          </a:bodyPr>
          <a:lstStyle/>
          <a:p>
            <a:r>
              <a:rPr lang="en-ZA" sz="1200" b="1" dirty="0">
                <a:solidFill>
                  <a:schemeClr val="bg1"/>
                </a:solidFill>
              </a:rPr>
              <a:t> </a:t>
            </a:r>
            <a:endParaRPr lang="en-ZA" sz="1200" b="1" dirty="0">
              <a:solidFill>
                <a:srgbClr val="FFD21E"/>
              </a:solidFill>
            </a:endParaRPr>
          </a:p>
        </p:txBody>
      </p:sp>
      <p:pic>
        <p:nvPicPr>
          <p:cNvPr id="13" name="Picture 12" descr="NDP Logo.jpg">
            <a:extLst>
              <a:ext uri="{FF2B5EF4-FFF2-40B4-BE49-F238E27FC236}">
                <a16:creationId xmlns:a16="http://schemas.microsoft.com/office/drawing/2014/main" id="{8B052391-5728-7C7E-8CDC-50F35B6E8A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3B3224FC-9B6A-BA7E-B826-D4DF15FE56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C049C437-0BFA-D1AC-DC89-F12F317C68B6}"/>
              </a:ext>
            </a:extLst>
          </p:cNvPr>
          <p:cNvSpPr/>
          <p:nvPr/>
        </p:nvSpPr>
        <p:spPr>
          <a:xfrm>
            <a:off x="35496" y="6275321"/>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E2F65FFC-2138-2AA4-6569-2E9D993A1DB3}"/>
              </a:ext>
            </a:extLst>
          </p:cNvPr>
          <p:cNvSpPr>
            <a:spLocks noGrp="1"/>
          </p:cNvSpPr>
          <p:nvPr>
            <p:ph type="title"/>
          </p:nvPr>
        </p:nvSpPr>
        <p:spPr>
          <a:xfrm>
            <a:off x="0" y="885576"/>
            <a:ext cx="9144000" cy="558017"/>
          </a:xfrm>
        </p:spPr>
        <p:txBody>
          <a:bodyPr anchor="ctr"/>
          <a:lstStyle/>
          <a:p>
            <a:pPr algn="ctr" eaLnBrk="1" hangingPunct="1">
              <a:defRPr/>
            </a:pP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2</a:t>
            </a: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 BACKGROUND</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58952444"/>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ED769-A9CE-1471-0BE1-1AAA93DBDFBE}"/>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72A0771-D35F-B7B2-B233-8ADBE5EBF5A1}"/>
              </a:ext>
            </a:extLst>
          </p:cNvPr>
          <p:cNvSpPr>
            <a:spLocks noGrp="1"/>
          </p:cNvSpPr>
          <p:nvPr>
            <p:ph type="sldNum" sz="quarter" idx="12"/>
          </p:nvPr>
        </p:nvSpPr>
        <p:spPr/>
        <p:txBody>
          <a:bodyPr/>
          <a:lstStyle/>
          <a:p>
            <a:fld id="{2DDF82E0-F617-466A-8989-E6F91EEE8384}" type="slidenum">
              <a:rPr lang="en-US" altLang="en-US" smtClean="0"/>
              <a:pPr/>
              <a:t>5</a:t>
            </a:fld>
            <a:endParaRPr lang="en-US" altLang="en-US" dirty="0"/>
          </a:p>
        </p:txBody>
      </p:sp>
      <p:sp>
        <p:nvSpPr>
          <p:cNvPr id="2" name="Rectangle 10">
            <a:extLst>
              <a:ext uri="{FF2B5EF4-FFF2-40B4-BE49-F238E27FC236}">
                <a16:creationId xmlns:a16="http://schemas.microsoft.com/office/drawing/2014/main" id="{BE85C82E-C410-A233-F755-92436063A772}"/>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AF038DDF-8790-E6FD-3CE3-E8FA394CBE17}"/>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E339CBF3-21F5-A302-D55A-4B38CF9BDFF1}"/>
              </a:ext>
            </a:extLst>
          </p:cNvPr>
          <p:cNvSpPr/>
          <p:nvPr/>
        </p:nvSpPr>
        <p:spPr>
          <a:xfrm>
            <a:off x="171455" y="1443593"/>
            <a:ext cx="8784976" cy="7612340"/>
          </a:xfrm>
          <a:prstGeom prst="rect">
            <a:avLst/>
          </a:prstGeom>
        </p:spPr>
        <p:txBody>
          <a:bodyPr wrap="square">
            <a:spAutoFit/>
          </a:bodyPr>
          <a:lstStyle/>
          <a:p>
            <a:pPr marL="285750" lvl="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During the installation of the services, an application from the District Municipality, via the Local ADM citing that they did not have the funds to install bulk water and sewer arrangements.</a:t>
            </a:r>
          </a:p>
          <a:p>
            <a:pPr marL="285750" lvl="0" indent="-285750" algn="just" fontAlgn="auto">
              <a:lnSpc>
                <a:spcPct val="150000"/>
              </a:lnSpc>
              <a:spcBef>
                <a:spcPts val="0"/>
              </a:spcBef>
              <a:spcAft>
                <a:spcPts val="0"/>
              </a:spcAft>
              <a:buFont typeface="Wingdings" panose="05000000000000000000" pitchFamily="2" charset="2"/>
              <a:buChar char="Ø"/>
              <a:defRPr/>
            </a:pPr>
            <a:endParaRPr lang="en-US"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In February 2020 the </a:t>
            </a:r>
            <a:r>
              <a:rPr lang="en-US" sz="1400" dirty="0" err="1">
                <a:cs typeface="Arial" pitchFamily="34" charset="0"/>
              </a:rPr>
              <a:t>Honourable</a:t>
            </a:r>
            <a:r>
              <a:rPr lang="en-US" sz="1400" dirty="0">
                <a:cs typeface="Arial" pitchFamily="34" charset="0"/>
              </a:rPr>
              <a:t> MEC for Human Settlements and Public Works approved the realignment of R3 319 006.45 for the funding to undertake the remedial and upgrade works to the stormwater arrangements on the </a:t>
            </a:r>
            <a:r>
              <a:rPr lang="en-US" sz="1400" dirty="0" err="1">
                <a:cs typeface="Arial" pitchFamily="34" charset="0"/>
              </a:rPr>
              <a:t>Umbulwane</a:t>
            </a:r>
            <a:r>
              <a:rPr lang="en-US" sz="1400" dirty="0">
                <a:cs typeface="Arial" pitchFamily="34" charset="0"/>
              </a:rPr>
              <a:t> Area H Housing Project.</a:t>
            </a:r>
          </a:p>
          <a:p>
            <a:pPr marL="285750" indent="-285750" algn="just" fontAlgn="auto">
              <a:lnSpc>
                <a:spcPct val="150000"/>
              </a:lnSpc>
              <a:spcBef>
                <a:spcPts val="0"/>
              </a:spcBef>
              <a:spcAft>
                <a:spcPts val="0"/>
              </a:spcAft>
              <a:buFont typeface="Wingdings" panose="05000000000000000000" pitchFamily="2" charset="2"/>
              <a:buChar char="Ø"/>
              <a:defRPr/>
            </a:pPr>
            <a:endParaRPr lang="en-ZA"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In July 2020 the erstwhile </a:t>
            </a:r>
            <a:r>
              <a:rPr lang="en-US" sz="1400" dirty="0" err="1">
                <a:cs typeface="Arial" pitchFamily="34" charset="0"/>
              </a:rPr>
              <a:t>Honourable</a:t>
            </a:r>
            <a:r>
              <a:rPr lang="en-US" sz="1400" dirty="0">
                <a:cs typeface="Arial" pitchFamily="34" charset="0"/>
              </a:rPr>
              <a:t> MEC for Human Settlements and Public Works approved funding of R4 138 272.68 to undertake the installation of the secondary bulk water and sewer outfall connector requirements on the </a:t>
            </a:r>
            <a:r>
              <a:rPr lang="en-US" sz="1400" dirty="0" err="1">
                <a:cs typeface="Arial" pitchFamily="34" charset="0"/>
              </a:rPr>
              <a:t>Umbulwane</a:t>
            </a:r>
            <a:r>
              <a:rPr lang="en-US" sz="1400" dirty="0">
                <a:cs typeface="Arial" pitchFamily="34" charset="0"/>
              </a:rPr>
              <a:t> Area H Housing Project.</a:t>
            </a:r>
          </a:p>
          <a:p>
            <a:pPr marL="285750" indent="-285750" algn="just" fontAlgn="auto">
              <a:lnSpc>
                <a:spcPct val="150000"/>
              </a:lnSpc>
              <a:spcBef>
                <a:spcPts val="0"/>
              </a:spcBef>
              <a:spcAft>
                <a:spcPts val="0"/>
              </a:spcAft>
              <a:buFont typeface="Wingdings" panose="05000000000000000000" pitchFamily="2" charset="2"/>
              <a:buChar char="Ø"/>
              <a:defRPr/>
            </a:pPr>
            <a:endParaRPr lang="en-ZA"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During the construction of the new pump station and bulk outfall sewer line of the </a:t>
            </a:r>
            <a:r>
              <a:rPr lang="en-US" sz="1400" dirty="0" err="1">
                <a:cs typeface="Arial" pitchFamily="34" charset="0"/>
              </a:rPr>
              <a:t>Umbulwane</a:t>
            </a:r>
            <a:r>
              <a:rPr lang="en-US" sz="1400" dirty="0">
                <a:cs typeface="Arial" pitchFamily="34" charset="0"/>
              </a:rPr>
              <a:t> Area H Housing Project, the IA was instructed by uThukela District Municipality to change the design of the pump station from the previously approved submersible pump housed in a manhole to a pump house which included two pumps and substantially enhanced security elements to mitigate against theft and vandalism.</a:t>
            </a:r>
            <a:endParaRPr lang="en-ZA" sz="1400"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ZA" sz="1400" dirty="0">
              <a:cs typeface="Arial" pitchFamily="34" charset="0"/>
            </a:endParaRPr>
          </a:p>
          <a:p>
            <a:pPr algn="just" fontAlgn="auto">
              <a:lnSpc>
                <a:spcPct val="150000"/>
              </a:lnSpc>
              <a:spcBef>
                <a:spcPts val="0"/>
              </a:spcBef>
              <a:spcAft>
                <a:spcPts val="0"/>
              </a:spcAft>
              <a:defRPr/>
            </a:pPr>
            <a:endParaRPr lang="en-ZA" sz="1400" dirty="0"/>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p:txBody>
      </p:sp>
      <p:sp>
        <p:nvSpPr>
          <p:cNvPr id="9" name="Rectangle 8">
            <a:extLst>
              <a:ext uri="{FF2B5EF4-FFF2-40B4-BE49-F238E27FC236}">
                <a16:creationId xmlns:a16="http://schemas.microsoft.com/office/drawing/2014/main" id="{B1E4269D-D101-5DBF-D6DF-C3EE6FC5E980}"/>
              </a:ext>
            </a:extLst>
          </p:cNvPr>
          <p:cNvSpPr/>
          <p:nvPr/>
        </p:nvSpPr>
        <p:spPr>
          <a:xfrm>
            <a:off x="683568" y="2276872"/>
            <a:ext cx="7848872" cy="276999"/>
          </a:xfrm>
          <a:prstGeom prst="rect">
            <a:avLst/>
          </a:prstGeom>
        </p:spPr>
        <p:txBody>
          <a:bodyPr wrap="square">
            <a:spAutoFit/>
          </a:bodyPr>
          <a:lstStyle/>
          <a:p>
            <a:r>
              <a:rPr lang="en-ZA" sz="1200" b="1" dirty="0">
                <a:solidFill>
                  <a:schemeClr val="bg1"/>
                </a:solidFill>
              </a:rPr>
              <a:t> </a:t>
            </a:r>
            <a:endParaRPr lang="en-ZA" sz="1200" b="1" dirty="0">
              <a:solidFill>
                <a:srgbClr val="FFD21E"/>
              </a:solidFill>
            </a:endParaRPr>
          </a:p>
        </p:txBody>
      </p:sp>
      <p:pic>
        <p:nvPicPr>
          <p:cNvPr id="13" name="Picture 12" descr="NDP Logo.jpg">
            <a:extLst>
              <a:ext uri="{FF2B5EF4-FFF2-40B4-BE49-F238E27FC236}">
                <a16:creationId xmlns:a16="http://schemas.microsoft.com/office/drawing/2014/main" id="{40A1D92F-8983-EDE0-3E79-EFD32E5BAD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FB49BD1C-620A-BC59-A319-D4411DF2C8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090E6DB4-9BC7-19B4-4F73-B94C3B2AE8C4}"/>
              </a:ext>
            </a:extLst>
          </p:cNvPr>
          <p:cNvSpPr/>
          <p:nvPr/>
        </p:nvSpPr>
        <p:spPr>
          <a:xfrm>
            <a:off x="35496" y="6275321"/>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273A8978-FE12-5A31-CA69-2272DA91BCB8}"/>
              </a:ext>
            </a:extLst>
          </p:cNvPr>
          <p:cNvSpPr>
            <a:spLocks noGrp="1"/>
          </p:cNvSpPr>
          <p:nvPr>
            <p:ph type="title"/>
          </p:nvPr>
        </p:nvSpPr>
        <p:spPr>
          <a:xfrm>
            <a:off x="0" y="885576"/>
            <a:ext cx="9144000" cy="558017"/>
          </a:xfrm>
        </p:spPr>
        <p:txBody>
          <a:bodyPr anchor="ctr"/>
          <a:lstStyle/>
          <a:p>
            <a:pPr algn="ctr" eaLnBrk="1" hangingPunct="1">
              <a:defRPr/>
            </a:pP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2</a:t>
            </a: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 BACKGROUND_CONTINUED</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58990156"/>
      </p:ext>
    </p:extLst>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6D5EB-81E9-1A5D-E824-8C1B63B3F69A}"/>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0719A67-8FDC-D6A3-2474-5A2A70960BA3}"/>
              </a:ext>
            </a:extLst>
          </p:cNvPr>
          <p:cNvSpPr>
            <a:spLocks noGrp="1"/>
          </p:cNvSpPr>
          <p:nvPr>
            <p:ph type="sldNum" sz="quarter" idx="12"/>
          </p:nvPr>
        </p:nvSpPr>
        <p:spPr/>
        <p:txBody>
          <a:bodyPr/>
          <a:lstStyle/>
          <a:p>
            <a:fld id="{2DDF82E0-F617-466A-8989-E6F91EEE8384}" type="slidenum">
              <a:rPr lang="en-US" altLang="en-US" smtClean="0"/>
              <a:pPr/>
              <a:t>6</a:t>
            </a:fld>
            <a:endParaRPr lang="en-US" altLang="en-US" dirty="0"/>
          </a:p>
        </p:txBody>
      </p:sp>
      <p:sp>
        <p:nvSpPr>
          <p:cNvPr id="2" name="Rectangle 10">
            <a:extLst>
              <a:ext uri="{FF2B5EF4-FFF2-40B4-BE49-F238E27FC236}">
                <a16:creationId xmlns:a16="http://schemas.microsoft.com/office/drawing/2014/main" id="{1A0A6F26-D1AC-FAA6-46DA-E25EF7680E05}"/>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A95C27BF-8178-4E90-4D7F-394730D4D031}"/>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CB501575-26F6-8802-EC36-61B0A879B9C3}"/>
              </a:ext>
            </a:extLst>
          </p:cNvPr>
          <p:cNvSpPr/>
          <p:nvPr/>
        </p:nvSpPr>
        <p:spPr>
          <a:xfrm>
            <a:off x="171455" y="1443593"/>
            <a:ext cx="8784976" cy="8258671"/>
          </a:xfrm>
          <a:prstGeom prst="rect">
            <a:avLst/>
          </a:prstGeom>
        </p:spPr>
        <p:txBody>
          <a:bodyPr wrap="square">
            <a:spAutoFit/>
          </a:bodyPr>
          <a:lstStyle/>
          <a:p>
            <a:pPr marL="285750" lvl="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During the installation of the services, an application from the District Municipality, via the Local ADM citing that they did not have the funds to install bulk water and sewer upgrade.</a:t>
            </a:r>
          </a:p>
          <a:p>
            <a:pPr marL="285750" lvl="0" indent="-285750" algn="just" fontAlgn="auto">
              <a:lnSpc>
                <a:spcPct val="150000"/>
              </a:lnSpc>
              <a:spcBef>
                <a:spcPts val="0"/>
              </a:spcBef>
              <a:spcAft>
                <a:spcPts val="0"/>
              </a:spcAft>
              <a:buFont typeface="Wingdings" panose="05000000000000000000" pitchFamily="2" charset="2"/>
              <a:buChar char="Ø"/>
              <a:defRPr/>
            </a:pPr>
            <a:endParaRPr lang="en-US"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In October 2022 the erstwhile </a:t>
            </a:r>
            <a:r>
              <a:rPr lang="en-US" sz="1400" dirty="0" err="1">
                <a:cs typeface="Arial" pitchFamily="34" charset="0"/>
              </a:rPr>
              <a:t>Honourable</a:t>
            </a:r>
            <a:r>
              <a:rPr lang="en-US" sz="1400" dirty="0">
                <a:cs typeface="Arial" pitchFamily="34" charset="0"/>
              </a:rPr>
              <a:t> MEC for Human Settlements and Public Works approved funding of R3 176 257.95 to undertake the upgrading and construction of the sewer pump station, provision of the electrical connection and bulk meter arrangements and undertake the augmentation to the existing sewer    reticulation to support the implementation of the </a:t>
            </a:r>
            <a:r>
              <a:rPr lang="en-US" sz="1400" dirty="0" err="1">
                <a:cs typeface="Arial" pitchFamily="34" charset="0"/>
              </a:rPr>
              <a:t>Umbulwane</a:t>
            </a:r>
            <a:r>
              <a:rPr lang="en-US" sz="1400" dirty="0">
                <a:cs typeface="Arial" pitchFamily="34" charset="0"/>
              </a:rPr>
              <a:t> area H Housing Project.</a:t>
            </a:r>
          </a:p>
          <a:p>
            <a:pPr algn="just" fontAlgn="auto">
              <a:lnSpc>
                <a:spcPct val="150000"/>
              </a:lnSpc>
              <a:spcBef>
                <a:spcPts val="0"/>
              </a:spcBef>
              <a:spcAft>
                <a:spcPts val="0"/>
              </a:spcAft>
              <a:defRPr/>
            </a:pPr>
            <a:endParaRPr lang="en-US"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Several letters have been written to the uThukela District Municipality as well as COGTA informing them of the challenges faced in the project as well as requesting their assistance where applicable.</a:t>
            </a:r>
          </a:p>
          <a:p>
            <a:pPr marL="285750" indent="-285750" algn="just" fontAlgn="auto">
              <a:lnSpc>
                <a:spcPct val="150000"/>
              </a:lnSpc>
              <a:spcBef>
                <a:spcPts val="0"/>
              </a:spcBef>
              <a:spcAft>
                <a:spcPts val="0"/>
              </a:spcAft>
              <a:buFont typeface="Wingdings" panose="05000000000000000000" pitchFamily="2" charset="2"/>
              <a:buChar char="Ø"/>
              <a:defRPr/>
            </a:pPr>
            <a:endParaRPr lang="en-US"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400" dirty="0">
                <a:cs typeface="Arial" pitchFamily="34" charset="0"/>
              </a:rPr>
              <a:t>On 25 February 2025, the MEC approved the request to utilize the Municipal Housing Operating Account (MHOA) to pay for unpaid invoices and to pay for the connection the bulk sewer to pump 8 as the District did not have funding.  </a:t>
            </a:r>
            <a:endParaRPr lang="en-ZA"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ZA"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ZA" sz="14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ZA" sz="1400"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ZA" sz="1400" dirty="0">
              <a:cs typeface="Arial" pitchFamily="34" charset="0"/>
            </a:endParaRPr>
          </a:p>
          <a:p>
            <a:pPr algn="just" fontAlgn="auto">
              <a:lnSpc>
                <a:spcPct val="150000"/>
              </a:lnSpc>
              <a:spcBef>
                <a:spcPts val="0"/>
              </a:spcBef>
              <a:spcAft>
                <a:spcPts val="0"/>
              </a:spcAft>
              <a:defRPr/>
            </a:pPr>
            <a:endParaRPr lang="en-ZA" sz="1400" dirty="0"/>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a:p>
            <a:pPr marL="285750" lvl="0" indent="-285750" algn="just" fontAlgn="auto">
              <a:lnSpc>
                <a:spcPct val="150000"/>
              </a:lnSpc>
              <a:spcBef>
                <a:spcPts val="0"/>
              </a:spcBef>
              <a:spcAft>
                <a:spcPts val="0"/>
              </a:spcAft>
              <a:buFont typeface="Wingdings" panose="05000000000000000000" pitchFamily="2" charset="2"/>
              <a:buChar char="Ø"/>
              <a:defRPr/>
            </a:pPr>
            <a:endParaRPr lang="en-US" dirty="0">
              <a:cs typeface="Arial" pitchFamily="34" charset="0"/>
            </a:endParaRPr>
          </a:p>
        </p:txBody>
      </p:sp>
      <p:sp>
        <p:nvSpPr>
          <p:cNvPr id="9" name="Rectangle 8">
            <a:extLst>
              <a:ext uri="{FF2B5EF4-FFF2-40B4-BE49-F238E27FC236}">
                <a16:creationId xmlns:a16="http://schemas.microsoft.com/office/drawing/2014/main" id="{E96565A7-885A-6D86-08AA-4FFBFE1BC522}"/>
              </a:ext>
            </a:extLst>
          </p:cNvPr>
          <p:cNvSpPr/>
          <p:nvPr/>
        </p:nvSpPr>
        <p:spPr>
          <a:xfrm>
            <a:off x="683568" y="2276872"/>
            <a:ext cx="7848872" cy="276999"/>
          </a:xfrm>
          <a:prstGeom prst="rect">
            <a:avLst/>
          </a:prstGeom>
        </p:spPr>
        <p:txBody>
          <a:bodyPr wrap="square">
            <a:spAutoFit/>
          </a:bodyPr>
          <a:lstStyle/>
          <a:p>
            <a:r>
              <a:rPr lang="en-ZA" sz="1200" b="1" dirty="0">
                <a:solidFill>
                  <a:schemeClr val="bg1"/>
                </a:solidFill>
              </a:rPr>
              <a:t> </a:t>
            </a:r>
            <a:endParaRPr lang="en-ZA" sz="1200" b="1" dirty="0">
              <a:solidFill>
                <a:srgbClr val="FFD21E"/>
              </a:solidFill>
            </a:endParaRPr>
          </a:p>
        </p:txBody>
      </p:sp>
      <p:pic>
        <p:nvPicPr>
          <p:cNvPr id="13" name="Picture 12" descr="NDP Logo.jpg">
            <a:extLst>
              <a:ext uri="{FF2B5EF4-FFF2-40B4-BE49-F238E27FC236}">
                <a16:creationId xmlns:a16="http://schemas.microsoft.com/office/drawing/2014/main" id="{304B7DC5-17EF-897A-801F-30CD98CD6F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04418F13-FDEE-550D-7DAB-9121BF6F1A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46F6C2C3-2013-6A36-7FDF-5E811445C4EA}"/>
              </a:ext>
            </a:extLst>
          </p:cNvPr>
          <p:cNvSpPr/>
          <p:nvPr/>
        </p:nvSpPr>
        <p:spPr>
          <a:xfrm>
            <a:off x="35496" y="6275321"/>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EBF7EA0C-59F8-E794-7180-6534BCEC29FA}"/>
              </a:ext>
            </a:extLst>
          </p:cNvPr>
          <p:cNvSpPr>
            <a:spLocks noGrp="1"/>
          </p:cNvSpPr>
          <p:nvPr>
            <p:ph type="title"/>
          </p:nvPr>
        </p:nvSpPr>
        <p:spPr>
          <a:xfrm>
            <a:off x="0" y="885576"/>
            <a:ext cx="9144000" cy="558017"/>
          </a:xfrm>
        </p:spPr>
        <p:txBody>
          <a:bodyPr anchor="ctr"/>
          <a:lstStyle/>
          <a:p>
            <a:pPr algn="ctr" eaLnBrk="1" hangingPunct="1">
              <a:defRPr/>
            </a:pP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2</a:t>
            </a: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 BACKGROUND_CONTINUED</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88650428"/>
      </p:ext>
    </p:extLst>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5058D-96ED-DD56-3655-33D814E8284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316E641-53CC-9157-90C6-383382E65D1C}"/>
              </a:ext>
            </a:extLst>
          </p:cNvPr>
          <p:cNvSpPr>
            <a:spLocks noGrp="1"/>
          </p:cNvSpPr>
          <p:nvPr>
            <p:ph type="sldNum" sz="quarter" idx="12"/>
          </p:nvPr>
        </p:nvSpPr>
        <p:spPr/>
        <p:txBody>
          <a:bodyPr/>
          <a:lstStyle/>
          <a:p>
            <a:fld id="{2DDF82E0-F617-466A-8989-E6F91EEE8384}" type="slidenum">
              <a:rPr lang="en-US" altLang="en-US" smtClean="0"/>
              <a:pPr/>
              <a:t>7</a:t>
            </a:fld>
            <a:endParaRPr lang="en-US" altLang="en-US" dirty="0"/>
          </a:p>
        </p:txBody>
      </p:sp>
      <p:sp>
        <p:nvSpPr>
          <p:cNvPr id="2" name="Rectangle 10">
            <a:extLst>
              <a:ext uri="{FF2B5EF4-FFF2-40B4-BE49-F238E27FC236}">
                <a16:creationId xmlns:a16="http://schemas.microsoft.com/office/drawing/2014/main" id="{5B416B67-B7DD-6C46-D8E5-9802EFAB140D}"/>
              </a:ext>
            </a:extLst>
          </p:cNvPr>
          <p:cNvSpPr>
            <a:spLocks noChangeArrowheads="1"/>
          </p:cNvSpPr>
          <p:nvPr/>
        </p:nvSpPr>
        <p:spPr bwMode="auto">
          <a:xfrm>
            <a:off x="539552" y="1772816"/>
            <a:ext cx="7704956"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124E0F74-540B-3415-EA7C-AFFAABD83648}"/>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938DF7BB-D5A9-0C86-72FA-3C88D07F7057}"/>
              </a:ext>
            </a:extLst>
          </p:cNvPr>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pic>
        <p:nvPicPr>
          <p:cNvPr id="13" name="Picture 12" descr="NDP Logo.jpg">
            <a:extLst>
              <a:ext uri="{FF2B5EF4-FFF2-40B4-BE49-F238E27FC236}">
                <a16:creationId xmlns:a16="http://schemas.microsoft.com/office/drawing/2014/main" id="{6AD130C3-EA99-206A-C041-BA24EFB039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638680D4-EE90-1E94-C3E4-517DD7D31E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6D132EBA-1908-3C1D-7299-DE6616369817}"/>
              </a:ext>
            </a:extLst>
          </p:cNvPr>
          <p:cNvSpPr/>
          <p:nvPr/>
        </p:nvSpPr>
        <p:spPr>
          <a:xfrm>
            <a:off x="43553" y="6184251"/>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D13D8E71-ADB2-0ED4-9403-D54BD7BD9FA2}"/>
              </a:ext>
            </a:extLst>
          </p:cNvPr>
          <p:cNvSpPr>
            <a:spLocks noGrp="1"/>
          </p:cNvSpPr>
          <p:nvPr>
            <p:ph type="title"/>
          </p:nvPr>
        </p:nvSpPr>
        <p:spPr>
          <a:xfrm>
            <a:off x="0" y="821145"/>
            <a:ext cx="9144000" cy="475417"/>
          </a:xfrm>
        </p:spPr>
        <p:txBody>
          <a:bodyPr/>
          <a:lstStyle/>
          <a:p>
            <a:pPr algn="ctr" eaLnBrk="1" hangingPunct="1">
              <a:defRPr/>
            </a:pPr>
            <a:r>
              <a:rPr lang="en-US" cap="all" dirty="0">
                <a:ln w="9000" cmpd="sng">
                  <a:solidFill>
                    <a:schemeClr val="tx1"/>
                  </a:solidFill>
                  <a:prstDash val="solid"/>
                </a:ln>
                <a:latin typeface="Arial" panose="020B0604020202020204" pitchFamily="34" charset="0"/>
                <a:ea typeface="+mn-ea"/>
                <a:cs typeface="Arial" panose="020B0604020202020204" pitchFamily="34" charset="0"/>
              </a:rPr>
              <a:t>3</a:t>
            </a:r>
            <a:r>
              <a:rPr lang="en-US" b="1" cap="all" dirty="0">
                <a:ln w="9000" cmpd="sng">
                  <a:solidFill>
                    <a:schemeClr val="tx1"/>
                  </a:solidFill>
                  <a:prstDash val="solid"/>
                </a:ln>
                <a:latin typeface="Arial" panose="020B0604020202020204" pitchFamily="34" charset="0"/>
                <a:ea typeface="+mn-ea"/>
                <a:cs typeface="Arial" panose="020B0604020202020204" pitchFamily="34" charset="0"/>
              </a:rPr>
              <a:t>. </a:t>
            </a:r>
            <a:r>
              <a:rPr lang="en-US" cap="all" dirty="0">
                <a:ln w="9000" cmpd="sng">
                  <a:solidFill>
                    <a:schemeClr val="tx1"/>
                  </a:solidFill>
                  <a:prstDash val="solid"/>
                </a:ln>
                <a:latin typeface="Arial" panose="020B0604020202020204" pitchFamily="34" charset="0"/>
                <a:ea typeface="+mn-ea"/>
                <a:cs typeface="Arial" panose="020B0604020202020204" pitchFamily="34" charset="0"/>
              </a:rPr>
              <a:t>PROGRESS MADE</a:t>
            </a:r>
            <a:endParaRPr lang="en-ZA"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768C7CA8-D6B6-4324-8D05-6F1CE880EEC8}"/>
              </a:ext>
            </a:extLst>
          </p:cNvPr>
          <p:cNvSpPr/>
          <p:nvPr/>
        </p:nvSpPr>
        <p:spPr>
          <a:xfrm>
            <a:off x="747469" y="1541225"/>
            <a:ext cx="7632948" cy="2632003"/>
          </a:xfrm>
          <a:prstGeom prst="rect">
            <a:avLst/>
          </a:prstGeom>
        </p:spPr>
        <p:txBody>
          <a:bodyPr wrap="square">
            <a:spAutoFit/>
          </a:bodyPr>
          <a:lstStyle/>
          <a:p>
            <a:pPr marL="285750" indent="-285750" algn="just" fontAlgn="auto">
              <a:lnSpc>
                <a:spcPct val="150000"/>
              </a:lnSpc>
              <a:spcBef>
                <a:spcPts val="0"/>
              </a:spcBef>
              <a:spcAft>
                <a:spcPts val="0"/>
              </a:spcAft>
              <a:buFont typeface="Wingdings" panose="05000000000000000000" pitchFamily="2" charset="2"/>
              <a:buChar char="Ø"/>
              <a:defRPr/>
            </a:pPr>
            <a:r>
              <a:rPr lang="en-US" sz="1600" dirty="0">
                <a:cs typeface="Arial" pitchFamily="34" charset="0"/>
              </a:rPr>
              <a:t>Approved Beneficiaries:		505</a:t>
            </a:r>
          </a:p>
          <a:p>
            <a:pPr marL="285750" indent="-285750" algn="just" fontAlgn="auto">
              <a:lnSpc>
                <a:spcPct val="150000"/>
              </a:lnSpc>
              <a:spcBef>
                <a:spcPts val="0"/>
              </a:spcBef>
              <a:spcAft>
                <a:spcPts val="0"/>
              </a:spcAft>
              <a:buFont typeface="Wingdings" panose="05000000000000000000" pitchFamily="2" charset="2"/>
              <a:buChar char="Ø"/>
              <a:defRPr/>
            </a:pPr>
            <a:r>
              <a:rPr lang="en-US" sz="1600" dirty="0">
                <a:cs typeface="Arial" pitchFamily="34" charset="0"/>
              </a:rPr>
              <a:t>Transferred:			446</a:t>
            </a:r>
          </a:p>
          <a:p>
            <a:pPr marL="285750" indent="-285750" algn="just" fontAlgn="auto">
              <a:lnSpc>
                <a:spcPct val="150000"/>
              </a:lnSpc>
              <a:spcBef>
                <a:spcPts val="0"/>
              </a:spcBef>
              <a:spcAft>
                <a:spcPts val="0"/>
              </a:spcAft>
              <a:buFont typeface="Wingdings" panose="05000000000000000000" pitchFamily="2" charset="2"/>
              <a:buChar char="Ø"/>
              <a:defRPr/>
            </a:pPr>
            <a:r>
              <a:rPr lang="en-US" sz="1600" dirty="0">
                <a:cs typeface="Arial" pitchFamily="34" charset="0"/>
              </a:rPr>
              <a:t>Slabs completed:		450</a:t>
            </a: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600" dirty="0">
                <a:cs typeface="Arial" pitchFamily="34" charset="0"/>
              </a:rPr>
              <a:t>Wall plates completed:		412</a:t>
            </a: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600" dirty="0">
                <a:cs typeface="Arial" pitchFamily="34" charset="0"/>
              </a:rPr>
              <a:t>Roofs completed:		294</a:t>
            </a: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US" sz="1600" dirty="0">
                <a:cs typeface="Arial" pitchFamily="34" charset="0"/>
              </a:rPr>
              <a:t>Completed Units:		90</a:t>
            </a: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p:txBody>
      </p:sp>
    </p:spTree>
    <p:extLst>
      <p:ext uri="{BB962C8B-B14F-4D97-AF65-F5344CB8AC3E}">
        <p14:creationId xmlns:p14="http://schemas.microsoft.com/office/powerpoint/2010/main" val="862635959"/>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5058D-96ED-DD56-3655-33D814E8284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316E641-53CC-9157-90C6-383382E65D1C}"/>
              </a:ext>
            </a:extLst>
          </p:cNvPr>
          <p:cNvSpPr>
            <a:spLocks noGrp="1"/>
          </p:cNvSpPr>
          <p:nvPr>
            <p:ph type="sldNum" sz="quarter" idx="12"/>
          </p:nvPr>
        </p:nvSpPr>
        <p:spPr/>
        <p:txBody>
          <a:bodyPr/>
          <a:lstStyle/>
          <a:p>
            <a:fld id="{2DDF82E0-F617-466A-8989-E6F91EEE8384}" type="slidenum">
              <a:rPr lang="en-US" altLang="en-US" smtClean="0"/>
              <a:pPr/>
              <a:t>8</a:t>
            </a:fld>
            <a:endParaRPr lang="en-US" altLang="en-US" dirty="0"/>
          </a:p>
        </p:txBody>
      </p:sp>
      <p:sp>
        <p:nvSpPr>
          <p:cNvPr id="2" name="Rectangle 10">
            <a:extLst>
              <a:ext uri="{FF2B5EF4-FFF2-40B4-BE49-F238E27FC236}">
                <a16:creationId xmlns:a16="http://schemas.microsoft.com/office/drawing/2014/main" id="{5B416B67-B7DD-6C46-D8E5-9802EFAB140D}"/>
              </a:ext>
            </a:extLst>
          </p:cNvPr>
          <p:cNvSpPr>
            <a:spLocks noChangeArrowheads="1"/>
          </p:cNvSpPr>
          <p:nvPr/>
        </p:nvSpPr>
        <p:spPr bwMode="auto">
          <a:xfrm>
            <a:off x="539552" y="1772816"/>
            <a:ext cx="7704956"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124E0F74-540B-3415-EA7C-AFFAABD83648}"/>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938DF7BB-D5A9-0C86-72FA-3C88D07F7057}"/>
              </a:ext>
            </a:extLst>
          </p:cNvPr>
          <p:cNvSpPr/>
          <p:nvPr/>
        </p:nvSpPr>
        <p:spPr>
          <a:xfrm>
            <a:off x="107504" y="2397949"/>
            <a:ext cx="8928992" cy="584775"/>
          </a:xfrm>
          <a:prstGeom prst="rect">
            <a:avLst/>
          </a:prstGeom>
        </p:spPr>
        <p:txBody>
          <a:bodyPr wrap="square">
            <a:spAutoFit/>
          </a:bodyPr>
          <a:lstStyle/>
          <a:p>
            <a:pPr lvl="0" algn="ctr" fontAlgn="auto">
              <a:spcBef>
                <a:spcPct val="20000"/>
              </a:spcBef>
              <a:spcAft>
                <a:spcPts val="0"/>
              </a:spcAft>
              <a:defRPr/>
            </a:pPr>
            <a:endParaRPr lang="en-US" sz="3200" b="1" dirty="0">
              <a:solidFill>
                <a:srgbClr val="FFFF66"/>
              </a:solidFill>
              <a:effectLst>
                <a:outerShdw blurRad="38100" dist="38100" dir="2700000" algn="tl">
                  <a:srgbClr val="000000"/>
                </a:outerShdw>
              </a:effectLst>
              <a:cs typeface="Arial" pitchFamily="34" charset="0"/>
            </a:endParaRPr>
          </a:p>
        </p:txBody>
      </p:sp>
      <p:sp>
        <p:nvSpPr>
          <p:cNvPr id="9" name="Rectangle 8">
            <a:extLst>
              <a:ext uri="{FF2B5EF4-FFF2-40B4-BE49-F238E27FC236}">
                <a16:creationId xmlns:a16="http://schemas.microsoft.com/office/drawing/2014/main" id="{ACD86E62-DF38-1FE8-49FD-1E7564AC9A85}"/>
              </a:ext>
            </a:extLst>
          </p:cNvPr>
          <p:cNvSpPr/>
          <p:nvPr/>
        </p:nvSpPr>
        <p:spPr>
          <a:xfrm>
            <a:off x="683568" y="2276872"/>
            <a:ext cx="7920880" cy="584776"/>
          </a:xfrm>
          <a:prstGeom prst="rect">
            <a:avLst/>
          </a:prstGeom>
        </p:spPr>
        <p:txBody>
          <a:bodyPr wrap="square">
            <a:spAutoFit/>
          </a:bodyPr>
          <a:lstStyle/>
          <a:p>
            <a:pPr algn="ctr"/>
            <a:r>
              <a:rPr lang="en-ZA" sz="3200" b="1" dirty="0">
                <a:solidFill>
                  <a:schemeClr val="bg1"/>
                </a:solidFill>
              </a:rPr>
              <a:t>TITLE</a:t>
            </a:r>
            <a:endParaRPr lang="en-ZA" sz="3200" b="1" dirty="0">
              <a:solidFill>
                <a:srgbClr val="FFD21E"/>
              </a:solidFill>
            </a:endParaRPr>
          </a:p>
        </p:txBody>
      </p:sp>
      <p:pic>
        <p:nvPicPr>
          <p:cNvPr id="13" name="Picture 12" descr="NDP Logo.jpg">
            <a:extLst>
              <a:ext uri="{FF2B5EF4-FFF2-40B4-BE49-F238E27FC236}">
                <a16:creationId xmlns:a16="http://schemas.microsoft.com/office/drawing/2014/main" id="{6AD130C3-EA99-206A-C041-BA24EFB039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638680D4-EE90-1E94-C3E4-517DD7D31E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6D132EBA-1908-3C1D-7299-DE6616369817}"/>
              </a:ext>
            </a:extLst>
          </p:cNvPr>
          <p:cNvSpPr/>
          <p:nvPr/>
        </p:nvSpPr>
        <p:spPr>
          <a:xfrm>
            <a:off x="82119" y="6240413"/>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D13D8E71-ADB2-0ED4-9403-D54BD7BD9FA2}"/>
              </a:ext>
            </a:extLst>
          </p:cNvPr>
          <p:cNvSpPr>
            <a:spLocks noGrp="1"/>
          </p:cNvSpPr>
          <p:nvPr>
            <p:ph type="title"/>
          </p:nvPr>
        </p:nvSpPr>
        <p:spPr>
          <a:xfrm>
            <a:off x="0" y="821145"/>
            <a:ext cx="9144000" cy="475417"/>
          </a:xfrm>
        </p:spPr>
        <p:txBody>
          <a:bodyPr/>
          <a:lstStyle/>
          <a:p>
            <a:pPr algn="ctr" eaLnBrk="1" hangingPunct="1">
              <a:defRPr/>
            </a:pPr>
            <a:r>
              <a:rPr lang="en-US" cap="all" dirty="0">
                <a:ln w="9000" cmpd="sng">
                  <a:solidFill>
                    <a:schemeClr val="tx1"/>
                  </a:solidFill>
                  <a:prstDash val="solid"/>
                </a:ln>
                <a:latin typeface="Arial" panose="020B0604020202020204" pitchFamily="34" charset="0"/>
                <a:ea typeface="+mn-ea"/>
                <a:cs typeface="Arial" panose="020B0604020202020204" pitchFamily="34" charset="0"/>
              </a:rPr>
              <a:t>4</a:t>
            </a:r>
            <a:r>
              <a:rPr lang="en-US" b="1" cap="all" dirty="0">
                <a:ln w="9000" cmpd="sng">
                  <a:solidFill>
                    <a:schemeClr val="tx1"/>
                  </a:solidFill>
                  <a:prstDash val="solid"/>
                </a:ln>
                <a:latin typeface="Arial" panose="020B0604020202020204" pitchFamily="34" charset="0"/>
                <a:ea typeface="+mn-ea"/>
                <a:cs typeface="Arial" panose="020B0604020202020204" pitchFamily="34" charset="0"/>
              </a:rPr>
              <a:t>. CHALLENGES</a:t>
            </a:r>
            <a:endParaRPr lang="en-ZA"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768C7CA8-D6B6-4324-8D05-6F1CE880EEC8}"/>
              </a:ext>
            </a:extLst>
          </p:cNvPr>
          <p:cNvSpPr/>
          <p:nvPr/>
        </p:nvSpPr>
        <p:spPr>
          <a:xfrm>
            <a:off x="539552" y="1271342"/>
            <a:ext cx="8147248" cy="4478662"/>
          </a:xfrm>
          <a:prstGeom prst="rect">
            <a:avLst/>
          </a:prstGeom>
        </p:spPr>
        <p:txBody>
          <a:bodyPr wrap="square">
            <a:spAutoFit/>
          </a:bodyPr>
          <a:lstStyle/>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cs typeface="Arial" pitchFamily="34" charset="0"/>
              </a:rPr>
              <a:t>The sewer pump house has been completed; however, it was broken into and vandalised and is currently not operational. </a:t>
            </a:r>
          </a:p>
          <a:p>
            <a:pPr marL="285750" indent="-285750" algn="just" fontAlgn="auto">
              <a:lnSpc>
                <a:spcPct val="150000"/>
              </a:lnSpc>
              <a:spcBef>
                <a:spcPts val="0"/>
              </a:spcBef>
              <a:spcAft>
                <a:spcPts val="0"/>
              </a:spcAft>
              <a:buFont typeface="Wingdings" panose="05000000000000000000" pitchFamily="2" charset="2"/>
              <a:buChar char="Ø"/>
              <a:defRPr/>
            </a:pP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cs typeface="Arial" pitchFamily="34" charset="0"/>
              </a:rPr>
              <a:t>Pump Stations 6 and 8 were also broken into and vandalised and are currently not operational. </a:t>
            </a:r>
          </a:p>
          <a:p>
            <a:pPr marL="285750" indent="-285750" algn="just" fontAlgn="auto">
              <a:lnSpc>
                <a:spcPct val="150000"/>
              </a:lnSpc>
              <a:spcBef>
                <a:spcPts val="0"/>
              </a:spcBef>
              <a:spcAft>
                <a:spcPts val="0"/>
              </a:spcAft>
              <a:buFont typeface="Wingdings" panose="05000000000000000000" pitchFamily="2" charset="2"/>
              <a:buChar char="Ø"/>
              <a:defRPr/>
            </a:pP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cs typeface="Arial" pitchFamily="34" charset="0"/>
              </a:rPr>
              <a:t>The transformer supplying electricity to the pump house has been damaged and is currently non-operational.</a:t>
            </a:r>
          </a:p>
          <a:p>
            <a:pPr marL="285750" indent="-285750" algn="just" fontAlgn="auto">
              <a:lnSpc>
                <a:spcPct val="150000"/>
              </a:lnSpc>
              <a:spcBef>
                <a:spcPts val="0"/>
              </a:spcBef>
              <a:spcAft>
                <a:spcPts val="0"/>
              </a:spcAft>
              <a:buFont typeface="Wingdings" panose="05000000000000000000" pitchFamily="2" charset="2"/>
              <a:buChar char="Ø"/>
              <a:defRPr/>
            </a:pP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cs typeface="Arial" pitchFamily="34" charset="0"/>
              </a:rPr>
              <a:t>Due to the financial constraints faced by the Department, the pace of project implementation has slowed significantly. </a:t>
            </a:r>
            <a:endParaRPr lang="en-US"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p:txBody>
      </p:sp>
    </p:spTree>
    <p:extLst>
      <p:ext uri="{BB962C8B-B14F-4D97-AF65-F5344CB8AC3E}">
        <p14:creationId xmlns:p14="http://schemas.microsoft.com/office/powerpoint/2010/main" val="2784372895"/>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1807F-1B8D-A785-959E-58E945326734}"/>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6416FB5-1F90-7DBC-735C-1738DC53E302}"/>
              </a:ext>
            </a:extLst>
          </p:cNvPr>
          <p:cNvSpPr>
            <a:spLocks noGrp="1"/>
          </p:cNvSpPr>
          <p:nvPr>
            <p:ph type="sldNum" sz="quarter" idx="12"/>
          </p:nvPr>
        </p:nvSpPr>
        <p:spPr/>
        <p:txBody>
          <a:bodyPr/>
          <a:lstStyle/>
          <a:p>
            <a:fld id="{2DDF82E0-F617-466A-8989-E6F91EEE8384}" type="slidenum">
              <a:rPr lang="en-US" altLang="en-US" smtClean="0"/>
              <a:pPr/>
              <a:t>9</a:t>
            </a:fld>
            <a:endParaRPr lang="en-US" altLang="en-US" dirty="0"/>
          </a:p>
        </p:txBody>
      </p:sp>
      <p:sp>
        <p:nvSpPr>
          <p:cNvPr id="2" name="Rectangle 10">
            <a:extLst>
              <a:ext uri="{FF2B5EF4-FFF2-40B4-BE49-F238E27FC236}">
                <a16:creationId xmlns:a16="http://schemas.microsoft.com/office/drawing/2014/main" id="{407BE5C1-6C18-5D9D-F495-76A6484513E0}"/>
              </a:ext>
            </a:extLst>
          </p:cNvPr>
          <p:cNvSpPr>
            <a:spLocks noChangeArrowheads="1"/>
          </p:cNvSpPr>
          <p:nvPr/>
        </p:nvSpPr>
        <p:spPr bwMode="auto">
          <a:xfrm>
            <a:off x="1043608" y="1772816"/>
            <a:ext cx="72009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3200" b="1" dirty="0">
              <a:solidFill>
                <a:prstClr val="black"/>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a:p>
            <a:pPr algn="ctr" eaLnBrk="1" hangingPunct="1"/>
            <a:endParaRPr lang="en-ZA" altLang="en-US" sz="2400" b="1" dirty="0">
              <a:solidFill>
                <a:prstClr val="white"/>
              </a:solidFill>
              <a:latin typeface="Arial Black" panose="020B0A04020102020204" pitchFamily="34" charset="0"/>
            </a:endParaRPr>
          </a:p>
        </p:txBody>
      </p:sp>
      <p:sp>
        <p:nvSpPr>
          <p:cNvPr id="5" name="Rectangle 4">
            <a:extLst>
              <a:ext uri="{FF2B5EF4-FFF2-40B4-BE49-F238E27FC236}">
                <a16:creationId xmlns:a16="http://schemas.microsoft.com/office/drawing/2014/main" id="{F38595C7-90A5-EBF5-CBBD-A405A7E3AD59}"/>
              </a:ext>
            </a:extLst>
          </p:cNvPr>
          <p:cNvSpPr/>
          <p:nvPr/>
        </p:nvSpPr>
        <p:spPr>
          <a:xfrm>
            <a:off x="395536" y="2828836"/>
            <a:ext cx="8496944" cy="461665"/>
          </a:xfrm>
          <a:prstGeom prst="rect">
            <a:avLst/>
          </a:prstGeom>
          <a:noFill/>
        </p:spPr>
        <p:txBody>
          <a:bodyPr wrap="square">
            <a:spAutoFit/>
          </a:bodyPr>
          <a:lstStyle/>
          <a:p>
            <a:pPr lvl="0" algn="ctr"/>
            <a:endParaRPr lang="en-US" altLang="en-US" sz="2400" b="1" dirty="0">
              <a:latin typeface="+mj-lt"/>
            </a:endParaRPr>
          </a:p>
        </p:txBody>
      </p:sp>
      <p:sp>
        <p:nvSpPr>
          <p:cNvPr id="6" name="Rectangle 5">
            <a:extLst>
              <a:ext uri="{FF2B5EF4-FFF2-40B4-BE49-F238E27FC236}">
                <a16:creationId xmlns:a16="http://schemas.microsoft.com/office/drawing/2014/main" id="{5F21AA61-747A-6556-78F5-DB68D04A178A}"/>
              </a:ext>
            </a:extLst>
          </p:cNvPr>
          <p:cNvSpPr/>
          <p:nvPr/>
        </p:nvSpPr>
        <p:spPr>
          <a:xfrm>
            <a:off x="323528" y="1407903"/>
            <a:ext cx="8640960" cy="5217326"/>
          </a:xfrm>
          <a:prstGeom prst="rect">
            <a:avLst/>
          </a:prstGeom>
        </p:spPr>
        <p:txBody>
          <a:bodyPr wrap="square">
            <a:spAutoFit/>
          </a:bodyPr>
          <a:lstStyle/>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cs typeface="Arial" pitchFamily="34" charset="0"/>
              </a:rPr>
              <a:t>The Head of Department of the Department of Human Settlements convened a meeting with senior management from both the Alfred Duma Local Municipality and the uThukela District Municipality. The Head of Department specifically requested that the meeting be attended by senior municipal officials to ensure that decisions could be taken at the appropriate level.</a:t>
            </a:r>
          </a:p>
          <a:p>
            <a:pPr algn="just" fontAlgn="auto">
              <a:lnSpc>
                <a:spcPct val="150000"/>
              </a:lnSpc>
              <a:spcBef>
                <a:spcPts val="0"/>
              </a:spcBef>
              <a:spcAft>
                <a:spcPts val="0"/>
              </a:spcAft>
              <a:defRPr/>
            </a:pP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t>The purpose of the meeting was to discuss the persistent sewer infrastructure challenges affecting the project area and to identify practical and sustainable interventions to address these challenges.</a:t>
            </a:r>
            <a:endParaRPr lang="en-ZA"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r>
              <a:rPr lang="en-ZA" sz="1600" dirty="0"/>
              <a:t>As an outcome of the meeting, a dedicated </a:t>
            </a:r>
            <a:r>
              <a:rPr lang="en-ZA" sz="1600" b="1" dirty="0"/>
              <a:t>Task Team </a:t>
            </a:r>
            <a:r>
              <a:rPr lang="en-ZA" sz="1600" dirty="0"/>
              <a:t>was established with the sole responsibility of coordinating and expediting the resolution of all sewer-related challenges within the project area.</a:t>
            </a:r>
            <a:endParaRPr lang="en-US" sz="1600" dirty="0">
              <a:cs typeface="Arial" pitchFamily="34" charset="0"/>
            </a:endParaRPr>
          </a:p>
          <a:p>
            <a:pPr marL="285750" indent="-285750" algn="just" fontAlgn="auto">
              <a:lnSpc>
                <a:spcPct val="150000"/>
              </a:lnSpc>
              <a:spcBef>
                <a:spcPts val="0"/>
              </a:spcBef>
              <a:spcAft>
                <a:spcPts val="0"/>
              </a:spcAft>
              <a:buFont typeface="Wingdings" panose="05000000000000000000" pitchFamily="2" charset="2"/>
              <a:buChar char="Ø"/>
              <a:defRPr/>
            </a:pPr>
            <a:endParaRPr lang="en-US" sz="1600" dirty="0">
              <a:cs typeface="Arial" pitchFamily="34" charset="0"/>
            </a:endParaRPr>
          </a:p>
        </p:txBody>
      </p:sp>
      <p:pic>
        <p:nvPicPr>
          <p:cNvPr id="13" name="Picture 12" descr="NDP Logo.jpg">
            <a:extLst>
              <a:ext uri="{FF2B5EF4-FFF2-40B4-BE49-F238E27FC236}">
                <a16:creationId xmlns:a16="http://schemas.microsoft.com/office/drawing/2014/main" id="{02363FC5-CD96-1DF2-930E-89902D34E6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8401" y="260648"/>
            <a:ext cx="897267" cy="826297"/>
          </a:xfrm>
          <a:prstGeom prst="rect">
            <a:avLst/>
          </a:prstGeom>
        </p:spPr>
      </p:pic>
      <p:pic>
        <p:nvPicPr>
          <p:cNvPr id="3" name="Picture 2" descr="Human Settlements Logo.jpg">
            <a:extLst>
              <a:ext uri="{FF2B5EF4-FFF2-40B4-BE49-F238E27FC236}">
                <a16:creationId xmlns:a16="http://schemas.microsoft.com/office/drawing/2014/main" id="{921ACBE0-C4EE-EC86-7DC1-ACE73E64B0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60648"/>
            <a:ext cx="2862726" cy="720080"/>
          </a:xfrm>
          <a:prstGeom prst="rect">
            <a:avLst/>
          </a:prstGeom>
        </p:spPr>
      </p:pic>
      <p:sp>
        <p:nvSpPr>
          <p:cNvPr id="10" name="Rectangle 9">
            <a:extLst>
              <a:ext uri="{FF2B5EF4-FFF2-40B4-BE49-F238E27FC236}">
                <a16:creationId xmlns:a16="http://schemas.microsoft.com/office/drawing/2014/main" id="{E2D9C5AD-7EAD-B135-1D8C-FF6DA7AFC19B}"/>
              </a:ext>
            </a:extLst>
          </p:cNvPr>
          <p:cNvSpPr/>
          <p:nvPr/>
        </p:nvSpPr>
        <p:spPr>
          <a:xfrm>
            <a:off x="43553" y="6255897"/>
            <a:ext cx="9056894" cy="430887"/>
          </a:xfrm>
          <a:prstGeom prst="rect">
            <a:avLst/>
          </a:prstGeom>
        </p:spPr>
        <p:txBody>
          <a:bodyPr wrap="square">
            <a:spAutoFit/>
          </a:bodyPr>
          <a:lstStyle/>
          <a:p>
            <a:pPr algn="ctr"/>
            <a:r>
              <a:rPr lang="en-US" sz="1100" b="1" i="1" dirty="0"/>
              <a:t>Inspiring Hope for a Better Future </a:t>
            </a:r>
          </a:p>
          <a:p>
            <a:pPr algn="ctr"/>
            <a:r>
              <a:rPr lang="en-US" sz="1100" b="1" i="1" dirty="0"/>
              <a:t>Umuntu Ngumuntu Ngekhaya</a:t>
            </a:r>
          </a:p>
        </p:txBody>
      </p:sp>
      <p:sp>
        <p:nvSpPr>
          <p:cNvPr id="4" name="Title 1">
            <a:extLst>
              <a:ext uri="{FF2B5EF4-FFF2-40B4-BE49-F238E27FC236}">
                <a16:creationId xmlns:a16="http://schemas.microsoft.com/office/drawing/2014/main" id="{B3725A79-E2BD-E2D5-AA56-D5D558D6B453}"/>
              </a:ext>
            </a:extLst>
          </p:cNvPr>
          <p:cNvSpPr>
            <a:spLocks noGrp="1"/>
          </p:cNvSpPr>
          <p:nvPr>
            <p:ph type="title"/>
          </p:nvPr>
        </p:nvSpPr>
        <p:spPr>
          <a:xfrm>
            <a:off x="0" y="941218"/>
            <a:ext cx="9144000" cy="558017"/>
          </a:xfrm>
        </p:spPr>
        <p:txBody>
          <a:bodyPr/>
          <a:lstStyle/>
          <a:p>
            <a:pPr algn="ctr" eaLnBrk="1" hangingPunct="1">
              <a:defRPr/>
            </a:pPr>
            <a:r>
              <a:rPr lang="en-ZA" sz="2400" b="1" cap="all" dirty="0">
                <a:ln w="9000" cmpd="sng">
                  <a:solidFill>
                    <a:schemeClr val="tx1"/>
                  </a:solidFill>
                  <a:prstDash val="solid"/>
                </a:ln>
                <a:latin typeface="Arial" panose="020B0604020202020204" pitchFamily="34" charset="0"/>
                <a:ea typeface="+mn-ea"/>
                <a:cs typeface="Arial" panose="020B0604020202020204" pitchFamily="34" charset="0"/>
              </a:rPr>
              <a:t>4. </a:t>
            </a:r>
            <a:r>
              <a:rPr lang="en-ZA" sz="2400" cap="all" dirty="0">
                <a:ln w="9000" cmpd="sng">
                  <a:solidFill>
                    <a:schemeClr val="tx1"/>
                  </a:solidFill>
                  <a:prstDash val="solid"/>
                </a:ln>
                <a:latin typeface="Arial" panose="020B0604020202020204" pitchFamily="34" charset="0"/>
                <a:ea typeface="+mn-ea"/>
                <a:cs typeface="Arial" panose="020B0604020202020204" pitchFamily="34" charset="0"/>
              </a:rPr>
              <a:t>WAY FOWARD</a:t>
            </a:r>
            <a:endParaRPr lang="en-ZA" sz="2400" b="1" cap="all" dirty="0">
              <a:ln w="9000" cmpd="sng">
                <a:solidFill>
                  <a:schemeClr val="tx1"/>
                </a:solidFill>
                <a:prstDash val="solid"/>
              </a:ln>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85375253"/>
      </p:ext>
    </p:extLst>
  </p:cSld>
  <p:clrMapOvr>
    <a:masterClrMapping/>
  </p:clrMapOvr>
  <p:transition>
    <p:wipe/>
  </p:transition>
</p:sld>
</file>

<file path=ppt/theme/theme1.xml><?xml version="1.0" encoding="utf-8"?>
<a:theme xmlns:a="http://schemas.openxmlformats.org/drawingml/2006/main" name="1_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b76ce29-8f44-4e8b-8dd2-a0946adab7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67D19FE8043841AC7A475FDCC13F54" ma:contentTypeVersion="18" ma:contentTypeDescription="Create a new document." ma:contentTypeScope="" ma:versionID="a24836fa7173810bab322be3809e5d04">
  <xsd:schema xmlns:xsd="http://www.w3.org/2001/XMLSchema" xmlns:xs="http://www.w3.org/2001/XMLSchema" xmlns:p="http://schemas.microsoft.com/office/2006/metadata/properties" xmlns:ns3="3b76ce29-8f44-4e8b-8dd2-a0946adab733" xmlns:ns4="7847dbec-3f26-4942-8f35-c381d7efc4a9" targetNamespace="http://schemas.microsoft.com/office/2006/metadata/properties" ma:root="true" ma:fieldsID="16be70e28bcd0fb8c3b0e2a524756db9" ns3:_="" ns4:_="">
    <xsd:import namespace="3b76ce29-8f44-4e8b-8dd2-a0946adab733"/>
    <xsd:import namespace="7847dbec-3f26-4942-8f35-c381d7efc4a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_activity" minOccurs="0"/>
                <xsd:element ref="ns3:MediaServiceObjectDetectorVersions" minOccurs="0"/>
                <xsd:element ref="ns3:MediaServiceGenerationTime" minOccurs="0"/>
                <xsd:element ref="ns3:MediaServiceEventHashCode" minOccurs="0"/>
                <xsd:element ref="ns3:MediaServiceSystemTags" minOccurs="0"/>
                <xsd:element ref="ns3:MediaServiceSearchPropertie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76ce29-8f44-4e8b-8dd2-a0946adab7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47dbec-3f26-4942-8f35-c381d7efc4a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8EF65E-67CA-4429-A62F-134B88694C1A}">
  <ds:schemaRef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3b76ce29-8f44-4e8b-8dd2-a0946adab733"/>
    <ds:schemaRef ds:uri="7847dbec-3f26-4942-8f35-c381d7efc4a9"/>
    <ds:schemaRef ds:uri="http://purl.org/dc/terms/"/>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3D3F1640-47E0-44E6-8151-5C4C9B8EBE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76ce29-8f44-4e8b-8dd2-a0946adab733"/>
    <ds:schemaRef ds:uri="7847dbec-3f26-4942-8f35-c381d7efc4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42CA2D1-8509-47A4-B7EA-42E80699D2AC}">
  <ds:schemaRefs>
    <ds:schemaRef ds:uri="http://schemas.microsoft.com/sharepoint/v3/contenttype/forms"/>
  </ds:schemaRefs>
</ds:datastoreItem>
</file>

<file path=docMetadata/LabelInfo.xml><?xml version="1.0" encoding="utf-8"?>
<clbl:labelList xmlns:clbl="http://schemas.microsoft.com/office/2020/mipLabelMetadata">
  <clbl:label id="{0381ca25-2322-4f18-9770-9f0f86562d08}" enabled="1" method="Standard" siteId="{e8f65287-0c4a-44e8-875a-867fef60d302}" contentBits="2" removed="0"/>
</clbl:labelList>
</file>

<file path=docProps/app.xml><?xml version="1.0" encoding="utf-8"?>
<Properties xmlns="http://schemas.openxmlformats.org/officeDocument/2006/extended-properties" xmlns:vt="http://schemas.openxmlformats.org/officeDocument/2006/docPropsVTypes">
  <TotalTime>26429</TotalTime>
  <Words>1185</Words>
  <Application>Microsoft Office PowerPoint</Application>
  <PresentationFormat>On-screen Show (4:3)</PresentationFormat>
  <Paragraphs>156</Paragraphs>
  <Slides>12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Arial Black</vt:lpstr>
      <vt:lpstr>Calibri</vt:lpstr>
      <vt:lpstr>Century Gothic</vt:lpstr>
      <vt:lpstr>Wingdings</vt:lpstr>
      <vt:lpstr>1_Office Theme</vt:lpstr>
      <vt:lpstr>PowerPoint Presentation</vt:lpstr>
      <vt:lpstr>CONTENTS</vt:lpstr>
      <vt:lpstr>1. PROJECT DETAILS</vt:lpstr>
      <vt:lpstr>2. BACKGROUND</vt:lpstr>
      <vt:lpstr>2. BACKGROUND_CONTINUED</vt:lpstr>
      <vt:lpstr>2. BACKGROUND_CONTINUED</vt:lpstr>
      <vt:lpstr>3. PROGRESS MADE</vt:lpstr>
      <vt:lpstr>4. CHALLENGES</vt:lpstr>
      <vt:lpstr>4. WAY FOWARD</vt:lpstr>
      <vt:lpstr>4. WAY FORWARD_CONTINUED</vt:lpstr>
      <vt:lpstr>5. VISUAL PICTURES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Date : 18th March 2020</dc:title>
  <dc:creator>User</dc:creator>
  <cp:lastModifiedBy>Lauren Silén</cp:lastModifiedBy>
  <cp:revision>3367</cp:revision>
  <cp:lastPrinted>2021-11-11T05:36:20Z</cp:lastPrinted>
  <dcterms:created xsi:type="dcterms:W3CDTF">2011-10-05T05:43:47Z</dcterms:created>
  <dcterms:modified xsi:type="dcterms:W3CDTF">2026-08-04T05:40:03Z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0x010100C467D19FE8043841AC7A475FDCC13F54</vt:lpwstr>
  </property>
  <property fmtid="{D5CDD505-2E9C-101B-9397-08002B2CF9AE}" pid="3" name="ClassificationContentMarkingFooterLocations">
    <vt:lpwstr>1_Office Theme:3</vt:lpwstr>
  </property>
  <property fmtid="{D5CDD505-2E9C-101B-9397-08002B2CF9AE}" pid="4" name="ClassificationContentMarkingFooterText">
    <vt:lpwstr>KZNDHS Confidential</vt:lpwstr>
  </property>
</Properties>
</file>