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18"/>
  </p:notesMasterIdLst>
  <p:handoutMasterIdLst>
    <p:handoutMasterId r:id="rId19"/>
  </p:handoutMasterIdLst>
  <p:sldIdLst>
    <p:sldId id="697" r:id="rId5"/>
    <p:sldId id="705" r:id="rId6"/>
    <p:sldId id="2141412106" r:id="rId7"/>
    <p:sldId id="2141412108" r:id="rId8"/>
    <p:sldId id="706" r:id="rId9"/>
    <p:sldId id="785" r:id="rId10"/>
    <p:sldId id="708" r:id="rId11"/>
    <p:sldId id="2141412105" r:id="rId12"/>
    <p:sldId id="7844" r:id="rId13"/>
    <p:sldId id="2141412100" r:id="rId14"/>
    <p:sldId id="2147481874" r:id="rId15"/>
    <p:sldId id="2141412107" r:id="rId16"/>
    <p:sldId id="698" r:id="rId17"/>
  </p:sldIdLst>
  <p:sldSz cx="9144000" cy="6858000" type="screen4x3"/>
  <p:notesSz cx="6797675" cy="9926638"/>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E MILNE" initials="M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F0"/>
    <a:srgbClr val="008000"/>
    <a:srgbClr val="FDB915"/>
    <a:srgbClr val="004F23"/>
    <a:srgbClr val="009644"/>
    <a:srgbClr val="FFFF66"/>
    <a:srgbClr val="FFD21E"/>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FDE39B-B92B-4382-B01F-080A8B30E160}" v="3" dt="2026-08-07T12:30:16.160"/>
  </p1510:revLst>
</p1510:revInfo>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06" autoAdjust="0"/>
    <p:restoredTop sz="95501" autoAdjust="0"/>
  </p:normalViewPr>
  <p:slideViewPr>
    <p:cSldViewPr>
      <p:cViewPr varScale="1">
        <p:scale>
          <a:sx n="63" d="100"/>
          <a:sy n="63" d="100"/>
        </p:scale>
        <p:origin x="1216" y="56"/>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7928"/>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sz="quarter" idx="1"/>
          </p:nvPr>
        </p:nvSpPr>
        <p:spPr>
          <a:xfrm>
            <a:off x="3849688" y="0"/>
            <a:ext cx="2946400" cy="497928"/>
          </a:xfrm>
          <a:prstGeom prst="rect">
            <a:avLst/>
          </a:prstGeom>
        </p:spPr>
        <p:txBody>
          <a:bodyPr vert="horz" lIns="91440" tIns="45720" rIns="91440" bIns="45720" rtlCol="0"/>
          <a:lstStyle>
            <a:lvl1pPr algn="r">
              <a:defRPr sz="1200"/>
            </a:lvl1pPr>
          </a:lstStyle>
          <a:p>
            <a:fld id="{F7D42896-8E1F-4592-B5A5-18C5C72FB23A}" type="datetimeFigureOut">
              <a:rPr lang="en-ZA" smtClean="0"/>
              <a:t>2026/08/18</a:t>
            </a:fld>
            <a:endParaRPr lang="en-ZA" dirty="0"/>
          </a:p>
        </p:txBody>
      </p:sp>
      <p:sp>
        <p:nvSpPr>
          <p:cNvPr id="4" name="Footer Placeholder 3"/>
          <p:cNvSpPr>
            <a:spLocks noGrp="1"/>
          </p:cNvSpPr>
          <p:nvPr>
            <p:ph type="ftr" sz="quarter" idx="2"/>
          </p:nvPr>
        </p:nvSpPr>
        <p:spPr>
          <a:xfrm>
            <a:off x="0" y="9428710"/>
            <a:ext cx="2946400" cy="497928"/>
          </a:xfrm>
          <a:prstGeom prst="rect">
            <a:avLst/>
          </a:prstGeom>
        </p:spPr>
        <p:txBody>
          <a:bodyPr vert="horz" lIns="91440" tIns="45720" rIns="91440" bIns="45720" rtlCol="0" anchor="b"/>
          <a:lstStyle>
            <a:lvl1pPr algn="l">
              <a:defRPr sz="1200"/>
            </a:lvl1pPr>
          </a:lstStyle>
          <a:p>
            <a:endParaRPr lang="en-ZA" dirty="0"/>
          </a:p>
        </p:txBody>
      </p:sp>
      <p:sp>
        <p:nvSpPr>
          <p:cNvPr id="5" name="Slide Number Placeholder 4"/>
          <p:cNvSpPr>
            <a:spLocks noGrp="1"/>
          </p:cNvSpPr>
          <p:nvPr>
            <p:ph type="sldNum" sz="quarter" idx="3"/>
          </p:nvPr>
        </p:nvSpPr>
        <p:spPr>
          <a:xfrm>
            <a:off x="3849688" y="9428710"/>
            <a:ext cx="2946400" cy="497928"/>
          </a:xfrm>
          <a:prstGeom prst="rect">
            <a:avLst/>
          </a:prstGeom>
        </p:spPr>
        <p:txBody>
          <a:bodyPr vert="horz" lIns="91440" tIns="45720" rIns="91440" bIns="45720" rtlCol="0" anchor="b"/>
          <a:lstStyle>
            <a:lvl1pPr algn="r">
              <a:defRPr sz="1200"/>
            </a:lvl1pPr>
          </a:lstStyle>
          <a:p>
            <a:fld id="{A500E8E3-D37B-4AA5-9D84-59ED5DB46622}" type="slidenum">
              <a:rPr lang="en-ZA" smtClean="0"/>
              <a:t>‹#›</a:t>
            </a:fld>
            <a:endParaRPr lang="en-ZA" dirty="0"/>
          </a:p>
        </p:txBody>
      </p:sp>
    </p:spTree>
    <p:extLst>
      <p:ext uri="{BB962C8B-B14F-4D97-AF65-F5344CB8AC3E}">
        <p14:creationId xmlns:p14="http://schemas.microsoft.com/office/powerpoint/2010/main" val="177245392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2F99D547-1A9C-4812-81A1-DCCB702D1569}" type="datetimeFigureOut">
              <a:rPr lang="en-US"/>
              <a:pPr>
                <a:defRPr/>
              </a:pPr>
              <a:t>8/18/2026</a:t>
            </a:fld>
            <a:endParaRPr lang="en-US"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79450" y="4714876"/>
            <a:ext cx="5438775" cy="4467225"/>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428164"/>
            <a:ext cx="2946400" cy="496887"/>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dirty="0"/>
          </a:p>
        </p:txBody>
      </p:sp>
      <p:sp>
        <p:nvSpPr>
          <p:cNvPr id="7" name="Slide Number Placeholder 6"/>
          <p:cNvSpPr>
            <a:spLocks noGrp="1"/>
          </p:cNvSpPr>
          <p:nvPr>
            <p:ph type="sldNum" sz="quarter" idx="5"/>
          </p:nvPr>
        </p:nvSpPr>
        <p:spPr>
          <a:xfrm>
            <a:off x="3849688" y="9428164"/>
            <a:ext cx="2946400" cy="496887"/>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FBE2F452-BBC8-48A0-81EB-29E797DD877A}" type="slidenum">
              <a:rPr lang="en-US" altLang="en-US"/>
              <a:pPr/>
              <a:t>‹#›</a:t>
            </a:fld>
            <a:endParaRPr lang="en-US" altLang="en-US" dirty="0"/>
          </a:p>
        </p:txBody>
      </p:sp>
    </p:spTree>
    <p:extLst>
      <p:ext uri="{BB962C8B-B14F-4D97-AF65-F5344CB8AC3E}">
        <p14:creationId xmlns:p14="http://schemas.microsoft.com/office/powerpoint/2010/main" val="4067403333"/>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ZA" altLang="en-US" dirty="0"/>
          </a:p>
        </p:txBody>
      </p:sp>
      <p:sp>
        <p:nvSpPr>
          <p:cNvPr id="22532" name="Slide Number Placeholder 3"/>
          <p:cNvSpPr>
            <a:spLocks noGrp="1"/>
          </p:cNvSpPr>
          <p:nvPr>
            <p:ph type="sldNum" sz="quarter" idx="5"/>
          </p:nvPr>
        </p:nvSpPr>
        <p:spPr bwMode="auto">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9510C67C-630D-4807-B486-EC56C14DF5E6}" type="slidenum">
              <a:rPr lang="en-ZA" altLang="en-US" smtClean="0"/>
              <a:pPr fontAlgn="base">
                <a:spcBef>
                  <a:spcPct val="0"/>
                </a:spcBef>
                <a:spcAft>
                  <a:spcPct val="0"/>
                </a:spcAft>
                <a:defRPr/>
              </a:pPr>
              <a:t>13</a:t>
            </a:fld>
            <a:endParaRPr lang="en-ZA" altLang="en-US" dirty="0"/>
          </a:p>
        </p:txBody>
      </p:sp>
    </p:spTree>
    <p:extLst>
      <p:ext uri="{BB962C8B-B14F-4D97-AF65-F5344CB8AC3E}">
        <p14:creationId xmlns:p14="http://schemas.microsoft.com/office/powerpoint/2010/main" val="2684671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EAE1CC4D-6B80-824F-95B3-C7042065D9B6}" type="datetime1">
              <a:rPr lang="en-ZA" smtClean="0">
                <a:solidFill>
                  <a:prstClr val="black">
                    <a:tint val="75000"/>
                  </a:prstClr>
                </a:solidFill>
              </a:rPr>
              <a:t>2026/08/18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4F3A2FD1-091E-4E14-B5E1-3309D4850A6F}" type="slidenum">
              <a:rPr lang="en-US" altLang="en-US"/>
              <a:pPr/>
              <a:t>‹#›</a:t>
            </a:fld>
            <a:endParaRPr lang="en-US" altLang="en-US" dirty="0"/>
          </a:p>
        </p:txBody>
      </p:sp>
    </p:spTree>
    <p:extLst>
      <p:ext uri="{BB962C8B-B14F-4D97-AF65-F5344CB8AC3E}">
        <p14:creationId xmlns:p14="http://schemas.microsoft.com/office/powerpoint/2010/main" val="3019707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F5F6902-2018-4A43-A197-E66B77FC800F}" type="datetime1">
              <a:rPr lang="en-ZA" smtClean="0">
                <a:solidFill>
                  <a:prstClr val="black">
                    <a:tint val="75000"/>
                  </a:prstClr>
                </a:solidFill>
              </a:rPr>
              <a:t>2026/08/18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BF9C980E-3AC1-4DFD-ABD0-F24C9196324D}" type="slidenum">
              <a:rPr lang="en-US" altLang="en-US"/>
              <a:pPr/>
              <a:t>‹#›</a:t>
            </a:fld>
            <a:endParaRPr lang="en-US" altLang="en-US" dirty="0"/>
          </a:p>
        </p:txBody>
      </p:sp>
    </p:spTree>
    <p:extLst>
      <p:ext uri="{BB962C8B-B14F-4D97-AF65-F5344CB8AC3E}">
        <p14:creationId xmlns:p14="http://schemas.microsoft.com/office/powerpoint/2010/main" val="2400888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050AAFC-9222-5F47-83D3-233A5731C885}" type="datetime1">
              <a:rPr lang="en-ZA" smtClean="0">
                <a:solidFill>
                  <a:prstClr val="black">
                    <a:tint val="75000"/>
                  </a:prstClr>
                </a:solidFill>
              </a:rPr>
              <a:t>2026/08/18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BDB76249-C742-443A-9BEC-97296B7C0194}" type="slidenum">
              <a:rPr lang="en-US" altLang="en-US"/>
              <a:pPr/>
              <a:t>‹#›</a:t>
            </a:fld>
            <a:endParaRPr lang="en-US" altLang="en-US" dirty="0"/>
          </a:p>
        </p:txBody>
      </p:sp>
    </p:spTree>
    <p:extLst>
      <p:ext uri="{BB962C8B-B14F-4D97-AF65-F5344CB8AC3E}">
        <p14:creationId xmlns:p14="http://schemas.microsoft.com/office/powerpoint/2010/main" val="1627539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pic>
        <p:nvPicPr>
          <p:cNvPr id="10" name="Picture 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512" y="6309320"/>
            <a:ext cx="9035988" cy="3463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1" name="Picture 2" descr="http://www.kznonline.gov.za/images/stories/downloads/Logos/Coat_of_Arms-zulu.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6512" y="6414955"/>
            <a:ext cx="575048" cy="420660"/>
          </a:xfrm>
          <a:prstGeom prst="rect">
            <a:avLst/>
          </a:prstGeom>
          <a:blipFill dpi="0" rotWithShape="1">
            <a:blip r:embed="rId2">
              <a:alphaModFix amt="0"/>
            </a:blip>
            <a:srcRect/>
            <a:tile tx="0" ty="0" sx="100000" sy="100000" flip="none" algn="tl"/>
          </a:blipFill>
          <a:ln>
            <a:noFill/>
          </a:ln>
        </p:spPr>
      </p:pic>
      <p:sp>
        <p:nvSpPr>
          <p:cNvPr id="12" name="Slide Number Placeholder 1"/>
          <p:cNvSpPr>
            <a:spLocks noGrp="1"/>
          </p:cNvSpPr>
          <p:nvPr>
            <p:ph type="sldNum" sz="quarter" idx="4294967295"/>
          </p:nvPr>
        </p:nvSpPr>
        <p:spPr>
          <a:xfrm>
            <a:off x="8532440" y="6309320"/>
            <a:ext cx="540060" cy="484165"/>
          </a:xfrm>
          <a:solidFill>
            <a:schemeClr val="bg1"/>
          </a:solidFill>
          <a:ln w="38100">
            <a:solidFill>
              <a:srgbClr val="008000"/>
            </a:solidFill>
          </a:ln>
        </p:spPr>
        <p:txBody>
          <a:bodyPr anchor="ctr"/>
          <a:lstStyle/>
          <a:p>
            <a:pPr algn="ctr">
              <a:defRPr/>
            </a:pPr>
            <a:fld id="{80BD4F07-03E6-4EEC-A54B-BD8004E5F0D3}" type="slidenum">
              <a:rPr lang="en-US" sz="1400" b="1" smtClean="0">
                <a:solidFill>
                  <a:srgbClr val="008000"/>
                </a:solidFill>
                <a:latin typeface="Arial" panose="020B0604020202020204" pitchFamily="34" charset="0"/>
              </a:rPr>
              <a:pPr algn="ctr">
                <a:defRPr/>
              </a:pPr>
              <a:t>‹#›</a:t>
            </a:fld>
            <a:endParaRPr lang="en-US" sz="1400" b="1" dirty="0">
              <a:solidFill>
                <a:srgbClr val="008000"/>
              </a:solidFill>
              <a:latin typeface="Arial" panose="020B0604020202020204" pitchFamily="34" charset="0"/>
            </a:endParaRPr>
          </a:p>
        </p:txBody>
      </p:sp>
      <p:sp>
        <p:nvSpPr>
          <p:cNvPr id="9" name="Rectangle 6"/>
          <p:cNvSpPr>
            <a:spLocks noChangeArrowheads="1"/>
          </p:cNvSpPr>
          <p:nvPr userDrawn="1"/>
        </p:nvSpPr>
        <p:spPr bwMode="auto">
          <a:xfrm>
            <a:off x="0" y="6559393"/>
            <a:ext cx="9144000" cy="2539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900">
                <a:solidFill>
                  <a:schemeClr val="tx1"/>
                </a:solidFill>
                <a:latin typeface="Verdana" panose="020B0604030504040204" pitchFamily="34" charset="0"/>
              </a:defRPr>
            </a:lvl1pPr>
            <a:lvl2pPr marL="742950" indent="-285750" eaLnBrk="0" hangingPunct="0">
              <a:defRPr sz="900">
                <a:solidFill>
                  <a:schemeClr val="tx1"/>
                </a:solidFill>
                <a:latin typeface="Verdana" panose="020B0604030504040204" pitchFamily="34" charset="0"/>
              </a:defRPr>
            </a:lvl2pPr>
            <a:lvl3pPr marL="1143000" indent="-228600" eaLnBrk="0" hangingPunct="0">
              <a:defRPr sz="900">
                <a:solidFill>
                  <a:schemeClr val="tx1"/>
                </a:solidFill>
                <a:latin typeface="Verdana" panose="020B0604030504040204" pitchFamily="34" charset="0"/>
              </a:defRPr>
            </a:lvl3pPr>
            <a:lvl4pPr marL="1600200" indent="-228600" eaLnBrk="0" hangingPunct="0">
              <a:defRPr sz="900">
                <a:solidFill>
                  <a:schemeClr val="tx1"/>
                </a:solidFill>
                <a:latin typeface="Verdana" panose="020B0604030504040204" pitchFamily="34" charset="0"/>
              </a:defRPr>
            </a:lvl4pPr>
            <a:lvl5pPr marL="2057400" indent="-228600" eaLnBrk="0" hangingPunct="0">
              <a:defRPr sz="900">
                <a:solidFill>
                  <a:schemeClr val="tx1"/>
                </a:solidFill>
                <a:latin typeface="Verdana" panose="020B0604030504040204" pitchFamily="34" charset="0"/>
              </a:defRPr>
            </a:lvl5pPr>
            <a:lvl6pPr marL="2514600" indent="-228600" eaLnBrk="0" fontAlgn="base" hangingPunct="0">
              <a:spcBef>
                <a:spcPct val="0"/>
              </a:spcBef>
              <a:spcAft>
                <a:spcPct val="0"/>
              </a:spcAft>
              <a:defRPr sz="900">
                <a:solidFill>
                  <a:schemeClr val="tx1"/>
                </a:solidFill>
                <a:latin typeface="Verdana" panose="020B0604030504040204" pitchFamily="34" charset="0"/>
              </a:defRPr>
            </a:lvl6pPr>
            <a:lvl7pPr marL="2971800" indent="-228600" eaLnBrk="0" fontAlgn="base" hangingPunct="0">
              <a:spcBef>
                <a:spcPct val="0"/>
              </a:spcBef>
              <a:spcAft>
                <a:spcPct val="0"/>
              </a:spcAft>
              <a:defRPr sz="900">
                <a:solidFill>
                  <a:schemeClr val="tx1"/>
                </a:solidFill>
                <a:latin typeface="Verdana" panose="020B0604030504040204" pitchFamily="34" charset="0"/>
              </a:defRPr>
            </a:lvl7pPr>
            <a:lvl8pPr marL="3429000" indent="-228600" eaLnBrk="0" fontAlgn="base" hangingPunct="0">
              <a:spcBef>
                <a:spcPct val="0"/>
              </a:spcBef>
              <a:spcAft>
                <a:spcPct val="0"/>
              </a:spcAft>
              <a:defRPr sz="900">
                <a:solidFill>
                  <a:schemeClr val="tx1"/>
                </a:solidFill>
                <a:latin typeface="Verdana" panose="020B0604030504040204" pitchFamily="34" charset="0"/>
              </a:defRPr>
            </a:lvl8pPr>
            <a:lvl9pPr marL="3886200" indent="-228600" eaLnBrk="0" fontAlgn="base" hangingPunct="0">
              <a:spcBef>
                <a:spcPct val="0"/>
              </a:spcBef>
              <a:spcAft>
                <a:spcPct val="0"/>
              </a:spcAft>
              <a:defRPr sz="900">
                <a:solidFill>
                  <a:schemeClr val="tx1"/>
                </a:solidFill>
                <a:latin typeface="Verdana" panose="020B0604030504040204" pitchFamily="34" charset="0"/>
              </a:defRPr>
            </a:lvl9pPr>
          </a:lstStyle>
          <a:p>
            <a:pPr algn="ctr" eaLnBrk="1" hangingPunct="1">
              <a:defRPr/>
            </a:pPr>
            <a:r>
              <a:rPr lang="en-ZA" sz="1050" b="1" i="1" baseline="30000" dirty="0">
                <a:solidFill>
                  <a:srgbClr val="009900"/>
                </a:solidFill>
              </a:rPr>
              <a:t>“KZN as a prosperous Province</a:t>
            </a:r>
            <a:r>
              <a:rPr lang="en-ZA" sz="1050" b="1" i="1" dirty="0">
                <a:solidFill>
                  <a:srgbClr val="009900"/>
                </a:solidFill>
              </a:rPr>
              <a:t> </a:t>
            </a:r>
            <a:r>
              <a:rPr lang="en-ZA" sz="1050" b="1" i="1" baseline="30000" dirty="0">
                <a:solidFill>
                  <a:srgbClr val="009900"/>
                </a:solidFill>
              </a:rPr>
              <a:t>with healthy, secure and skilled population, living in dignity and harmony, acting as a gateway between Africa and the World”</a:t>
            </a:r>
          </a:p>
        </p:txBody>
      </p:sp>
    </p:spTree>
    <p:extLst>
      <p:ext uri="{BB962C8B-B14F-4D97-AF65-F5344CB8AC3E}">
        <p14:creationId xmlns:p14="http://schemas.microsoft.com/office/powerpoint/2010/main" val="401215950"/>
      </p:ext>
    </p:extLst>
  </p:cSld>
  <p:clrMapOvr>
    <a:masterClrMapping/>
  </p:clrMapOvr>
  <p:transition>
    <p:cu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FD75F08-4359-F24D-B75E-52A5BEC68428}" type="datetime1">
              <a:rPr lang="en-ZA" smtClean="0">
                <a:solidFill>
                  <a:prstClr val="black">
                    <a:tint val="75000"/>
                  </a:prstClr>
                </a:solidFill>
              </a:rPr>
              <a:t>2026/08/18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5D312F24-582A-4117-A0B2-A1DD2489FD11}" type="slidenum">
              <a:rPr lang="en-US" altLang="en-US"/>
              <a:pPr/>
              <a:t>‹#›</a:t>
            </a:fld>
            <a:endParaRPr lang="en-US" altLang="en-US" dirty="0"/>
          </a:p>
        </p:txBody>
      </p:sp>
    </p:spTree>
    <p:extLst>
      <p:ext uri="{BB962C8B-B14F-4D97-AF65-F5344CB8AC3E}">
        <p14:creationId xmlns:p14="http://schemas.microsoft.com/office/powerpoint/2010/main" val="266788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138DFB60-A28B-FA49-9890-02611BDD1250}" type="datetime1">
              <a:rPr lang="en-ZA" smtClean="0">
                <a:solidFill>
                  <a:prstClr val="black">
                    <a:tint val="75000"/>
                  </a:prstClr>
                </a:solidFill>
              </a:rPr>
              <a:t>2026/08/18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3DBF3DF0-8F4F-4A0C-B1E1-3C80CEE4DE50}" type="slidenum">
              <a:rPr lang="en-US" altLang="en-US"/>
              <a:pPr/>
              <a:t>‹#›</a:t>
            </a:fld>
            <a:endParaRPr lang="en-US" altLang="en-US" dirty="0"/>
          </a:p>
        </p:txBody>
      </p:sp>
    </p:spTree>
    <p:extLst>
      <p:ext uri="{BB962C8B-B14F-4D97-AF65-F5344CB8AC3E}">
        <p14:creationId xmlns:p14="http://schemas.microsoft.com/office/powerpoint/2010/main" val="3242746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22077D25-B234-DB47-8433-1FA2361B3338}" type="datetime1">
              <a:rPr lang="en-ZA" smtClean="0">
                <a:solidFill>
                  <a:prstClr val="black">
                    <a:tint val="75000"/>
                  </a:prstClr>
                </a:solidFill>
              </a:rPr>
              <a:t>2026/08/18</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B9757167-10C8-42C7-B29A-1F1A091DEDC4}" type="slidenum">
              <a:rPr lang="en-US" altLang="en-US"/>
              <a:pPr/>
              <a:t>‹#›</a:t>
            </a:fld>
            <a:endParaRPr lang="en-US" altLang="en-US" dirty="0"/>
          </a:p>
        </p:txBody>
      </p:sp>
    </p:spTree>
    <p:extLst>
      <p:ext uri="{BB962C8B-B14F-4D97-AF65-F5344CB8AC3E}">
        <p14:creationId xmlns:p14="http://schemas.microsoft.com/office/powerpoint/2010/main" val="1032597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2FCB6082-06BD-AB4C-ADD6-3421277132D8}" type="datetime1">
              <a:rPr lang="en-ZA" smtClean="0">
                <a:solidFill>
                  <a:prstClr val="black">
                    <a:tint val="75000"/>
                  </a:prstClr>
                </a:solidFill>
              </a:rPr>
              <a:t>2026/08/18</a:t>
            </a:fld>
            <a:endParaRPr lang="en-US" dirty="0">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730BF22A-558E-49CD-8C91-D895D543537F}" type="slidenum">
              <a:rPr lang="en-US" altLang="en-US"/>
              <a:pPr/>
              <a:t>‹#›</a:t>
            </a:fld>
            <a:endParaRPr lang="en-US" altLang="en-US" dirty="0"/>
          </a:p>
        </p:txBody>
      </p:sp>
    </p:spTree>
    <p:extLst>
      <p:ext uri="{BB962C8B-B14F-4D97-AF65-F5344CB8AC3E}">
        <p14:creationId xmlns:p14="http://schemas.microsoft.com/office/powerpoint/2010/main" val="1197780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A89F77BC-9A31-FA42-B460-684745034B14}" type="datetime1">
              <a:rPr lang="en-ZA" smtClean="0">
                <a:solidFill>
                  <a:prstClr val="black">
                    <a:tint val="75000"/>
                  </a:prstClr>
                </a:solidFill>
              </a:rPr>
              <a:t>2026/08/18</a:t>
            </a:fld>
            <a:endParaRPr lang="en-US" dirty="0">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BC070C76-ABB2-4FD9-BD01-E906E11C999E}" type="slidenum">
              <a:rPr lang="en-US" altLang="en-US"/>
              <a:pPr/>
              <a:t>‹#›</a:t>
            </a:fld>
            <a:endParaRPr lang="en-US" altLang="en-US" dirty="0"/>
          </a:p>
        </p:txBody>
      </p:sp>
    </p:spTree>
    <p:extLst>
      <p:ext uri="{BB962C8B-B14F-4D97-AF65-F5344CB8AC3E}">
        <p14:creationId xmlns:p14="http://schemas.microsoft.com/office/powerpoint/2010/main" val="3740495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9443F39-493D-254D-911F-0BEF0C9BCEC8}" type="datetime1">
              <a:rPr lang="en-ZA" smtClean="0">
                <a:solidFill>
                  <a:prstClr val="black">
                    <a:tint val="75000"/>
                  </a:prstClr>
                </a:solidFill>
              </a:rPr>
              <a:t>2026/08/18</a:t>
            </a:fld>
            <a:endParaRPr lang="en-US" dirty="0">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312A617F-46FE-4A8A-8649-A4E46A8175BC}" type="slidenum">
              <a:rPr lang="en-US" altLang="en-US"/>
              <a:pPr/>
              <a:t>‹#›</a:t>
            </a:fld>
            <a:endParaRPr lang="en-US" altLang="en-US" dirty="0"/>
          </a:p>
        </p:txBody>
      </p:sp>
    </p:spTree>
    <p:extLst>
      <p:ext uri="{BB962C8B-B14F-4D97-AF65-F5344CB8AC3E}">
        <p14:creationId xmlns:p14="http://schemas.microsoft.com/office/powerpoint/2010/main" val="625494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3909430-34CF-3844-89BE-8856531CE00F}" type="datetime1">
              <a:rPr lang="en-ZA" smtClean="0">
                <a:solidFill>
                  <a:prstClr val="black">
                    <a:tint val="75000"/>
                  </a:prstClr>
                </a:solidFill>
              </a:rPr>
              <a:t>2026/08/18</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BC6A8617-99DB-44A4-9BFF-66DE9E62441A}" type="slidenum">
              <a:rPr lang="en-US" altLang="en-US"/>
              <a:pPr/>
              <a:t>‹#›</a:t>
            </a:fld>
            <a:endParaRPr lang="en-US" altLang="en-US" dirty="0"/>
          </a:p>
        </p:txBody>
      </p:sp>
    </p:spTree>
    <p:extLst>
      <p:ext uri="{BB962C8B-B14F-4D97-AF65-F5344CB8AC3E}">
        <p14:creationId xmlns:p14="http://schemas.microsoft.com/office/powerpoint/2010/main" val="105226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85A631F-DC78-9541-BC17-B6C98AEFE055}" type="datetime1">
              <a:rPr lang="en-ZA" smtClean="0">
                <a:solidFill>
                  <a:prstClr val="black">
                    <a:tint val="75000"/>
                  </a:prstClr>
                </a:solidFill>
              </a:rPr>
              <a:t>2026/08/18</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2DDF82E0-F617-466A-8989-E6F91EEE8384}" type="slidenum">
              <a:rPr lang="en-US" altLang="en-US"/>
              <a:pPr/>
              <a:t>‹#›</a:t>
            </a:fld>
            <a:endParaRPr lang="en-US" altLang="en-US" dirty="0"/>
          </a:p>
        </p:txBody>
      </p:sp>
    </p:spTree>
    <p:extLst>
      <p:ext uri="{BB962C8B-B14F-4D97-AF65-F5344CB8AC3E}">
        <p14:creationId xmlns:p14="http://schemas.microsoft.com/office/powerpoint/2010/main" val="2520793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A4B701AD-C1C5-DC49-8F34-007252B5D40B}" type="datetime1">
              <a:rPr lang="en-ZA" smtClean="0">
                <a:solidFill>
                  <a:prstClr val="black">
                    <a:tint val="75000"/>
                  </a:prstClr>
                </a:solidFill>
              </a:rPr>
              <a:t>2026/08/18</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B0CCA43C-E545-4331-BDCE-A95AACE0403A}" type="slidenum">
              <a:rPr lang="en-US" altLang="en-US"/>
              <a:pPr/>
              <a:t>‹#›</a:t>
            </a:fld>
            <a:endParaRPr lang="en-US" altLang="en-US" dirty="0"/>
          </a:p>
        </p:txBody>
      </p:sp>
      <p:sp>
        <p:nvSpPr>
          <p:cNvPr id="3" name="TextBox 2">
            <a:extLst>
              <a:ext uri="{FF2B5EF4-FFF2-40B4-BE49-F238E27FC236}">
                <a16:creationId xmlns:a16="http://schemas.microsoft.com/office/drawing/2014/main" id="{179B39FF-0AC0-68EB-0809-6F0B5719EAC3}"/>
              </a:ext>
            </a:extLst>
          </p:cNvPr>
          <p:cNvSpPr txBox="1"/>
          <p:nvPr userDrawn="1">
            <p:extLst>
              <p:ext uri="{1162E1C5-73C7-4A58-AE30-91384D911F3F}">
                <p184:classification xmlns:p184="http://schemas.microsoft.com/office/powerpoint/2018/4/main" val="ftr"/>
              </p:ext>
            </p:extLst>
          </p:nvPr>
        </p:nvSpPr>
        <p:spPr>
          <a:xfrm>
            <a:off x="3983800" y="6642100"/>
            <a:ext cx="1201737" cy="152400"/>
          </a:xfrm>
          <a:prstGeom prst="rect">
            <a:avLst/>
          </a:prstGeom>
        </p:spPr>
        <p:txBody>
          <a:bodyPr horzOverflow="overflow" lIns="0" tIns="0" rIns="0" bIns="0">
            <a:spAutoFit/>
          </a:bodyPr>
          <a:lstStyle/>
          <a:p>
            <a:pPr algn="l"/>
            <a:r>
              <a:rPr lang="en-ZA" sz="1000">
                <a:solidFill>
                  <a:srgbClr val="000000">
                    <a:alpha val="50000"/>
                  </a:srgbClr>
                </a:solidFill>
                <a:latin typeface="Aptos" panose="020B0004020202020204" pitchFamily="34" charset="0"/>
              </a:rPr>
              <a:t>KZNDHS Confidential</a:t>
            </a:r>
          </a:p>
        </p:txBody>
      </p:sp>
    </p:spTree>
    <p:extLst>
      <p:ext uri="{BB962C8B-B14F-4D97-AF65-F5344CB8AC3E}">
        <p14:creationId xmlns:p14="http://schemas.microsoft.com/office/powerpoint/2010/main" val="38173424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9.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png"/><Relationship Id="rId12"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0.jpeg"/><Relationship Id="rId11" Type="http://schemas.openxmlformats.org/officeDocument/2006/relationships/image" Target="../media/image24.png"/><Relationship Id="rId5" Type="http://schemas.openxmlformats.org/officeDocument/2006/relationships/image" Target="../media/image19.jpeg"/><Relationship Id="rId10" Type="http://schemas.openxmlformats.org/officeDocument/2006/relationships/image" Target="../media/image23.png"/><Relationship Id="rId4" Type="http://schemas.openxmlformats.org/officeDocument/2006/relationships/image" Target="../media/image18.png"/><Relationship Id="rId9"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9.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9.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OTP Powerpoint Template-1.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9180512" cy="6858000"/>
          </a:xfrm>
          <a:prstGeom prst="rect">
            <a:avLst/>
          </a:prstGeom>
        </p:spPr>
      </p:pic>
      <p:sp>
        <p:nvSpPr>
          <p:cNvPr id="7" name="Slide Number Placeholder 6"/>
          <p:cNvSpPr>
            <a:spLocks noGrp="1"/>
          </p:cNvSpPr>
          <p:nvPr>
            <p:ph type="sldNum" sz="quarter" idx="12"/>
          </p:nvPr>
        </p:nvSpPr>
        <p:spPr/>
        <p:txBody>
          <a:bodyPr/>
          <a:lstStyle/>
          <a:p>
            <a:fld id="{2DDF82E0-F617-466A-8989-E6F91EEE8384}" type="slidenum">
              <a:rPr lang="en-US" altLang="en-US" smtClean="0"/>
              <a:pPr/>
              <a:t>1</a:t>
            </a:fld>
            <a:endParaRPr lang="en-US" altLang="en-US" dirty="0"/>
          </a:p>
        </p:txBody>
      </p:sp>
      <p:sp>
        <p:nvSpPr>
          <p:cNvPr id="2" name="Rectangle 10"/>
          <p:cNvSpPr>
            <a:spLocks noChangeArrowheads="1"/>
          </p:cNvSpPr>
          <p:nvPr/>
        </p:nvSpPr>
        <p:spPr bwMode="auto">
          <a:xfrm>
            <a:off x="1043608" y="1772816"/>
            <a:ext cx="7200900" cy="13234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3200" b="1" dirty="0">
              <a:solidFill>
                <a:prstClr val="black"/>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p:txBody>
      </p:sp>
      <p:sp>
        <p:nvSpPr>
          <p:cNvPr id="5" name="Rectangle 4"/>
          <p:cNvSpPr/>
          <p:nvPr/>
        </p:nvSpPr>
        <p:spPr>
          <a:xfrm>
            <a:off x="395536" y="2828836"/>
            <a:ext cx="8496944" cy="461665"/>
          </a:xfrm>
          <a:prstGeom prst="rect">
            <a:avLst/>
          </a:prstGeom>
          <a:noFill/>
        </p:spPr>
        <p:txBody>
          <a:bodyPr wrap="square">
            <a:spAutoFit/>
          </a:bodyPr>
          <a:lstStyle/>
          <a:p>
            <a:pPr lvl="0" algn="ctr"/>
            <a:endParaRPr lang="en-US" altLang="en-US" sz="2400" b="1" dirty="0">
              <a:latin typeface="+mj-lt"/>
            </a:endParaRPr>
          </a:p>
        </p:txBody>
      </p:sp>
      <p:sp>
        <p:nvSpPr>
          <p:cNvPr id="6" name="Rectangle 5"/>
          <p:cNvSpPr/>
          <p:nvPr/>
        </p:nvSpPr>
        <p:spPr>
          <a:xfrm>
            <a:off x="107504" y="2397949"/>
            <a:ext cx="8928992" cy="584775"/>
          </a:xfrm>
          <a:prstGeom prst="rect">
            <a:avLst/>
          </a:prstGeom>
        </p:spPr>
        <p:txBody>
          <a:bodyPr wrap="square">
            <a:spAutoFit/>
          </a:bodyPr>
          <a:lstStyle/>
          <a:p>
            <a:pPr lvl="0" algn="ctr" fontAlgn="auto">
              <a:spcBef>
                <a:spcPct val="20000"/>
              </a:spcBef>
              <a:spcAft>
                <a:spcPts val="0"/>
              </a:spcAft>
              <a:defRPr/>
            </a:pPr>
            <a:endParaRPr lang="en-US" sz="3200" b="1" dirty="0">
              <a:solidFill>
                <a:srgbClr val="FFFF66"/>
              </a:solidFill>
              <a:effectLst>
                <a:outerShdw blurRad="38100" dist="38100" dir="2700000" algn="tl">
                  <a:srgbClr val="000000"/>
                </a:outerShdw>
              </a:effectLst>
              <a:cs typeface="Arial" pitchFamily="34" charset="0"/>
            </a:endParaRPr>
          </a:p>
        </p:txBody>
      </p:sp>
      <p:sp>
        <p:nvSpPr>
          <p:cNvPr id="9" name="Rectangle 8"/>
          <p:cNvSpPr/>
          <p:nvPr/>
        </p:nvSpPr>
        <p:spPr>
          <a:xfrm>
            <a:off x="1" y="2498315"/>
            <a:ext cx="9180512" cy="1015663"/>
          </a:xfrm>
          <a:prstGeom prst="rect">
            <a:avLst/>
          </a:prstGeom>
        </p:spPr>
        <p:txBody>
          <a:bodyPr wrap="square">
            <a:spAutoFit/>
          </a:bodyPr>
          <a:lstStyle/>
          <a:p>
            <a:pPr lvl="0" algn="ctr" fontAlgn="auto">
              <a:spcBef>
                <a:spcPts val="0"/>
              </a:spcBef>
              <a:spcAft>
                <a:spcPts val="0"/>
              </a:spcAft>
            </a:pPr>
            <a:r>
              <a:rPr lang="en-US" sz="2800" b="1" dirty="0">
                <a:solidFill>
                  <a:prstClr val="white"/>
                </a:solidFill>
                <a:latin typeface="Calibri" panose="020F0502020204030204"/>
              </a:rPr>
              <a:t>UPDATE ON THE RESETTLEMENT OF 2022 FLOOD VICTIMS</a:t>
            </a:r>
          </a:p>
          <a:p>
            <a:pPr algn="ctr"/>
            <a:endParaRPr lang="en-ZA" sz="3200" b="1" dirty="0">
              <a:solidFill>
                <a:srgbClr val="FFD21E"/>
              </a:solidFill>
            </a:endParaRPr>
          </a:p>
        </p:txBody>
      </p:sp>
      <p:sp>
        <p:nvSpPr>
          <p:cNvPr id="10" name="Title 5"/>
          <p:cNvSpPr txBox="1">
            <a:spLocks/>
          </p:cNvSpPr>
          <p:nvPr/>
        </p:nvSpPr>
        <p:spPr bwMode="auto">
          <a:xfrm>
            <a:off x="-25928" y="4045231"/>
            <a:ext cx="9206441" cy="7191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2000" b="1"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eaLnBrk="1" hangingPunct="1"/>
            <a:r>
              <a:rPr lang="en-US" altLang="en-US" sz="2800" i="1" dirty="0">
                <a:solidFill>
                  <a:schemeClr val="bg1"/>
                </a:solidFill>
                <a:latin typeface="Arial" panose="020B0604020202020204" pitchFamily="34" charset="0"/>
                <a:cs typeface="Arial" panose="020B0604020202020204" pitchFamily="34" charset="0"/>
              </a:rPr>
              <a:t> 11 AUGUST2026</a:t>
            </a:r>
          </a:p>
        </p:txBody>
      </p:sp>
      <p:pic>
        <p:nvPicPr>
          <p:cNvPr id="13" name="Picture 12" descr="NDP Logo.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52320" y="307738"/>
            <a:ext cx="1331770" cy="1226432"/>
          </a:xfrm>
          <a:prstGeom prst="rect">
            <a:avLst/>
          </a:prstGeom>
        </p:spPr>
      </p:pic>
      <p:pic>
        <p:nvPicPr>
          <p:cNvPr id="3" name="Picture 2" descr="Human Settlements Logo.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536" y="319234"/>
            <a:ext cx="4680521" cy="1177322"/>
          </a:xfrm>
          <a:prstGeom prst="rect">
            <a:avLst/>
          </a:prstGeom>
        </p:spPr>
      </p:pic>
      <p:sp>
        <p:nvSpPr>
          <p:cNvPr id="12" name="Rectangle 11">
            <a:extLst>
              <a:ext uri="{FF2B5EF4-FFF2-40B4-BE49-F238E27FC236}">
                <a16:creationId xmlns:a16="http://schemas.microsoft.com/office/drawing/2014/main" id="{75CA83D4-7B13-406D-A807-8C1B98522AB5}"/>
              </a:ext>
            </a:extLst>
          </p:cNvPr>
          <p:cNvSpPr/>
          <p:nvPr/>
        </p:nvSpPr>
        <p:spPr>
          <a:xfrm>
            <a:off x="-18257" y="5484585"/>
            <a:ext cx="9180513" cy="800219"/>
          </a:xfrm>
          <a:prstGeom prst="rect">
            <a:avLst/>
          </a:prstGeom>
        </p:spPr>
        <p:txBody>
          <a:bodyPr wrap="square">
            <a:spAutoFit/>
          </a:bodyPr>
          <a:lstStyle/>
          <a:p>
            <a:endParaRPr lang="en-US" dirty="0"/>
          </a:p>
          <a:p>
            <a:pPr algn="ctr"/>
            <a:r>
              <a:rPr lang="en-US" sz="1400" dirty="0"/>
              <a:t> </a:t>
            </a:r>
            <a:r>
              <a:rPr lang="en-US" sz="1400" b="1" i="1" dirty="0">
                <a:solidFill>
                  <a:schemeClr val="bg1"/>
                </a:solidFill>
              </a:rPr>
              <a:t>Inspiring Hope for a Better Future</a:t>
            </a:r>
            <a:r>
              <a:rPr lang="en-US" sz="1400" b="1" i="1" dirty="0"/>
              <a:t> </a:t>
            </a:r>
          </a:p>
          <a:p>
            <a:pPr algn="ctr"/>
            <a:r>
              <a:rPr lang="en-US" sz="1400" b="1" i="1" dirty="0">
                <a:solidFill>
                  <a:schemeClr val="bg1"/>
                </a:solidFill>
              </a:rPr>
              <a:t>Umuntu Ngumuntu Ngekhaya</a:t>
            </a:r>
          </a:p>
        </p:txBody>
      </p:sp>
    </p:spTree>
    <p:extLst>
      <p:ext uri="{BB962C8B-B14F-4D97-AF65-F5344CB8AC3E}">
        <p14:creationId xmlns:p14="http://schemas.microsoft.com/office/powerpoint/2010/main" val="2843152882"/>
      </p:ext>
    </p:extLst>
  </p:cSld>
  <p:clrMapOvr>
    <a:masterClrMapping/>
  </p:clrMapOvr>
  <p:transition>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0FEE8-96F5-E289-B18A-10324F250AFD}"/>
            </a:ext>
          </a:extLst>
        </p:cNvPr>
        <p:cNvGrpSpPr/>
        <p:nvPr/>
      </p:nvGrpSpPr>
      <p:grpSpPr>
        <a:xfrm>
          <a:off x="0" y="0"/>
          <a:ext cx="0" cy="0"/>
          <a:chOff x="0" y="0"/>
          <a:chExt cx="0" cy="0"/>
        </a:xfrm>
      </p:grpSpPr>
      <p:pic>
        <p:nvPicPr>
          <p:cNvPr id="7171" name="object 4">
            <a:extLst>
              <a:ext uri="{FF2B5EF4-FFF2-40B4-BE49-F238E27FC236}">
                <a16:creationId xmlns:a16="http://schemas.microsoft.com/office/drawing/2014/main" id="{553109FD-06FC-0135-94E2-246F9E512D5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80229"/>
            <a:ext cx="1484710" cy="325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object 6">
            <a:extLst>
              <a:ext uri="{FF2B5EF4-FFF2-40B4-BE49-F238E27FC236}">
                <a16:creationId xmlns:a16="http://schemas.microsoft.com/office/drawing/2014/main" id="{F0BE1877-6A3D-F6F4-F43A-88DF1F736214}"/>
              </a:ext>
            </a:extLst>
          </p:cNvPr>
          <p:cNvSpPr>
            <a:spLocks noGrp="1" noChangeArrowheads="1"/>
          </p:cNvSpPr>
          <p:nvPr>
            <p:ph type="sldNum" sz="quarter" idx="12"/>
          </p:nvPr>
        </p:nvSpPr>
        <p:spPr bwMode="auto">
          <a:xfrm>
            <a:off x="6356747" y="5872064"/>
            <a:ext cx="1543050" cy="10259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lvl1pPr marL="21431">
              <a:spcBef>
                <a:spcPct val="20000"/>
              </a:spcBef>
              <a:buFont typeface="Arial" panose="020B0604020202020204" pitchFamily="34" charset="0"/>
              <a:buChar char="•"/>
              <a:defRPr sz="2400">
                <a:solidFill>
                  <a:schemeClr val="tx1"/>
                </a:solidFill>
                <a:latin typeface="Calibri" panose="020F0502020204030204" pitchFamily="34" charset="0"/>
              </a:defRPr>
            </a:lvl1pPr>
            <a:lvl2pPr marL="417910" indent="-160735">
              <a:spcBef>
                <a:spcPct val="20000"/>
              </a:spcBef>
              <a:buFont typeface="Arial" panose="020B0604020202020204" pitchFamily="34" charset="0"/>
              <a:buChar char="–"/>
              <a:defRPr sz="2100">
                <a:solidFill>
                  <a:schemeClr val="tx1"/>
                </a:solidFill>
                <a:latin typeface="Calibri" panose="020F0502020204030204" pitchFamily="34" charset="0"/>
              </a:defRPr>
            </a:lvl2pPr>
            <a:lvl3pPr marL="642938" indent="-128588">
              <a:spcBef>
                <a:spcPct val="20000"/>
              </a:spcBef>
              <a:buFont typeface="Arial" panose="020B0604020202020204" pitchFamily="34" charset="0"/>
              <a:buChar char="•"/>
              <a:defRPr sz="1800">
                <a:solidFill>
                  <a:schemeClr val="tx1"/>
                </a:solidFill>
                <a:latin typeface="Calibri" panose="020F0502020204030204" pitchFamily="34" charset="0"/>
              </a:defRPr>
            </a:lvl3pPr>
            <a:lvl4pPr marL="900113" indent="-128588">
              <a:spcBef>
                <a:spcPct val="20000"/>
              </a:spcBef>
              <a:buFont typeface="Arial" panose="020B0604020202020204" pitchFamily="34" charset="0"/>
              <a:buChar char="–"/>
              <a:defRPr sz="1500">
                <a:solidFill>
                  <a:schemeClr val="tx1"/>
                </a:solidFill>
                <a:latin typeface="Calibri" panose="020F0502020204030204" pitchFamily="34" charset="0"/>
              </a:defRPr>
            </a:lvl4pPr>
            <a:lvl5pPr marL="1157288" indent="-128588">
              <a:spcBef>
                <a:spcPct val="20000"/>
              </a:spcBef>
              <a:buFont typeface="Arial" panose="020B0604020202020204" pitchFamily="34" charset="0"/>
              <a:buChar char="»"/>
              <a:defRPr sz="1500">
                <a:solidFill>
                  <a:schemeClr val="tx1"/>
                </a:solidFill>
                <a:latin typeface="Calibri" panose="020F0502020204030204" pitchFamily="34" charset="0"/>
              </a:defRPr>
            </a:lvl5pPr>
            <a:lvl6pPr marL="1500188" indent="-128588"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1843088" indent="-128588"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2185988" indent="-128588"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2528888" indent="-128588"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eaLnBrk="0" hangingPunct="0">
              <a:lnSpc>
                <a:spcPts val="806"/>
              </a:lnSpc>
              <a:spcBef>
                <a:spcPct val="0"/>
              </a:spcBef>
              <a:buNone/>
              <a:defRPr/>
            </a:pPr>
            <a:fld id="{E4B4DE83-F1FA-426E-B986-2E450A80817B}" type="slidenum">
              <a:rPr lang="en-US" altLang="en-US" sz="675">
                <a:solidFill>
                  <a:srgbClr val="898989"/>
                </a:solidFill>
                <a:cs typeface="Arial" panose="020B0604020202020204" pitchFamily="34" charset="0"/>
              </a:rPr>
              <a:pPr eaLnBrk="0" hangingPunct="0">
                <a:lnSpc>
                  <a:spcPts val="806"/>
                </a:lnSpc>
                <a:spcBef>
                  <a:spcPct val="0"/>
                </a:spcBef>
                <a:buNone/>
                <a:defRPr/>
              </a:pPr>
              <a:t>10</a:t>
            </a:fld>
            <a:endParaRPr lang="en-US" altLang="en-US" sz="675">
              <a:solidFill>
                <a:srgbClr val="898989"/>
              </a:solidFill>
              <a:cs typeface="Arial" panose="020B0604020202020204" pitchFamily="34" charset="0"/>
            </a:endParaRPr>
          </a:p>
        </p:txBody>
      </p:sp>
      <p:graphicFrame>
        <p:nvGraphicFramePr>
          <p:cNvPr id="7" name="Table 6">
            <a:extLst>
              <a:ext uri="{FF2B5EF4-FFF2-40B4-BE49-F238E27FC236}">
                <a16:creationId xmlns:a16="http://schemas.microsoft.com/office/drawing/2014/main" id="{9705170A-C0A1-E36F-4A6F-D5B58A40C3E5}"/>
              </a:ext>
            </a:extLst>
          </p:cNvPr>
          <p:cNvGraphicFramePr>
            <a:graphicFrameLocks noGrp="1"/>
          </p:cNvGraphicFramePr>
          <p:nvPr>
            <p:extLst>
              <p:ext uri="{D42A27DB-BD31-4B8C-83A1-F6EECF244321}">
                <p14:modId xmlns:p14="http://schemas.microsoft.com/office/powerpoint/2010/main" val="4284799082"/>
              </p:ext>
            </p:extLst>
          </p:nvPr>
        </p:nvGraphicFramePr>
        <p:xfrm>
          <a:off x="0" y="1556792"/>
          <a:ext cx="5084786" cy="3063686"/>
        </p:xfrm>
        <a:graphic>
          <a:graphicData uri="http://schemas.openxmlformats.org/drawingml/2006/table">
            <a:tbl>
              <a:tblPr/>
              <a:tblGrid>
                <a:gridCol w="653513">
                  <a:extLst>
                    <a:ext uri="{9D8B030D-6E8A-4147-A177-3AD203B41FA5}">
                      <a16:colId xmlns:a16="http://schemas.microsoft.com/office/drawing/2014/main" val="20000"/>
                    </a:ext>
                  </a:extLst>
                </a:gridCol>
                <a:gridCol w="1208013">
                  <a:extLst>
                    <a:ext uri="{9D8B030D-6E8A-4147-A177-3AD203B41FA5}">
                      <a16:colId xmlns:a16="http://schemas.microsoft.com/office/drawing/2014/main" val="20001"/>
                    </a:ext>
                  </a:extLst>
                </a:gridCol>
                <a:gridCol w="1569720">
                  <a:extLst>
                    <a:ext uri="{9D8B030D-6E8A-4147-A177-3AD203B41FA5}">
                      <a16:colId xmlns:a16="http://schemas.microsoft.com/office/drawing/2014/main" val="20002"/>
                    </a:ext>
                  </a:extLst>
                </a:gridCol>
                <a:gridCol w="830580">
                  <a:extLst>
                    <a:ext uri="{9D8B030D-6E8A-4147-A177-3AD203B41FA5}">
                      <a16:colId xmlns:a16="http://schemas.microsoft.com/office/drawing/2014/main" val="20003"/>
                    </a:ext>
                  </a:extLst>
                </a:gridCol>
                <a:gridCol w="822960">
                  <a:extLst>
                    <a:ext uri="{9D8B030D-6E8A-4147-A177-3AD203B41FA5}">
                      <a16:colId xmlns:a16="http://schemas.microsoft.com/office/drawing/2014/main" val="20004"/>
                    </a:ext>
                  </a:extLst>
                </a:gridCol>
              </a:tblGrid>
              <a:tr h="362988">
                <a:tc>
                  <a:txBody>
                    <a:bodyPr/>
                    <a:lstStyle/>
                    <a:p>
                      <a:pPr algn="ctr" fontAlgn="ctr"/>
                      <a:r>
                        <a:rPr lang="en-US" sz="600" b="1" i="0" u="none" strike="noStrike" dirty="0">
                          <a:solidFill>
                            <a:srgbClr val="000000"/>
                          </a:solidFill>
                          <a:effectLst/>
                          <a:latin typeface="Arial" panose="020B0604020202020204" pitchFamily="34" charset="0"/>
                          <a:cs typeface="Arial" panose="020B0604020202020204" pitchFamily="34" charset="0"/>
                        </a:rPr>
                        <a:t>TEA ADMINISTRATOR</a:t>
                      </a:r>
                      <a:endParaRPr lang="en-ZA" sz="600" b="1" i="0" u="none" strike="noStrike" dirty="0">
                        <a:solidFill>
                          <a:srgbClr val="000000"/>
                        </a:solidFill>
                        <a:effectLst/>
                        <a:latin typeface="Arial" panose="020B0604020202020204" pitchFamily="34" charset="0"/>
                        <a:cs typeface="Arial" panose="020B0604020202020204" pitchFamily="34" charset="0"/>
                      </a:endParaRPr>
                    </a:p>
                  </a:txBody>
                  <a:tcPr marL="1790" marR="1790" marT="179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60000"/>
                        <a:lumOff val="40000"/>
                      </a:schemeClr>
                    </a:solidFill>
                  </a:tcPr>
                </a:tc>
                <a:tc>
                  <a:txBody>
                    <a:bodyPr/>
                    <a:lstStyle/>
                    <a:p>
                      <a:pPr algn="ctr" fontAlgn="ctr"/>
                      <a:r>
                        <a:rPr lang="en-US" sz="600" b="1" i="0" u="none" strike="noStrike" dirty="0">
                          <a:solidFill>
                            <a:srgbClr val="000000"/>
                          </a:solidFill>
                          <a:effectLst/>
                          <a:latin typeface="Arial" panose="020B0604020202020204" pitchFamily="34" charset="0"/>
                          <a:cs typeface="Arial" panose="020B0604020202020204" pitchFamily="34" charset="0"/>
                        </a:rPr>
                        <a:t>NAME OF SERVICE PROVIDER</a:t>
                      </a:r>
                      <a:endParaRPr lang="en-ZA" sz="600" b="1" i="0" u="none" strike="noStrike" dirty="0">
                        <a:solidFill>
                          <a:srgbClr val="000000"/>
                        </a:solidFill>
                        <a:effectLst/>
                        <a:latin typeface="Arial" panose="020B0604020202020204" pitchFamily="34" charset="0"/>
                        <a:cs typeface="Arial" panose="020B0604020202020204" pitchFamily="34" charset="0"/>
                      </a:endParaRPr>
                    </a:p>
                  </a:txBody>
                  <a:tcPr marL="1790" marR="1790" marT="17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60000"/>
                        <a:lumOff val="40000"/>
                      </a:schemeClr>
                    </a:solidFill>
                  </a:tcPr>
                </a:tc>
                <a:tc>
                  <a:txBody>
                    <a:bodyPr/>
                    <a:lstStyle/>
                    <a:p>
                      <a:pPr algn="ctr" fontAlgn="ctr"/>
                      <a:r>
                        <a:rPr lang="en-US" sz="600" b="1" i="0" u="none" strike="noStrike" dirty="0">
                          <a:solidFill>
                            <a:srgbClr val="000000"/>
                          </a:solidFill>
                          <a:effectLst/>
                          <a:latin typeface="Arial" panose="020B0604020202020204" pitchFamily="34" charset="0"/>
                          <a:cs typeface="Arial" panose="020B0604020202020204" pitchFamily="34" charset="0"/>
                        </a:rPr>
                        <a:t>NAME OF TEA</a:t>
                      </a:r>
                      <a:endParaRPr lang="en-ZA" sz="600" b="1" i="0" u="none" strike="noStrike" dirty="0">
                        <a:solidFill>
                          <a:srgbClr val="000000"/>
                        </a:solidFill>
                        <a:effectLst/>
                        <a:latin typeface="Arial" panose="020B0604020202020204" pitchFamily="34" charset="0"/>
                        <a:cs typeface="Arial" panose="020B0604020202020204" pitchFamily="34" charset="0"/>
                      </a:endParaRPr>
                    </a:p>
                  </a:txBody>
                  <a:tcPr marL="1790" marR="1790" marT="17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60000"/>
                        <a:lumOff val="40000"/>
                      </a:schemeClr>
                    </a:solidFill>
                  </a:tcPr>
                </a:tc>
                <a:tc>
                  <a:txBody>
                    <a:bodyPr/>
                    <a:lstStyle/>
                    <a:p>
                      <a:pPr algn="ctr" fontAlgn="ctr"/>
                      <a:r>
                        <a:rPr lang="en-US" sz="600" b="1" i="0" u="none" strike="noStrike" dirty="0">
                          <a:solidFill>
                            <a:srgbClr val="000000"/>
                          </a:solidFill>
                          <a:effectLst/>
                          <a:latin typeface="Arial" panose="020B0604020202020204" pitchFamily="34" charset="0"/>
                          <a:cs typeface="Arial" panose="020B0604020202020204" pitchFamily="34" charset="0"/>
                        </a:rPr>
                        <a:t>NO.OF FAMILIES</a:t>
                      </a:r>
                      <a:endParaRPr lang="en-ZA" sz="600" b="1" i="0" u="none" strike="noStrike" dirty="0">
                        <a:solidFill>
                          <a:srgbClr val="000000"/>
                        </a:solidFill>
                        <a:effectLst/>
                        <a:latin typeface="Arial" panose="020B0604020202020204" pitchFamily="34" charset="0"/>
                        <a:cs typeface="Arial" panose="020B0604020202020204" pitchFamily="34" charset="0"/>
                      </a:endParaRPr>
                    </a:p>
                  </a:txBody>
                  <a:tcPr marL="1790" marR="1790" marT="17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60000"/>
                        <a:lumOff val="40000"/>
                      </a:schemeClr>
                    </a:solidFill>
                  </a:tcPr>
                </a:tc>
                <a:tc>
                  <a:txBody>
                    <a:bodyPr/>
                    <a:lstStyle/>
                    <a:p>
                      <a:pPr marL="1270" indent="-6350" algn="ctr">
                        <a:lnSpc>
                          <a:spcPct val="107000"/>
                        </a:lnSpc>
                        <a:spcAft>
                          <a:spcPts val="780"/>
                        </a:spcAft>
                      </a:pPr>
                      <a:r>
                        <a:rPr lang="en-US" sz="6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NO.OF PERSON IN TEA</a:t>
                      </a:r>
                      <a:endParaRPr lang="en-ZA" sz="60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22984" marR="14393" marT="9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000"/>
                  </a:ext>
                </a:extLst>
              </a:tr>
              <a:tr h="272144">
                <a:tc rowSpan="8">
                  <a:txBody>
                    <a:bodyPr/>
                    <a:lstStyle/>
                    <a:p>
                      <a:pPr algn="ctr" fontAlgn="ctr"/>
                      <a:r>
                        <a:rPr lang="en-US" sz="600" b="1" i="0" u="none" strike="noStrike" dirty="0">
                          <a:solidFill>
                            <a:srgbClr val="000000"/>
                          </a:solidFill>
                          <a:effectLst/>
                          <a:latin typeface="Arial" panose="020B0604020202020204" pitchFamily="34" charset="0"/>
                          <a:cs typeface="Arial" panose="020B0604020202020204" pitchFamily="34" charset="0"/>
                        </a:rPr>
                        <a:t>ETHEKWINI METROPOLITAN</a:t>
                      </a:r>
                      <a:endParaRPr lang="en-ZA" sz="600" b="1" i="0" u="none" strike="noStrike" dirty="0">
                        <a:solidFill>
                          <a:srgbClr val="000000"/>
                        </a:solidFill>
                        <a:effectLst/>
                        <a:latin typeface="Arial" panose="020B0604020202020204" pitchFamily="34" charset="0"/>
                        <a:cs typeface="Arial" panose="020B0604020202020204" pitchFamily="34" charset="0"/>
                      </a:endParaRPr>
                    </a:p>
                  </a:txBody>
                  <a:tcPr marL="1790" marR="1790" marT="1790" marB="0" vert="vert27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fontAlgn="b">
                        <a:lnSpc>
                          <a:spcPct val="106000"/>
                        </a:lnSpc>
                        <a:spcAft>
                          <a:spcPts val="0"/>
                        </a:spcAft>
                      </a:pPr>
                      <a:r>
                        <a:rPr lang="en-ZA" sz="6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QALAKAHLE</a:t>
                      </a:r>
                      <a:endParaRPr lang="en-ZA" sz="6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58" marR="5358" marT="5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l" fontAlgn="b">
                        <a:lnSpc>
                          <a:spcPct val="106000"/>
                        </a:lnSpc>
                        <a:spcAft>
                          <a:spcPts val="0"/>
                        </a:spcAft>
                      </a:pPr>
                      <a:r>
                        <a:rPr lang="en-ZA" sz="500" b="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ZWELIBOMVU</a:t>
                      </a:r>
                      <a:endParaRPr lang="en-ZA" sz="600" b="0" dirty="0">
                        <a:effectLst/>
                        <a:latin typeface="Calibri" panose="020F0502020204030204" pitchFamily="34" charset="0"/>
                        <a:ea typeface="Calibri" panose="020F0502020204030204" pitchFamily="34" charset="0"/>
                        <a:cs typeface="Times New Roman" panose="02020603050405020304" pitchFamily="18" charset="0"/>
                      </a:endParaRPr>
                    </a:p>
                  </a:txBody>
                  <a:tcPr marL="5358" marR="5358" marT="5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fontAlgn="ctr"/>
                      <a:r>
                        <a:rPr lang="en-US" sz="800" b="1" i="0" u="none" strike="noStrike" dirty="0">
                          <a:solidFill>
                            <a:srgbClr val="000000"/>
                          </a:solidFill>
                          <a:effectLst/>
                          <a:latin typeface="Arial" panose="020B0604020202020204" pitchFamily="34" charset="0"/>
                          <a:cs typeface="Arial" panose="020B0604020202020204" pitchFamily="34" charset="0"/>
                        </a:rPr>
                        <a:t>24</a:t>
                      </a:r>
                      <a:endParaRPr lang="en-ZA" sz="800" b="1" i="0" u="none" strike="noStrike" dirty="0">
                        <a:solidFill>
                          <a:srgbClr val="000000"/>
                        </a:solidFill>
                        <a:effectLst/>
                        <a:latin typeface="Arial" panose="020B0604020202020204" pitchFamily="34" charset="0"/>
                        <a:cs typeface="Arial" panose="020B0604020202020204" pitchFamily="34" charset="0"/>
                      </a:endParaRPr>
                    </a:p>
                  </a:txBody>
                  <a:tcPr marL="1790" marR="1790" marT="17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1270" indent="-6350" algn="ctr">
                        <a:lnSpc>
                          <a:spcPct val="107000"/>
                        </a:lnSpc>
                        <a:spcAft>
                          <a:spcPts val="780"/>
                        </a:spcAft>
                      </a:pPr>
                      <a:r>
                        <a:rPr lang="en-US" sz="800" dirty="0">
                          <a:solidFill>
                            <a:schemeClr val="tx1"/>
                          </a:solidFill>
                          <a:effectLst/>
                          <a:latin typeface="Arial" panose="020B0604020202020204" pitchFamily="34" charset="0"/>
                          <a:ea typeface="Calibri" panose="020F0502020204030204" pitchFamily="34" charset="0"/>
                          <a:cs typeface="Arial" panose="020B0604020202020204" pitchFamily="34" charset="0"/>
                        </a:rPr>
                        <a:t>85</a:t>
                      </a:r>
                      <a:endParaRPr lang="en-ZA" sz="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22984" marR="14393" marT="9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001"/>
                  </a:ext>
                </a:extLst>
              </a:tr>
              <a:tr h="134226">
                <a:tc vMerge="1">
                  <a:txBody>
                    <a:bodyPr/>
                    <a:lstStyle/>
                    <a:p>
                      <a:pPr algn="ctr" fontAlgn="ctr"/>
                      <a:endParaRPr lang="en-ZA" sz="900" b="1" i="0" u="none" strike="noStrike" dirty="0">
                        <a:solidFill>
                          <a:schemeClr val="tx1"/>
                        </a:solidFill>
                        <a:effectLst/>
                        <a:latin typeface="Calibri" panose="020F0502020204030204" pitchFamily="34" charset="0"/>
                      </a:endParaRPr>
                    </a:p>
                  </a:txBody>
                  <a:tcPr marL="3182" marR="3182" marT="31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4">
                  <a:txBody>
                    <a:bodyPr/>
                    <a:lstStyle/>
                    <a:p>
                      <a:pPr fontAlgn="b">
                        <a:lnSpc>
                          <a:spcPct val="106000"/>
                        </a:lnSpc>
                        <a:spcAft>
                          <a:spcPts val="0"/>
                        </a:spcAft>
                      </a:pPr>
                      <a:r>
                        <a:rPr lang="en-ZA" sz="6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SPHANABANTU</a:t>
                      </a:r>
                      <a:endParaRPr lang="en-ZA" sz="6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58" marR="5358" marT="5358" marB="0" anchor="ctr">
                    <a:lnT w="6350" cap="flat" cmpd="sng" algn="ctr">
                      <a:solidFill>
                        <a:srgbClr val="000000"/>
                      </a:solidFill>
                      <a:prstDash val="solid"/>
                      <a:round/>
                      <a:headEnd type="none" w="med" len="med"/>
                      <a:tailEnd type="none" w="med" len="med"/>
                    </a:lnT>
                    <a:solidFill>
                      <a:schemeClr val="accent4">
                        <a:lumMod val="20000"/>
                        <a:lumOff val="80000"/>
                      </a:schemeClr>
                    </a:solidFill>
                  </a:tcPr>
                </a:tc>
                <a:tc>
                  <a:txBody>
                    <a:bodyPr/>
                    <a:lstStyle/>
                    <a:p>
                      <a:pPr algn="l" fontAlgn="b">
                        <a:lnSpc>
                          <a:spcPct val="106000"/>
                        </a:lnSpc>
                        <a:spcAft>
                          <a:spcPts val="0"/>
                        </a:spcAft>
                      </a:pPr>
                      <a:r>
                        <a:rPr lang="en-US" sz="500" b="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NTUZUMA A, </a:t>
                      </a:r>
                      <a:endParaRPr lang="en-ZA" sz="600" b="0" dirty="0">
                        <a:effectLst/>
                        <a:latin typeface="Calibri" panose="020F0502020204030204" pitchFamily="34" charset="0"/>
                        <a:ea typeface="Calibri" panose="020F0502020204030204" pitchFamily="34" charset="0"/>
                        <a:cs typeface="Times New Roman" panose="02020603050405020304" pitchFamily="18" charset="0"/>
                      </a:endParaRPr>
                    </a:p>
                  </a:txBody>
                  <a:tcPr marL="5358" marR="5358" marT="5358" marB="0">
                    <a:lnT w="6350" cap="flat" cmpd="sng" algn="ctr">
                      <a:solidFill>
                        <a:srgbClr val="000000"/>
                      </a:solidFill>
                      <a:prstDash val="solid"/>
                      <a:round/>
                      <a:headEnd type="none" w="med" len="med"/>
                      <a:tailEnd type="none" w="med" len="med"/>
                    </a:lnT>
                    <a:solidFill>
                      <a:schemeClr val="accent4">
                        <a:lumMod val="20000"/>
                        <a:lumOff val="80000"/>
                      </a:schemeClr>
                    </a:solidFill>
                  </a:tcPr>
                </a:tc>
                <a:tc>
                  <a:txBody>
                    <a:bodyPr/>
                    <a:lstStyle/>
                    <a:p>
                      <a:pPr algn="ctr" fontAlgn="ctr"/>
                      <a:r>
                        <a:rPr lang="en-US" sz="800" b="1" i="0" u="none" strike="noStrike" dirty="0">
                          <a:solidFill>
                            <a:schemeClr val="tx1"/>
                          </a:solidFill>
                          <a:effectLst/>
                          <a:latin typeface="Arial" panose="020B0604020202020204" pitchFamily="34" charset="0"/>
                          <a:cs typeface="Arial" panose="020B0604020202020204" pitchFamily="34" charset="0"/>
                        </a:rPr>
                        <a:t>67</a:t>
                      </a:r>
                      <a:endParaRPr lang="en-ZA" sz="800" b="1" i="0" u="none" strike="noStrike" dirty="0">
                        <a:solidFill>
                          <a:schemeClr val="tx1"/>
                        </a:solidFill>
                        <a:effectLst/>
                        <a:latin typeface="Arial" panose="020B0604020202020204" pitchFamily="34" charset="0"/>
                        <a:cs typeface="Arial" panose="020B0604020202020204" pitchFamily="34" charset="0"/>
                      </a:endParaRPr>
                    </a:p>
                  </a:txBody>
                  <a:tcPr marL="1790" marR="1790" marT="1790" marB="0" anchor="ct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1270" indent="-6350" algn="ctr">
                        <a:lnSpc>
                          <a:spcPct val="107000"/>
                        </a:lnSpc>
                        <a:spcAft>
                          <a:spcPts val="780"/>
                        </a:spcAft>
                      </a:pPr>
                      <a:r>
                        <a:rPr lang="en-US" sz="800" dirty="0">
                          <a:solidFill>
                            <a:schemeClr val="tx1"/>
                          </a:solidFill>
                          <a:effectLst/>
                          <a:latin typeface="Arial" panose="020B0604020202020204" pitchFamily="34" charset="0"/>
                          <a:ea typeface="Calibri" panose="020F0502020204030204" pitchFamily="34" charset="0"/>
                          <a:cs typeface="Arial" panose="020B0604020202020204" pitchFamily="34" charset="0"/>
                        </a:rPr>
                        <a:t>239</a:t>
                      </a:r>
                      <a:endParaRPr lang="en-ZA" sz="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22984" marR="14393" marT="9449" marB="0">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002"/>
                  </a:ext>
                </a:extLst>
              </a:tr>
              <a:tr h="134226">
                <a:tc vMerge="1">
                  <a:txBody>
                    <a:bodyPr/>
                    <a:lstStyle/>
                    <a:p>
                      <a:endParaRPr lang="en-ZA"/>
                    </a:p>
                  </a:txBody>
                  <a:tcPr>
                    <a:lnT w="6350" cap="flat" cmpd="sng" algn="ctr">
                      <a:solidFill>
                        <a:srgbClr val="000000"/>
                      </a:solidFill>
                      <a:prstDash val="solid"/>
                      <a:round/>
                      <a:headEnd type="none" w="med" len="med"/>
                      <a:tailEnd type="none" w="med" len="med"/>
                    </a:lnT>
                  </a:tcPr>
                </a:tc>
                <a:tc vMerge="1">
                  <a:txBody>
                    <a:bodyPr/>
                    <a:lstStyle/>
                    <a:p>
                      <a:endParaRPr lang="en-ZA"/>
                    </a:p>
                  </a:txBody>
                  <a:tcPr/>
                </a:tc>
                <a:tc>
                  <a:txBody>
                    <a:bodyPr/>
                    <a:lstStyle/>
                    <a:p>
                      <a:pPr algn="l" fontAlgn="b">
                        <a:lnSpc>
                          <a:spcPct val="106000"/>
                        </a:lnSpc>
                        <a:spcAft>
                          <a:spcPts val="0"/>
                        </a:spcAft>
                      </a:pPr>
                      <a:r>
                        <a:rPr lang="en-US" sz="500" b="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ADAMS (</a:t>
                      </a:r>
                      <a:endParaRPr lang="en-ZA" sz="600" b="0" dirty="0">
                        <a:effectLst/>
                        <a:latin typeface="Calibri" panose="020F0502020204030204" pitchFamily="34" charset="0"/>
                        <a:ea typeface="Calibri" panose="020F0502020204030204" pitchFamily="34" charset="0"/>
                        <a:cs typeface="Times New Roman" panose="02020603050405020304" pitchFamily="18" charset="0"/>
                      </a:endParaRPr>
                    </a:p>
                  </a:txBody>
                  <a:tcPr marL="5358" marR="5358" marT="5358" marB="0">
                    <a:solidFill>
                      <a:schemeClr val="accent4">
                        <a:lumMod val="20000"/>
                        <a:lumOff val="80000"/>
                      </a:schemeClr>
                    </a:solidFill>
                  </a:tcPr>
                </a:tc>
                <a:tc>
                  <a:txBody>
                    <a:bodyPr/>
                    <a:lstStyle/>
                    <a:p>
                      <a:pPr algn="ctr"/>
                      <a:r>
                        <a:rPr lang="en-US" sz="800" b="1" dirty="0">
                          <a:latin typeface="Arial" panose="020B0604020202020204" pitchFamily="34" charset="0"/>
                          <a:cs typeface="Arial" panose="020B0604020202020204" pitchFamily="34" charset="0"/>
                        </a:rPr>
                        <a:t>0</a:t>
                      </a:r>
                      <a:endParaRPr lang="en-ZA" sz="800" b="1" dirty="0">
                        <a:latin typeface="Arial" panose="020B0604020202020204" pitchFamily="34" charset="0"/>
                        <a:cs typeface="Arial" panose="020B0604020202020204" pitchFamily="34" charset="0"/>
                      </a:endParaRPr>
                    </a:p>
                  </a:txBody>
                  <a:tcPr marL="1790" marR="1790" marT="1790" marB="0" anchor="ct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marL="1270" indent="-6350" algn="ctr">
                        <a:lnSpc>
                          <a:spcPct val="107000"/>
                        </a:lnSpc>
                        <a:spcAft>
                          <a:spcPts val="780"/>
                        </a:spcAft>
                      </a:pPr>
                      <a:r>
                        <a:rPr lang="en-US" sz="800" dirty="0">
                          <a:solidFill>
                            <a:schemeClr val="tx1"/>
                          </a:solidFill>
                          <a:effectLst/>
                          <a:latin typeface="Arial" panose="020B0604020202020204" pitchFamily="34" charset="0"/>
                          <a:ea typeface="Calibri" panose="020F0502020204030204" pitchFamily="34" charset="0"/>
                          <a:cs typeface="Arial" panose="020B0604020202020204" pitchFamily="34" charset="0"/>
                        </a:rPr>
                        <a:t>0</a:t>
                      </a:r>
                      <a:endParaRPr lang="en-ZA" sz="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22984" marR="14393" marT="9449" marB="0">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0003"/>
                  </a:ext>
                </a:extLst>
              </a:tr>
              <a:tr h="134226">
                <a:tc vMerge="1">
                  <a:txBody>
                    <a:bodyPr/>
                    <a:lstStyle/>
                    <a:p>
                      <a:endParaRPr lang="en-ZA"/>
                    </a:p>
                  </a:txBody>
                  <a:tcPr>
                    <a:lnT w="6350" cap="flat" cmpd="sng" algn="ctr">
                      <a:solidFill>
                        <a:srgbClr val="000000"/>
                      </a:solidFill>
                      <a:prstDash val="solid"/>
                      <a:round/>
                      <a:headEnd type="none" w="med" len="med"/>
                      <a:tailEnd type="none" w="med" len="med"/>
                    </a:lnT>
                  </a:tcPr>
                </a:tc>
                <a:tc vMerge="1">
                  <a:txBody>
                    <a:bodyPr/>
                    <a:lstStyle/>
                    <a:p>
                      <a:endParaRPr lang="en-ZA"/>
                    </a:p>
                  </a:txBody>
                  <a:tcPr/>
                </a:tc>
                <a:tc>
                  <a:txBody>
                    <a:bodyPr/>
                    <a:lstStyle/>
                    <a:p>
                      <a:pPr algn="l">
                        <a:lnSpc>
                          <a:spcPct val="107000"/>
                        </a:lnSpc>
                        <a:spcAft>
                          <a:spcPts val="0"/>
                        </a:spcAft>
                      </a:pPr>
                      <a:r>
                        <a:rPr lang="en-US" sz="500" b="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IFRACOMBE</a:t>
                      </a:r>
                      <a:endParaRPr lang="en-ZA" sz="600" b="0" dirty="0">
                        <a:effectLst/>
                        <a:latin typeface="Calibri" panose="020F0502020204030204" pitchFamily="34" charset="0"/>
                        <a:ea typeface="Calibri" panose="020F0502020204030204" pitchFamily="34" charset="0"/>
                        <a:cs typeface="Times New Roman" panose="02020603050405020304" pitchFamily="18" charset="0"/>
                      </a:endParaRPr>
                    </a:p>
                  </a:txBody>
                  <a:tcPr marL="5358" marR="5358" marT="5358" marB="0">
                    <a:solidFill>
                      <a:schemeClr val="accent4">
                        <a:lumMod val="20000"/>
                        <a:lumOff val="80000"/>
                      </a:schemeClr>
                    </a:solidFill>
                  </a:tcPr>
                </a:tc>
                <a:tc>
                  <a:txBody>
                    <a:bodyPr/>
                    <a:lstStyle/>
                    <a:p>
                      <a:pPr algn="ctr"/>
                      <a:r>
                        <a:rPr lang="en-US" sz="800" b="1" i="0" u="none" strike="noStrike" dirty="0">
                          <a:solidFill>
                            <a:schemeClr val="tx1"/>
                          </a:solidFill>
                          <a:effectLst/>
                          <a:latin typeface="Arial" panose="020B0604020202020204" pitchFamily="34" charset="0"/>
                          <a:cs typeface="Arial" panose="020B0604020202020204" pitchFamily="34" charset="0"/>
                        </a:rPr>
                        <a:t>0</a:t>
                      </a:r>
                      <a:endParaRPr lang="en-ZA" sz="800" dirty="0"/>
                    </a:p>
                  </a:txBody>
                  <a:tcPr marL="1790" marR="1790" marT="1790" marB="0" anchor="ct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marL="1270" indent="-6350" algn="ctr">
                        <a:lnSpc>
                          <a:spcPct val="107000"/>
                        </a:lnSpc>
                        <a:spcAft>
                          <a:spcPts val="780"/>
                        </a:spcAft>
                      </a:pPr>
                      <a:r>
                        <a:rPr lang="en-US" sz="800" dirty="0">
                          <a:solidFill>
                            <a:schemeClr val="tx1"/>
                          </a:solidFill>
                          <a:effectLst/>
                          <a:latin typeface="Arial" panose="020B0604020202020204" pitchFamily="34" charset="0"/>
                          <a:ea typeface="Calibri" panose="020F0502020204030204" pitchFamily="34" charset="0"/>
                          <a:cs typeface="Arial" panose="020B0604020202020204" pitchFamily="34" charset="0"/>
                        </a:rPr>
                        <a:t>0</a:t>
                      </a:r>
                      <a:endParaRPr lang="en-ZA" sz="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22984" marR="14393" marT="9449" marB="0">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0005"/>
                  </a:ext>
                </a:extLst>
              </a:tr>
              <a:tr h="124573">
                <a:tc vMerge="1">
                  <a:txBody>
                    <a:bodyPr/>
                    <a:lstStyle/>
                    <a:p>
                      <a:endParaRPr lang="en-ZA"/>
                    </a:p>
                  </a:txBody>
                  <a:tcPr>
                    <a:lnT w="6350" cap="flat" cmpd="sng" algn="ctr">
                      <a:solidFill>
                        <a:srgbClr val="000000"/>
                      </a:solidFill>
                      <a:prstDash val="solid"/>
                      <a:round/>
                      <a:headEnd type="none" w="med" len="med"/>
                      <a:tailEnd type="none" w="med" len="med"/>
                    </a:lnT>
                  </a:tcPr>
                </a:tc>
                <a:tc vMerge="1">
                  <a:txBody>
                    <a:bodyPr/>
                    <a:lstStyle/>
                    <a:p>
                      <a:endParaRPr lang="en-ZA"/>
                    </a:p>
                  </a:txBody>
                  <a:tcPr/>
                </a:tc>
                <a:tc>
                  <a:txBody>
                    <a:bodyPr/>
                    <a:lstStyle/>
                    <a:p>
                      <a:pPr algn="l">
                        <a:lnSpc>
                          <a:spcPct val="107000"/>
                        </a:lnSpc>
                        <a:spcAft>
                          <a:spcPts val="0"/>
                        </a:spcAft>
                      </a:pPr>
                      <a:r>
                        <a:rPr lang="en-US" sz="500" b="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DASSENHOEK</a:t>
                      </a:r>
                      <a:endParaRPr lang="en-ZA" sz="600" b="0" dirty="0">
                        <a:effectLst/>
                        <a:latin typeface="Calibri" panose="020F0502020204030204" pitchFamily="34" charset="0"/>
                        <a:ea typeface="Calibri" panose="020F0502020204030204" pitchFamily="34" charset="0"/>
                        <a:cs typeface="Times New Roman" panose="02020603050405020304" pitchFamily="18" charset="0"/>
                      </a:endParaRPr>
                    </a:p>
                  </a:txBody>
                  <a:tcPr marL="5358" marR="5358" marT="5358" marB="0" anchor="ctr">
                    <a:solidFill>
                      <a:schemeClr val="accent4">
                        <a:lumMod val="20000"/>
                        <a:lumOff val="80000"/>
                      </a:schemeClr>
                    </a:solidFill>
                  </a:tcPr>
                </a:tc>
                <a:tc>
                  <a:txBody>
                    <a:bodyPr/>
                    <a:lstStyle/>
                    <a:p>
                      <a:pPr algn="ctr"/>
                      <a:r>
                        <a:rPr lang="en-US" sz="800" b="1" dirty="0">
                          <a:latin typeface="Arial" panose="020B0604020202020204" pitchFamily="34" charset="0"/>
                          <a:cs typeface="Arial" panose="020B0604020202020204" pitchFamily="34" charset="0"/>
                        </a:rPr>
                        <a:t>0</a:t>
                      </a:r>
                      <a:endParaRPr lang="en-ZA" sz="800" dirty="0"/>
                    </a:p>
                  </a:txBody>
                  <a:tcPr marL="1790" marR="1790" marT="1790" marB="0" anchor="ct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marL="1270" indent="-6350" algn="ctr">
                        <a:lnSpc>
                          <a:spcPct val="107000"/>
                        </a:lnSpc>
                        <a:spcAft>
                          <a:spcPts val="780"/>
                        </a:spcAft>
                      </a:pPr>
                      <a:r>
                        <a:rPr lang="en-US" sz="800" dirty="0">
                          <a:solidFill>
                            <a:schemeClr val="tx1"/>
                          </a:solidFill>
                          <a:effectLst/>
                          <a:latin typeface="Arial" panose="020B0604020202020204" pitchFamily="34" charset="0"/>
                          <a:ea typeface="Calibri" panose="020F0502020204030204" pitchFamily="34" charset="0"/>
                          <a:cs typeface="Arial" panose="020B0604020202020204" pitchFamily="34" charset="0"/>
                        </a:rPr>
                        <a:t>0</a:t>
                      </a:r>
                      <a:endParaRPr lang="en-ZA" sz="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22984" marR="14393" marT="9449" marB="0" anchor="ctr">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0007"/>
                  </a:ext>
                </a:extLst>
              </a:tr>
              <a:tr h="138172">
                <a:tc vMerge="1">
                  <a:txBody>
                    <a:bodyPr/>
                    <a:lstStyle/>
                    <a:p>
                      <a:pPr algn="ctr" fontAlgn="ctr"/>
                      <a:endParaRPr lang="en-ZA" sz="900" b="1" i="0" u="none" strike="noStrike" dirty="0">
                        <a:solidFill>
                          <a:schemeClr val="tx1"/>
                        </a:solidFill>
                        <a:effectLst/>
                        <a:latin typeface="Calibri" panose="020F0502020204030204" pitchFamily="34" charset="0"/>
                      </a:endParaRPr>
                    </a:p>
                  </a:txBody>
                  <a:tcPr marL="3182" marR="3182" marT="31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fontAlgn="b">
                        <a:lnSpc>
                          <a:spcPct val="106000"/>
                        </a:lnSpc>
                        <a:spcAft>
                          <a:spcPts val="0"/>
                        </a:spcAft>
                      </a:pPr>
                      <a:r>
                        <a:rPr lang="en-ZA" sz="6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LB LION B INVESTMENTS</a:t>
                      </a:r>
                      <a:endParaRPr lang="en-ZA" sz="6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58" marR="5358" marT="5358" marB="0" anchor="ctr">
                    <a:lnL w="6350" cap="flat" cmpd="sng" algn="ctr">
                      <a:solidFill>
                        <a:srgbClr val="000000"/>
                      </a:solidFill>
                      <a:prstDash val="solid"/>
                      <a:round/>
                      <a:headEnd type="none" w="med" len="med"/>
                      <a:tailEnd type="none" w="med" len="med"/>
                    </a:lnL>
                    <a:solidFill>
                      <a:schemeClr val="accent4">
                        <a:lumMod val="20000"/>
                        <a:lumOff val="80000"/>
                      </a:schemeClr>
                    </a:solidFill>
                  </a:tcPr>
                </a:tc>
                <a:tc>
                  <a:txBody>
                    <a:bodyPr/>
                    <a:lstStyle/>
                    <a:p>
                      <a:pPr algn="l" fontAlgn="b">
                        <a:lnSpc>
                          <a:spcPct val="106000"/>
                        </a:lnSpc>
                        <a:spcAft>
                          <a:spcPts val="0"/>
                        </a:spcAft>
                      </a:pPr>
                      <a:r>
                        <a:rPr lang="en-ZA" sz="500" b="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152 O’ FLAHERTY RD,RESERVIOR HILLS</a:t>
                      </a:r>
                      <a:endParaRPr lang="en-ZA" sz="600" b="0" dirty="0">
                        <a:effectLst/>
                        <a:latin typeface="Calibri" panose="020F0502020204030204" pitchFamily="34" charset="0"/>
                        <a:ea typeface="Calibri" panose="020F0502020204030204" pitchFamily="34" charset="0"/>
                        <a:cs typeface="Times New Roman" panose="02020603050405020304" pitchFamily="18" charset="0"/>
                      </a:endParaRPr>
                    </a:p>
                  </a:txBody>
                  <a:tcPr marL="5358" marR="5358" marT="5358" marB="0" anchor="ctr">
                    <a:solidFill>
                      <a:schemeClr val="accent4">
                        <a:lumMod val="20000"/>
                        <a:lumOff val="80000"/>
                      </a:schemeClr>
                    </a:solidFill>
                  </a:tcPr>
                </a:tc>
                <a:tc>
                  <a:txBody>
                    <a:bodyPr/>
                    <a:lstStyle/>
                    <a:p>
                      <a:pPr algn="ctr" fontAlgn="ctr"/>
                      <a:r>
                        <a:rPr lang="en-US" sz="800" b="1" i="0" u="none" strike="noStrike" dirty="0">
                          <a:solidFill>
                            <a:schemeClr val="tx1"/>
                          </a:solidFill>
                          <a:effectLst/>
                          <a:latin typeface="Arial" panose="020B0604020202020204" pitchFamily="34" charset="0"/>
                          <a:cs typeface="Arial" panose="020B0604020202020204" pitchFamily="34" charset="0"/>
                        </a:rPr>
                        <a:t>0</a:t>
                      </a:r>
                      <a:endParaRPr lang="en-ZA" sz="800" b="1" i="0" u="none" strike="noStrike" dirty="0">
                        <a:solidFill>
                          <a:schemeClr val="tx1"/>
                        </a:solidFill>
                        <a:effectLst/>
                        <a:latin typeface="Arial" panose="020B0604020202020204" pitchFamily="34" charset="0"/>
                        <a:cs typeface="Arial" panose="020B0604020202020204" pitchFamily="34" charset="0"/>
                      </a:endParaRPr>
                    </a:p>
                  </a:txBody>
                  <a:tcPr marL="1790" marR="1790" marT="1790" marB="0" anchor="ct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marL="1270" indent="-6350" algn="ctr">
                        <a:lnSpc>
                          <a:spcPct val="107000"/>
                        </a:lnSpc>
                        <a:spcAft>
                          <a:spcPts val="780"/>
                        </a:spcAft>
                      </a:pPr>
                      <a:r>
                        <a:rPr lang="en-US" sz="800" dirty="0">
                          <a:solidFill>
                            <a:schemeClr val="tx1"/>
                          </a:solidFill>
                          <a:effectLst/>
                          <a:latin typeface="Arial" panose="020B0604020202020204" pitchFamily="34" charset="0"/>
                          <a:ea typeface="Calibri" panose="020F0502020204030204" pitchFamily="34" charset="0"/>
                          <a:cs typeface="Arial" panose="020B0604020202020204" pitchFamily="34" charset="0"/>
                        </a:rPr>
                        <a:t>0</a:t>
                      </a:r>
                      <a:endParaRPr lang="en-ZA" sz="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22984" marR="14393" marT="9449" marB="0" anchor="ctr">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0009"/>
                  </a:ext>
                </a:extLst>
              </a:tr>
              <a:tr h="152904">
                <a:tc vMerge="1">
                  <a:txBody>
                    <a:bodyPr/>
                    <a:lstStyle/>
                    <a:p>
                      <a:pPr algn="ctr" fontAlgn="ctr"/>
                      <a:endParaRPr lang="en-ZA" sz="900" b="1" i="0" u="none" strike="noStrike" dirty="0">
                        <a:solidFill>
                          <a:schemeClr val="tx1"/>
                        </a:solidFill>
                        <a:effectLst/>
                        <a:latin typeface="Calibri" panose="020F0502020204030204" pitchFamily="34" charset="0"/>
                      </a:endParaRPr>
                    </a:p>
                  </a:txBody>
                  <a:tcPr marL="3182" marR="3182" marT="31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fontAlgn="b">
                        <a:lnSpc>
                          <a:spcPct val="106000"/>
                        </a:lnSpc>
                        <a:spcAft>
                          <a:spcPts val="0"/>
                        </a:spcAft>
                      </a:pPr>
                      <a:r>
                        <a:rPr lang="en-US" sz="6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BHUNGANE PROPERTY TRUST</a:t>
                      </a:r>
                      <a:endParaRPr lang="en-ZA" sz="6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58" marR="5358" marT="5358" marB="0" anchor="ctr">
                    <a:solidFill>
                      <a:schemeClr val="accent4">
                        <a:lumMod val="20000"/>
                        <a:lumOff val="80000"/>
                      </a:schemeClr>
                    </a:solidFill>
                  </a:tcPr>
                </a:tc>
                <a:tc>
                  <a:txBody>
                    <a:bodyPr/>
                    <a:lstStyle/>
                    <a:p>
                      <a:pPr algn="l" fontAlgn="b">
                        <a:lnSpc>
                          <a:spcPct val="106000"/>
                        </a:lnSpc>
                        <a:spcAft>
                          <a:spcPts val="0"/>
                        </a:spcAft>
                      </a:pPr>
                      <a:r>
                        <a:rPr lang="en-ZA" sz="500" b="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PINETOWN STUDENT VILLAGE</a:t>
                      </a:r>
                      <a:endParaRPr lang="en-ZA" sz="600" b="0" dirty="0">
                        <a:effectLst/>
                        <a:latin typeface="Calibri" panose="020F0502020204030204" pitchFamily="34" charset="0"/>
                        <a:ea typeface="Calibri" panose="020F0502020204030204" pitchFamily="34" charset="0"/>
                        <a:cs typeface="Times New Roman" panose="02020603050405020304" pitchFamily="18" charset="0"/>
                      </a:endParaRPr>
                    </a:p>
                  </a:txBody>
                  <a:tcPr marL="5358" marR="5358" marT="5358" marB="0" anchor="ctr">
                    <a:solidFill>
                      <a:schemeClr val="accent4">
                        <a:lumMod val="20000"/>
                        <a:lumOff val="80000"/>
                      </a:schemeClr>
                    </a:solidFill>
                  </a:tcPr>
                </a:tc>
                <a:tc>
                  <a:txBody>
                    <a:bodyPr/>
                    <a:lstStyle/>
                    <a:p>
                      <a:pPr algn="ctr" fontAlgn="ctr"/>
                      <a:r>
                        <a:rPr lang="en-US" sz="800" b="1" i="0" u="none" strike="noStrike" dirty="0">
                          <a:solidFill>
                            <a:schemeClr val="tx1"/>
                          </a:solidFill>
                          <a:effectLst/>
                          <a:latin typeface="Arial" panose="020B0604020202020204" pitchFamily="34" charset="0"/>
                          <a:cs typeface="Arial" panose="020B0604020202020204" pitchFamily="34" charset="0"/>
                        </a:rPr>
                        <a:t>110</a:t>
                      </a:r>
                      <a:endParaRPr lang="en-ZA" sz="800" b="1" i="0" u="none" strike="noStrike" dirty="0">
                        <a:solidFill>
                          <a:schemeClr val="tx1"/>
                        </a:solidFill>
                        <a:effectLst/>
                        <a:latin typeface="Arial" panose="020B0604020202020204" pitchFamily="34" charset="0"/>
                        <a:cs typeface="Arial" panose="020B0604020202020204" pitchFamily="34" charset="0"/>
                      </a:endParaRPr>
                    </a:p>
                  </a:txBody>
                  <a:tcPr marL="1790" marR="1790" marT="1790" marB="0" anchor="ct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1270" indent="-6350" algn="ctr">
                        <a:lnSpc>
                          <a:spcPct val="107000"/>
                        </a:lnSpc>
                        <a:spcAft>
                          <a:spcPts val="780"/>
                        </a:spcAft>
                      </a:pPr>
                      <a:r>
                        <a:rPr lang="en-US" sz="800" dirty="0">
                          <a:solidFill>
                            <a:schemeClr val="tx1"/>
                          </a:solidFill>
                          <a:effectLst/>
                          <a:latin typeface="Arial" panose="020B0604020202020204" pitchFamily="34" charset="0"/>
                          <a:ea typeface="Calibri" panose="020F0502020204030204" pitchFamily="34" charset="0"/>
                          <a:cs typeface="Arial" panose="020B0604020202020204" pitchFamily="34" charset="0"/>
                        </a:rPr>
                        <a:t>427</a:t>
                      </a:r>
                      <a:endParaRPr lang="en-ZA" sz="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22984" marR="14393" marT="9449" marB="0" anchor="ctr">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010"/>
                  </a:ext>
                </a:extLst>
              </a:tr>
              <a:tr h="320005">
                <a:tc vMerge="1">
                  <a:txBody>
                    <a:bodyPr/>
                    <a:lstStyle/>
                    <a:p>
                      <a:pPr algn="ctr" fontAlgn="ctr"/>
                      <a:endParaRPr lang="en-ZA" sz="900" b="1" i="0" u="none" strike="noStrike" dirty="0">
                        <a:solidFill>
                          <a:schemeClr val="tx1"/>
                        </a:solidFill>
                        <a:effectLst/>
                        <a:latin typeface="Calibri" panose="020F0502020204030204" pitchFamily="34" charset="0"/>
                      </a:endParaRPr>
                    </a:p>
                  </a:txBody>
                  <a:tcPr marL="3182" marR="3182" marT="31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fontAlgn="b">
                        <a:lnSpc>
                          <a:spcPct val="106000"/>
                        </a:lnSpc>
                        <a:spcAft>
                          <a:spcPts val="0"/>
                        </a:spcAft>
                      </a:pPr>
                      <a:r>
                        <a:rPr lang="en-US" sz="6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BHUNGANE PROPERTY</a:t>
                      </a:r>
                    </a:p>
                    <a:p>
                      <a:pPr fontAlgn="b">
                        <a:lnSpc>
                          <a:spcPct val="106000"/>
                        </a:lnSpc>
                        <a:spcAft>
                          <a:spcPts val="0"/>
                        </a:spcAft>
                      </a:pPr>
                      <a:r>
                        <a:rPr lang="en-US" sz="6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TRUST</a:t>
                      </a:r>
                      <a:endParaRPr lang="en-US" sz="6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fontAlgn="b">
                        <a:lnSpc>
                          <a:spcPct val="106000"/>
                        </a:lnSpc>
                        <a:spcAft>
                          <a:spcPts val="0"/>
                        </a:spcAft>
                      </a:pPr>
                      <a:endParaRPr lang="en-US" sz="6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5358" marR="5358" marT="5358" marB="0" anchor="ctr">
                    <a:solidFill>
                      <a:schemeClr val="accent4">
                        <a:lumMod val="20000"/>
                        <a:lumOff val="80000"/>
                      </a:schemeClr>
                    </a:solidFill>
                  </a:tcPr>
                </a:tc>
                <a:tc>
                  <a:txBody>
                    <a:bodyPr/>
                    <a:lstStyle/>
                    <a:p>
                      <a:pPr algn="l" fontAlgn="b">
                        <a:lnSpc>
                          <a:spcPct val="106000"/>
                        </a:lnSpc>
                        <a:spcAft>
                          <a:spcPts val="0"/>
                        </a:spcAft>
                      </a:pPr>
                      <a:r>
                        <a:rPr lang="en-ZA" sz="500" b="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ZA" sz="600" b="0" dirty="0">
                        <a:effectLst/>
                        <a:latin typeface="Calibri" panose="020F0502020204030204" pitchFamily="34" charset="0"/>
                        <a:ea typeface="Calibri" panose="020F0502020204030204" pitchFamily="34" charset="0"/>
                        <a:cs typeface="Times New Roman" panose="02020603050405020304" pitchFamily="18" charset="0"/>
                      </a:endParaRPr>
                    </a:p>
                    <a:p>
                      <a:pPr algn="l" fontAlgn="b">
                        <a:lnSpc>
                          <a:spcPct val="106000"/>
                        </a:lnSpc>
                        <a:spcAft>
                          <a:spcPts val="0"/>
                        </a:spcAft>
                      </a:pPr>
                      <a:r>
                        <a:rPr lang="en-ZA" sz="500" b="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287 MAHATMA GANDHI ROAD, DURBAN</a:t>
                      </a:r>
                      <a:endParaRPr lang="en-ZA" sz="600" b="0" dirty="0">
                        <a:effectLst/>
                        <a:latin typeface="Calibri" panose="020F0502020204030204" pitchFamily="34" charset="0"/>
                        <a:ea typeface="Calibri" panose="020F0502020204030204" pitchFamily="34" charset="0"/>
                        <a:cs typeface="Times New Roman" panose="02020603050405020304" pitchFamily="18" charset="0"/>
                      </a:endParaRPr>
                    </a:p>
                  </a:txBody>
                  <a:tcPr marL="5358" marR="5358" marT="5358" marB="0" anchor="ctr">
                    <a:solidFill>
                      <a:schemeClr val="accent4">
                        <a:lumMod val="20000"/>
                        <a:lumOff val="80000"/>
                      </a:schemeClr>
                    </a:solidFill>
                  </a:tcPr>
                </a:tc>
                <a:tc>
                  <a:txBody>
                    <a:bodyPr/>
                    <a:lstStyle/>
                    <a:p>
                      <a:pPr algn="ctr" fontAlgn="ctr"/>
                      <a:r>
                        <a:rPr lang="en-US" sz="800" b="1" i="0" u="none" strike="noStrike" dirty="0">
                          <a:solidFill>
                            <a:schemeClr val="tx1"/>
                          </a:solidFill>
                          <a:effectLst/>
                          <a:latin typeface="Arial" panose="020B0604020202020204" pitchFamily="34" charset="0"/>
                          <a:cs typeface="Arial" panose="020B0604020202020204" pitchFamily="34" charset="0"/>
                        </a:rPr>
                        <a:t>0</a:t>
                      </a:r>
                      <a:endParaRPr lang="en-ZA" sz="800" b="1" i="0" u="none" strike="noStrike" dirty="0">
                        <a:solidFill>
                          <a:schemeClr val="tx1"/>
                        </a:solidFill>
                        <a:effectLst/>
                        <a:latin typeface="Arial" panose="020B0604020202020204" pitchFamily="34" charset="0"/>
                        <a:cs typeface="Arial" panose="020B0604020202020204" pitchFamily="34" charset="0"/>
                      </a:endParaRPr>
                    </a:p>
                  </a:txBody>
                  <a:tcPr marL="1790" marR="1790" marT="1790" marB="0" anchor="ct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marL="1270" indent="-6350" algn="ctr">
                        <a:lnSpc>
                          <a:spcPct val="107000"/>
                        </a:lnSpc>
                        <a:spcAft>
                          <a:spcPts val="780"/>
                        </a:spcAft>
                      </a:pPr>
                      <a:r>
                        <a:rPr lang="en-US" sz="800" dirty="0">
                          <a:solidFill>
                            <a:schemeClr val="tx1"/>
                          </a:solidFill>
                          <a:effectLst/>
                          <a:latin typeface="Arial" panose="020B0604020202020204" pitchFamily="34" charset="0"/>
                          <a:ea typeface="Calibri" panose="020F0502020204030204" pitchFamily="34" charset="0"/>
                          <a:cs typeface="Arial" panose="020B0604020202020204" pitchFamily="34" charset="0"/>
                        </a:rPr>
                        <a:t>0</a:t>
                      </a:r>
                      <a:endParaRPr lang="en-ZA" sz="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22984" marR="14393" marT="9449" marB="0" anchor="ctr">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0011"/>
                  </a:ext>
                </a:extLst>
              </a:tr>
              <a:tr h="134226">
                <a:tc rowSpan="5">
                  <a:txBody>
                    <a:bodyPr/>
                    <a:lstStyle/>
                    <a:p>
                      <a:pPr algn="ctr" fontAlgn="ctr"/>
                      <a:r>
                        <a:rPr lang="en-US" sz="600" b="1" i="0" u="none" strike="noStrike" dirty="0">
                          <a:solidFill>
                            <a:schemeClr val="tx1"/>
                          </a:solidFill>
                          <a:effectLst/>
                          <a:latin typeface="Arial" panose="020B0604020202020204" pitchFamily="34" charset="0"/>
                          <a:cs typeface="Arial" panose="020B0604020202020204" pitchFamily="34" charset="0"/>
                        </a:rPr>
                        <a:t>HOUSING DEV AGENCY</a:t>
                      </a:r>
                      <a:endParaRPr lang="en-ZA" sz="600" b="1" i="0" u="none" strike="noStrike" dirty="0">
                        <a:solidFill>
                          <a:schemeClr val="tx1"/>
                        </a:solidFill>
                        <a:effectLst/>
                        <a:latin typeface="Arial" panose="020B0604020202020204" pitchFamily="34" charset="0"/>
                        <a:cs typeface="Arial" panose="020B0604020202020204" pitchFamily="34" charset="0"/>
                      </a:endParaRPr>
                    </a:p>
                  </a:txBody>
                  <a:tcPr marL="4157" marR="4157" marT="4157" marB="0" vert="vert27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rowSpan="3">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600" b="1" i="0" u="none" strike="noStrike" dirty="0">
                          <a:solidFill>
                            <a:schemeClr val="tx1"/>
                          </a:solidFill>
                          <a:effectLst/>
                          <a:latin typeface="Arial" panose="020B0604020202020204" pitchFamily="34" charset="0"/>
                          <a:cs typeface="Arial" panose="020B0604020202020204" pitchFamily="34" charset="0"/>
                        </a:rPr>
                        <a:t>CONCOST DEVELOPMENT</a:t>
                      </a:r>
                    </a:p>
                  </a:txBody>
                  <a:tcPr marL="4157" marR="4157" marT="41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500" b="0" i="0" u="none" strike="noStrike" dirty="0">
                          <a:solidFill>
                            <a:schemeClr val="tx1"/>
                          </a:solidFill>
                          <a:effectLst/>
                          <a:latin typeface="Arial" panose="020B0604020202020204" pitchFamily="34" charset="0"/>
                          <a:cs typeface="Arial" panose="020B0604020202020204" pitchFamily="34" charset="0"/>
                        </a:rPr>
                        <a:t>CHE GUEVARA</a:t>
                      </a:r>
                      <a:endParaRPr lang="en-ZA" sz="500" b="0" i="0" u="none" strike="noStrike" dirty="0">
                        <a:solidFill>
                          <a:schemeClr val="tx1"/>
                        </a:solidFill>
                        <a:effectLst/>
                        <a:latin typeface="Arial" panose="020B0604020202020204" pitchFamily="34" charset="0"/>
                        <a:cs typeface="Arial" panose="020B0604020202020204" pitchFamily="34" charset="0"/>
                      </a:endParaRPr>
                    </a:p>
                  </a:txBody>
                  <a:tcPr marL="4157" marR="4157" marT="41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sz="800" b="1" i="0" u="none" strike="noStrike" dirty="0">
                          <a:solidFill>
                            <a:schemeClr val="tx1"/>
                          </a:solidFill>
                          <a:effectLst/>
                          <a:latin typeface="Arial" panose="020B0604020202020204" pitchFamily="34" charset="0"/>
                          <a:cs typeface="Arial" panose="020B0604020202020204" pitchFamily="34" charset="0"/>
                        </a:rPr>
                        <a:t>37</a:t>
                      </a:r>
                      <a:endParaRPr lang="en-ZA" sz="800" b="1" i="0" u="none" strike="noStrike" dirty="0">
                        <a:solidFill>
                          <a:schemeClr val="tx1"/>
                        </a:solidFill>
                        <a:effectLst/>
                        <a:latin typeface="Arial" panose="020B0604020202020204" pitchFamily="34" charset="0"/>
                        <a:cs typeface="Arial" panose="020B0604020202020204" pitchFamily="34" charset="0"/>
                      </a:endParaRPr>
                    </a:p>
                  </a:txBody>
                  <a:tcPr marL="4157" marR="4157" marT="41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marL="1270" indent="-6350" algn="ctr">
                        <a:lnSpc>
                          <a:spcPct val="107000"/>
                        </a:lnSpc>
                        <a:spcAft>
                          <a:spcPts val="780"/>
                        </a:spcAft>
                      </a:pPr>
                      <a:r>
                        <a:rPr lang="en-US" sz="800" dirty="0">
                          <a:solidFill>
                            <a:schemeClr val="tx1"/>
                          </a:solidFill>
                          <a:effectLst/>
                          <a:latin typeface="Arial" panose="020B0604020202020204" pitchFamily="34" charset="0"/>
                          <a:ea typeface="Calibri" panose="020F0502020204030204" pitchFamily="34" charset="0"/>
                          <a:cs typeface="Arial" panose="020B0604020202020204" pitchFamily="34" charset="0"/>
                        </a:rPr>
                        <a:t>125</a:t>
                      </a:r>
                      <a:endParaRPr lang="en-ZA" sz="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22984" marR="14393" marT="9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12"/>
                  </a:ext>
                </a:extLst>
              </a:tr>
              <a:tr h="134226">
                <a:tc vMerge="1">
                  <a:txBody>
                    <a:bodyPr/>
                    <a:lstStyle/>
                    <a:p>
                      <a:pPr algn="ctr" fontAlgn="ctr"/>
                      <a:endParaRPr lang="en-ZA" sz="900" b="1" i="0" u="none" strike="noStrike" dirty="0">
                        <a:solidFill>
                          <a:schemeClr val="tx1"/>
                        </a:solidFill>
                        <a:effectLst/>
                        <a:latin typeface="Calibri" panose="020F0502020204030204" pitchFamily="34" charset="0"/>
                      </a:endParaRPr>
                    </a:p>
                  </a:txBody>
                  <a:tcPr marL="7389" marR="7389" marT="7389"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vMerge="1">
                  <a:txBody>
                    <a:bodyPr/>
                    <a:lstStyle/>
                    <a:p>
                      <a:pPr algn="ctr" fontAlgn="ctr"/>
                      <a:endParaRPr lang="en-ZA" sz="900" b="1" i="0" u="none" strike="noStrike" dirty="0">
                        <a:solidFill>
                          <a:schemeClr val="tx1"/>
                        </a:solidFill>
                        <a:effectLst/>
                        <a:latin typeface="Calibri" panose="020F0502020204030204" pitchFamily="34" charset="0"/>
                      </a:endParaRPr>
                    </a:p>
                  </a:txBody>
                  <a:tcPr marL="7389" marR="7389" marT="7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l" fontAlgn="ctr"/>
                      <a:r>
                        <a:rPr lang="en-US" sz="500" b="0" i="0" u="none" strike="noStrike" dirty="0">
                          <a:solidFill>
                            <a:schemeClr val="tx1"/>
                          </a:solidFill>
                          <a:effectLst/>
                          <a:latin typeface="Arial" panose="020B0604020202020204" pitchFamily="34" charset="0"/>
                          <a:cs typeface="Arial" panose="020B0604020202020204" pitchFamily="34" charset="0"/>
                        </a:rPr>
                        <a:t>UMBILO</a:t>
                      </a:r>
                      <a:endParaRPr lang="en-ZA" sz="500" b="0" i="0" u="none" strike="noStrike" dirty="0">
                        <a:solidFill>
                          <a:schemeClr val="tx1"/>
                        </a:solidFill>
                        <a:effectLst/>
                        <a:latin typeface="Arial" panose="020B0604020202020204" pitchFamily="34" charset="0"/>
                        <a:cs typeface="Arial" panose="020B0604020202020204" pitchFamily="34" charset="0"/>
                      </a:endParaRPr>
                    </a:p>
                  </a:txBody>
                  <a:tcPr marL="4157" marR="4157" marT="41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sz="800" b="1" i="0" u="none" strike="noStrike" dirty="0">
                          <a:solidFill>
                            <a:schemeClr val="tx1"/>
                          </a:solidFill>
                          <a:effectLst/>
                          <a:latin typeface="Arial" panose="020B0604020202020204" pitchFamily="34" charset="0"/>
                          <a:cs typeface="Arial" panose="020B0604020202020204" pitchFamily="34" charset="0"/>
                        </a:rPr>
                        <a:t>9</a:t>
                      </a:r>
                      <a:endParaRPr lang="en-ZA" sz="800" b="1" i="0" u="none" strike="noStrike" dirty="0">
                        <a:solidFill>
                          <a:schemeClr val="tx1"/>
                        </a:solidFill>
                        <a:effectLst/>
                        <a:latin typeface="Arial" panose="020B0604020202020204" pitchFamily="34" charset="0"/>
                        <a:cs typeface="Arial" panose="020B0604020202020204" pitchFamily="34" charset="0"/>
                      </a:endParaRPr>
                    </a:p>
                  </a:txBody>
                  <a:tcPr marL="4157" marR="4157" marT="41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marL="1270" indent="-6350" algn="ctr">
                        <a:lnSpc>
                          <a:spcPct val="107000"/>
                        </a:lnSpc>
                        <a:spcAft>
                          <a:spcPts val="780"/>
                        </a:spcAft>
                      </a:pPr>
                      <a:r>
                        <a:rPr lang="en-US" sz="800" dirty="0">
                          <a:solidFill>
                            <a:schemeClr val="tx1"/>
                          </a:solidFill>
                          <a:effectLst/>
                          <a:latin typeface="Arial" panose="020B0604020202020204" pitchFamily="34" charset="0"/>
                          <a:ea typeface="Calibri" panose="020F0502020204030204" pitchFamily="34" charset="0"/>
                          <a:cs typeface="Arial" panose="020B0604020202020204" pitchFamily="34" charset="0"/>
                        </a:rPr>
                        <a:t>40</a:t>
                      </a:r>
                      <a:endParaRPr lang="en-ZA" sz="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22984" marR="14393" marT="9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13"/>
                  </a:ext>
                </a:extLst>
              </a:tr>
              <a:tr h="134226">
                <a:tc vMerge="1">
                  <a:txBody>
                    <a:bodyPr/>
                    <a:lstStyle/>
                    <a:p>
                      <a:pPr algn="ctr" fontAlgn="ctr"/>
                      <a:endParaRPr lang="en-ZA" sz="900" b="1" i="0" u="none" strike="noStrike" dirty="0">
                        <a:solidFill>
                          <a:schemeClr val="tx1"/>
                        </a:solidFill>
                        <a:effectLst/>
                        <a:latin typeface="Calibri" panose="020F0502020204030204" pitchFamily="34" charset="0"/>
                      </a:endParaRPr>
                    </a:p>
                  </a:txBody>
                  <a:tcPr marL="7389" marR="7389" marT="7389"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vMerge="1">
                  <a:txBody>
                    <a:bodyPr/>
                    <a:lstStyle/>
                    <a:p>
                      <a:pPr algn="ctr" fontAlgn="ctr"/>
                      <a:endParaRPr lang="en-ZA" sz="900" b="1" i="0" u="none" strike="noStrike" dirty="0">
                        <a:solidFill>
                          <a:schemeClr val="tx1"/>
                        </a:solidFill>
                        <a:effectLst/>
                        <a:latin typeface="Calibri" panose="020F0502020204030204" pitchFamily="34" charset="0"/>
                      </a:endParaRPr>
                    </a:p>
                  </a:txBody>
                  <a:tcPr marL="7389" marR="7389" marT="7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l" fontAlgn="ctr"/>
                      <a:r>
                        <a:rPr lang="en-US" sz="500" b="0" i="0" u="none" strike="noStrike" dirty="0">
                          <a:solidFill>
                            <a:schemeClr val="tx1"/>
                          </a:solidFill>
                          <a:effectLst/>
                          <a:latin typeface="Arial" panose="020B0604020202020204" pitchFamily="34" charset="0"/>
                          <a:cs typeface="Arial" panose="020B0604020202020204" pitchFamily="34" charset="0"/>
                        </a:rPr>
                        <a:t>VALLEY VIEW</a:t>
                      </a:r>
                      <a:endParaRPr lang="en-ZA" sz="500" b="0" i="0" u="none" strike="noStrike" dirty="0">
                        <a:solidFill>
                          <a:schemeClr val="tx1"/>
                        </a:solidFill>
                        <a:effectLst/>
                        <a:latin typeface="Arial" panose="020B0604020202020204" pitchFamily="34" charset="0"/>
                        <a:cs typeface="Arial" panose="020B0604020202020204" pitchFamily="34" charset="0"/>
                      </a:endParaRPr>
                    </a:p>
                  </a:txBody>
                  <a:tcPr marL="4157" marR="4157" marT="41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ZA" sz="800" b="1" i="0" u="none" strike="noStrike" dirty="0">
                          <a:solidFill>
                            <a:schemeClr val="tx1"/>
                          </a:solidFill>
                          <a:effectLst/>
                          <a:latin typeface="Arial" panose="020B0604020202020204" pitchFamily="34" charset="0"/>
                          <a:cs typeface="Arial" panose="020B0604020202020204" pitchFamily="34" charset="0"/>
                        </a:rPr>
                        <a:t>0</a:t>
                      </a:r>
                    </a:p>
                  </a:txBody>
                  <a:tcPr marL="4157" marR="4157" marT="41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marL="1270" indent="-6350" algn="ctr">
                        <a:lnSpc>
                          <a:spcPct val="107000"/>
                        </a:lnSpc>
                        <a:spcAft>
                          <a:spcPts val="780"/>
                        </a:spcAft>
                      </a:pPr>
                      <a:r>
                        <a:rPr lang="en-ZA" sz="800" dirty="0">
                          <a:solidFill>
                            <a:schemeClr val="tx1"/>
                          </a:solidFill>
                          <a:effectLst/>
                          <a:latin typeface="Arial" panose="020B0604020202020204" pitchFamily="34" charset="0"/>
                          <a:ea typeface="Calibri" panose="020F0502020204030204" pitchFamily="34" charset="0"/>
                          <a:cs typeface="Arial" panose="020B0604020202020204" pitchFamily="34" charset="0"/>
                        </a:rPr>
                        <a:t>0</a:t>
                      </a:r>
                    </a:p>
                  </a:txBody>
                  <a:tcPr marL="22984" marR="14393" marT="9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0014"/>
                  </a:ext>
                </a:extLst>
              </a:tr>
              <a:tr h="169364">
                <a:tc vMerge="1">
                  <a:txBody>
                    <a:bodyPr/>
                    <a:lstStyle/>
                    <a:p>
                      <a:pPr algn="ctr" fontAlgn="ctr"/>
                      <a:endParaRPr lang="en-ZA" sz="900" b="1" i="0" u="none" strike="noStrike" dirty="0">
                        <a:solidFill>
                          <a:schemeClr val="tx1"/>
                        </a:solidFill>
                        <a:effectLst/>
                        <a:latin typeface="Calibri" panose="020F0502020204030204" pitchFamily="34" charset="0"/>
                      </a:endParaRPr>
                    </a:p>
                  </a:txBody>
                  <a:tcPr marL="7389" marR="7389" marT="7389"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l" fontAlgn="ctr"/>
                      <a:r>
                        <a:rPr lang="en-US" sz="600" b="1" i="0" u="none" strike="noStrike" dirty="0">
                          <a:solidFill>
                            <a:schemeClr val="tx1"/>
                          </a:solidFill>
                          <a:effectLst/>
                          <a:latin typeface="Arial" panose="020B0604020202020204" pitchFamily="34" charset="0"/>
                          <a:cs typeface="Arial" panose="020B0604020202020204" pitchFamily="34" charset="0"/>
                        </a:rPr>
                        <a:t>ASTIA</a:t>
                      </a:r>
                      <a:endParaRPr lang="en-ZA" sz="600" b="1" i="0" u="none" strike="noStrike" dirty="0">
                        <a:solidFill>
                          <a:schemeClr val="tx1"/>
                        </a:solidFill>
                        <a:effectLst/>
                        <a:latin typeface="Arial" panose="020B0604020202020204" pitchFamily="34" charset="0"/>
                        <a:cs typeface="Arial" panose="020B0604020202020204" pitchFamily="34" charset="0"/>
                      </a:endParaRPr>
                    </a:p>
                  </a:txBody>
                  <a:tcPr marL="4157" marR="4157" marT="41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l" fontAlgn="ctr"/>
                      <a:r>
                        <a:rPr lang="en-US" sz="500" b="0" i="0" u="none" strike="noStrike" dirty="0">
                          <a:solidFill>
                            <a:schemeClr val="tx1"/>
                          </a:solidFill>
                          <a:effectLst/>
                          <a:latin typeface="Arial" panose="020B0604020202020204" pitchFamily="34" charset="0"/>
                          <a:cs typeface="Arial" panose="020B0604020202020204" pitchFamily="34" charset="0"/>
                        </a:rPr>
                        <a:t>120 O’FLAHERTY ROAD, RESERVIOR HILLS</a:t>
                      </a:r>
                      <a:endParaRPr lang="en-ZA" sz="500" b="0" i="0" u="none" strike="noStrike" dirty="0">
                        <a:solidFill>
                          <a:schemeClr val="tx1"/>
                        </a:solidFill>
                        <a:effectLst/>
                        <a:latin typeface="Arial" panose="020B0604020202020204" pitchFamily="34" charset="0"/>
                        <a:cs typeface="Arial" panose="020B0604020202020204" pitchFamily="34" charset="0"/>
                      </a:endParaRPr>
                    </a:p>
                  </a:txBody>
                  <a:tcPr marL="4157" marR="4157" marT="41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sz="800" b="1" i="0" u="none" strike="noStrike" dirty="0">
                          <a:solidFill>
                            <a:schemeClr val="tx1"/>
                          </a:solidFill>
                          <a:effectLst/>
                          <a:latin typeface="Arial" panose="020B0604020202020204" pitchFamily="34" charset="0"/>
                          <a:cs typeface="Arial" panose="020B0604020202020204" pitchFamily="34" charset="0"/>
                        </a:rPr>
                        <a:t>153</a:t>
                      </a:r>
                      <a:endParaRPr lang="en-ZA" sz="800" b="1" i="0" u="none" strike="noStrike" dirty="0">
                        <a:solidFill>
                          <a:schemeClr val="tx1"/>
                        </a:solidFill>
                        <a:effectLst/>
                        <a:latin typeface="Arial" panose="020B0604020202020204" pitchFamily="34" charset="0"/>
                        <a:cs typeface="Arial" panose="020B0604020202020204" pitchFamily="34" charset="0"/>
                      </a:endParaRPr>
                    </a:p>
                  </a:txBody>
                  <a:tcPr marL="4157" marR="4157" marT="41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1270" indent="-6350" algn="ctr">
                        <a:lnSpc>
                          <a:spcPct val="107000"/>
                        </a:lnSpc>
                        <a:spcAft>
                          <a:spcPts val="780"/>
                        </a:spcAft>
                      </a:pPr>
                      <a:r>
                        <a:rPr lang="en-US" sz="800" dirty="0">
                          <a:solidFill>
                            <a:schemeClr val="tx1"/>
                          </a:solidFill>
                          <a:effectLst/>
                          <a:latin typeface="Arial" panose="020B0604020202020204" pitchFamily="34" charset="0"/>
                          <a:ea typeface="Calibri" panose="020F0502020204030204" pitchFamily="34" charset="0"/>
                          <a:cs typeface="Arial" panose="020B0604020202020204" pitchFamily="34" charset="0"/>
                        </a:rPr>
                        <a:t>475</a:t>
                      </a:r>
                      <a:endParaRPr lang="en-ZA" sz="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22984" marR="14393" marT="9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015"/>
                  </a:ext>
                </a:extLst>
              </a:tr>
              <a:tr h="169364">
                <a:tc vMerge="1">
                  <a:txBody>
                    <a:bodyPr/>
                    <a:lstStyle/>
                    <a:p>
                      <a:pPr algn="ctr" fontAlgn="ctr"/>
                      <a:endParaRPr lang="en-ZA" sz="900" b="1" i="0" u="none" strike="noStrike" dirty="0">
                        <a:solidFill>
                          <a:schemeClr val="tx1"/>
                        </a:solidFill>
                        <a:effectLst/>
                        <a:latin typeface="Calibri" panose="020F0502020204030204" pitchFamily="34" charset="0"/>
                      </a:endParaRPr>
                    </a:p>
                  </a:txBody>
                  <a:tcPr marL="7389" marR="7389" marT="7389"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fontAlgn="ctr"/>
                      <a:r>
                        <a:rPr lang="en-US" sz="600" b="1" i="0" u="none" strike="noStrike" dirty="0">
                          <a:solidFill>
                            <a:schemeClr val="tx1"/>
                          </a:solidFill>
                          <a:effectLst/>
                          <a:latin typeface="Arial" panose="020B0604020202020204" pitchFamily="34" charset="0"/>
                          <a:cs typeface="Arial" panose="020B0604020202020204" pitchFamily="34" charset="0"/>
                        </a:rPr>
                        <a:t>CRYSTAL VALLEY</a:t>
                      </a:r>
                      <a:endParaRPr lang="en-ZA" sz="600" b="1" i="0" u="none" strike="noStrike" dirty="0">
                        <a:solidFill>
                          <a:schemeClr val="tx1"/>
                        </a:solidFill>
                        <a:effectLst/>
                        <a:latin typeface="Arial" panose="020B0604020202020204" pitchFamily="34" charset="0"/>
                        <a:cs typeface="Arial" panose="020B0604020202020204" pitchFamily="34" charset="0"/>
                      </a:endParaRPr>
                    </a:p>
                  </a:txBody>
                  <a:tcPr marL="4157" marR="4157" marT="41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l" fontAlgn="ctr"/>
                      <a:r>
                        <a:rPr lang="en-US" sz="500" b="0" i="0" u="none" strike="noStrike" dirty="0">
                          <a:solidFill>
                            <a:schemeClr val="tx1"/>
                          </a:solidFill>
                          <a:effectLst/>
                          <a:latin typeface="Arial" panose="020B0604020202020204" pitchFamily="34" charset="0"/>
                          <a:cs typeface="Arial" panose="020B0604020202020204" pitchFamily="34" charset="0"/>
                        </a:rPr>
                        <a:t>120 O’FLAHERTY ROAD, RESERVIOR HILLS</a:t>
                      </a:r>
                      <a:endParaRPr lang="en-ZA" sz="500" b="0" i="0" u="none" strike="noStrike" dirty="0">
                        <a:solidFill>
                          <a:schemeClr val="tx1"/>
                        </a:solidFill>
                        <a:effectLst/>
                        <a:latin typeface="Arial" panose="020B0604020202020204" pitchFamily="34" charset="0"/>
                        <a:cs typeface="Arial" panose="020B0604020202020204" pitchFamily="34" charset="0"/>
                      </a:endParaRPr>
                    </a:p>
                  </a:txBody>
                  <a:tcPr marL="4157" marR="4157" marT="41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sz="800" b="1" i="0" u="none" strike="noStrike" dirty="0">
                          <a:solidFill>
                            <a:schemeClr val="tx1"/>
                          </a:solidFill>
                          <a:effectLst/>
                          <a:latin typeface="Arial" panose="020B0604020202020204" pitchFamily="34" charset="0"/>
                          <a:cs typeface="Arial" panose="020B0604020202020204" pitchFamily="34" charset="0"/>
                        </a:rPr>
                        <a:t>117</a:t>
                      </a:r>
                      <a:endParaRPr lang="en-ZA" sz="800" b="1" i="0" u="none" strike="noStrike" dirty="0">
                        <a:solidFill>
                          <a:schemeClr val="tx1"/>
                        </a:solidFill>
                        <a:effectLst/>
                        <a:latin typeface="Arial" panose="020B0604020202020204" pitchFamily="34" charset="0"/>
                        <a:cs typeface="Arial" panose="020B0604020202020204" pitchFamily="34" charset="0"/>
                      </a:endParaRPr>
                    </a:p>
                  </a:txBody>
                  <a:tcPr marL="4157" marR="4157" marT="41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marL="1270" indent="-6350" algn="ctr">
                        <a:lnSpc>
                          <a:spcPct val="107000"/>
                        </a:lnSpc>
                        <a:spcAft>
                          <a:spcPts val="780"/>
                        </a:spcAft>
                      </a:pPr>
                      <a:r>
                        <a:rPr lang="en-US" sz="800" dirty="0">
                          <a:solidFill>
                            <a:schemeClr val="tx1"/>
                          </a:solidFill>
                          <a:effectLst/>
                          <a:latin typeface="Arial" panose="020B0604020202020204" pitchFamily="34" charset="0"/>
                          <a:ea typeface="Calibri" panose="020F0502020204030204" pitchFamily="34" charset="0"/>
                          <a:cs typeface="Arial" panose="020B0604020202020204" pitchFamily="34" charset="0"/>
                        </a:rPr>
                        <a:t>246</a:t>
                      </a:r>
                      <a:endParaRPr lang="en-ZA" sz="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22984" marR="14393" marT="9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16"/>
                  </a:ext>
                </a:extLst>
              </a:tr>
              <a:tr h="364740">
                <a:tc>
                  <a:txBody>
                    <a:bodyPr/>
                    <a:lstStyle/>
                    <a:p>
                      <a:pPr algn="ctr" fontAlgn="ctr"/>
                      <a:r>
                        <a:rPr lang="en-US" sz="800" b="1" i="0" u="none" strike="noStrike" dirty="0">
                          <a:solidFill>
                            <a:schemeClr val="tx1"/>
                          </a:solidFill>
                          <a:effectLst/>
                          <a:latin typeface="Calibri" panose="020F0502020204030204" pitchFamily="34" charset="0"/>
                        </a:rPr>
                        <a:t>ITHALA</a:t>
                      </a:r>
                      <a:endParaRPr lang="en-ZA" sz="800" b="1" i="0" u="none" strike="noStrike" dirty="0">
                        <a:solidFill>
                          <a:schemeClr val="tx1"/>
                        </a:solidFill>
                        <a:effectLst/>
                        <a:latin typeface="Calibri" panose="020F0502020204030204" pitchFamily="34" charset="0"/>
                      </a:endParaRPr>
                    </a:p>
                  </a:txBody>
                  <a:tcPr marL="2387" marR="2387" marT="238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fontAlgn="ctr"/>
                      <a:r>
                        <a:rPr lang="en-US" sz="600" b="1" i="0" u="none" strike="noStrike" dirty="0">
                          <a:solidFill>
                            <a:schemeClr val="tx1"/>
                          </a:solidFill>
                          <a:effectLst/>
                          <a:latin typeface="Arial" panose="020B0604020202020204" pitchFamily="34" charset="0"/>
                          <a:cs typeface="Arial" panose="020B0604020202020204" pitchFamily="34" charset="0"/>
                        </a:rPr>
                        <a:t>ASTRA STUDENT ACCOMMODATION HOUSE (PTY) LTD</a:t>
                      </a:r>
                      <a:endParaRPr lang="en-ZA" sz="600" b="1" i="0" u="none" strike="noStrike" dirty="0">
                        <a:solidFill>
                          <a:schemeClr val="tx1"/>
                        </a:solidFill>
                        <a:effectLst/>
                        <a:latin typeface="Arial" panose="020B0604020202020204" pitchFamily="34" charset="0"/>
                        <a:cs typeface="Arial" panose="020B0604020202020204" pitchFamily="34" charset="0"/>
                      </a:endParaRPr>
                    </a:p>
                  </a:txBody>
                  <a:tcPr marL="1790" marR="1790" marT="17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fontAlgn="ctr">
                        <a:lnSpc>
                          <a:spcPct val="107000"/>
                        </a:lnSpc>
                        <a:spcAft>
                          <a:spcPts val="0"/>
                        </a:spcAft>
                      </a:pPr>
                      <a:r>
                        <a:rPr lang="en-ZA" sz="500" b="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ASTRA BUILDING</a:t>
                      </a:r>
                      <a:endParaRPr lang="en-ZA" sz="600" b="0" dirty="0">
                        <a:effectLst/>
                        <a:latin typeface="Calibri" panose="020F0502020204030204" pitchFamily="34" charset="0"/>
                        <a:ea typeface="Calibri" panose="020F0502020204030204" pitchFamily="34" charset="0"/>
                        <a:cs typeface="Times New Roman" panose="02020603050405020304" pitchFamily="18" charset="0"/>
                      </a:endParaRPr>
                    </a:p>
                  </a:txBody>
                  <a:tcPr marL="1786" marR="1786" marT="1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en-US" sz="800" b="1" i="0" u="none" strike="noStrike" dirty="0">
                          <a:solidFill>
                            <a:schemeClr val="tx1"/>
                          </a:solidFill>
                          <a:effectLst/>
                          <a:latin typeface="Arial" panose="020B0604020202020204" pitchFamily="34" charset="0"/>
                          <a:cs typeface="Arial" panose="020B0604020202020204" pitchFamily="34" charset="0"/>
                        </a:rPr>
                        <a:t>266</a:t>
                      </a:r>
                      <a:endParaRPr lang="en-ZA" sz="800" b="1" i="0" u="none" strike="noStrike" dirty="0">
                        <a:solidFill>
                          <a:schemeClr val="tx1"/>
                        </a:solidFill>
                        <a:effectLst/>
                        <a:latin typeface="Arial" panose="020B0604020202020204" pitchFamily="34" charset="0"/>
                        <a:cs typeface="Arial" panose="020B0604020202020204" pitchFamily="34" charset="0"/>
                      </a:endParaRPr>
                    </a:p>
                  </a:txBody>
                  <a:tcPr marL="1790" marR="1790" marT="17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1270" indent="-6350" algn="ctr">
                        <a:lnSpc>
                          <a:spcPct val="107000"/>
                        </a:lnSpc>
                        <a:spcAft>
                          <a:spcPts val="780"/>
                        </a:spcAft>
                      </a:pPr>
                      <a:r>
                        <a:rPr lang="en-US" sz="800" dirty="0">
                          <a:solidFill>
                            <a:schemeClr val="tx1"/>
                          </a:solidFill>
                          <a:effectLst/>
                          <a:latin typeface="Arial" panose="020B0604020202020204" pitchFamily="34" charset="0"/>
                          <a:ea typeface="Calibri" panose="020F0502020204030204" pitchFamily="34" charset="0"/>
                          <a:cs typeface="Arial" panose="020B0604020202020204" pitchFamily="34" charset="0"/>
                        </a:rPr>
                        <a:t>518</a:t>
                      </a:r>
                      <a:endParaRPr lang="en-ZA" sz="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22984" marR="14393" marT="9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017"/>
                  </a:ext>
                </a:extLst>
              </a:tr>
              <a:tr h="178232">
                <a:tc>
                  <a:txBody>
                    <a:bodyPr/>
                    <a:lstStyle/>
                    <a:p>
                      <a:pPr algn="ctr" fontAlgn="ctr"/>
                      <a:r>
                        <a:rPr lang="en-US" sz="600" b="1" i="0" u="none" strike="noStrike" dirty="0">
                          <a:solidFill>
                            <a:srgbClr val="000000"/>
                          </a:solidFill>
                          <a:effectLst/>
                          <a:latin typeface="Arial" panose="020B0604020202020204" pitchFamily="34" charset="0"/>
                          <a:cs typeface="Arial" panose="020B0604020202020204" pitchFamily="34" charset="0"/>
                        </a:rPr>
                        <a:t>TOTAL</a:t>
                      </a:r>
                      <a:endParaRPr lang="en-ZA" sz="600" b="1" i="0" u="none" strike="noStrike" dirty="0">
                        <a:solidFill>
                          <a:srgbClr val="000000"/>
                        </a:solidFill>
                        <a:effectLst/>
                        <a:latin typeface="Arial" panose="020B0604020202020204" pitchFamily="34" charset="0"/>
                        <a:cs typeface="Arial" panose="020B0604020202020204" pitchFamily="34" charset="0"/>
                      </a:endParaRPr>
                    </a:p>
                  </a:txBody>
                  <a:tcPr marL="1790" marR="1790" marT="179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en-ZA" sz="500" b="1" i="0" u="none" strike="noStrike" dirty="0">
                        <a:solidFill>
                          <a:schemeClr val="tx1"/>
                        </a:solidFill>
                        <a:effectLst/>
                        <a:latin typeface="Arial" panose="020B0604020202020204" pitchFamily="34" charset="0"/>
                        <a:cs typeface="Arial" panose="020B0604020202020204" pitchFamily="34" charset="0"/>
                      </a:endParaRPr>
                    </a:p>
                  </a:txBody>
                  <a:tcPr marL="1790" marR="1790" marT="17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lnSpc>
                          <a:spcPct val="107000"/>
                        </a:lnSpc>
                        <a:spcAft>
                          <a:spcPts val="0"/>
                        </a:spcAft>
                      </a:pPr>
                      <a:endParaRPr lang="en-ZA" sz="600" b="0" dirty="0">
                        <a:effectLst/>
                        <a:latin typeface="Calibri" panose="020F0502020204030204" pitchFamily="34" charset="0"/>
                        <a:ea typeface="Calibri" panose="020F0502020204030204" pitchFamily="34" charset="0"/>
                        <a:cs typeface="Times New Roman" panose="02020603050405020304" pitchFamily="18" charset="0"/>
                      </a:endParaRPr>
                    </a:p>
                  </a:txBody>
                  <a:tcPr marL="1786" marR="1786" marT="1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sz="800" b="1" i="0" u="none" strike="noStrike" dirty="0">
                          <a:solidFill>
                            <a:schemeClr val="tx1"/>
                          </a:solidFill>
                          <a:effectLst/>
                          <a:latin typeface="Arial" panose="020B0604020202020204" pitchFamily="34" charset="0"/>
                          <a:cs typeface="Arial" panose="020B0604020202020204" pitchFamily="34" charset="0"/>
                        </a:rPr>
                        <a:t>783</a:t>
                      </a:r>
                      <a:endParaRPr lang="en-ZA" sz="800" b="1" i="0" u="none" strike="noStrike" dirty="0">
                        <a:solidFill>
                          <a:schemeClr val="tx1"/>
                        </a:solidFill>
                        <a:effectLst/>
                        <a:latin typeface="Arial" panose="020B0604020202020204" pitchFamily="34" charset="0"/>
                        <a:cs typeface="Arial" panose="020B0604020202020204" pitchFamily="34" charset="0"/>
                      </a:endParaRPr>
                    </a:p>
                  </a:txBody>
                  <a:tcPr marL="1790" marR="1790" marT="17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1270" indent="-6350" algn="ctr">
                        <a:lnSpc>
                          <a:spcPct val="107000"/>
                        </a:lnSpc>
                        <a:spcAft>
                          <a:spcPts val="780"/>
                        </a:spcAft>
                      </a:pPr>
                      <a:r>
                        <a:rPr lang="en-US" sz="8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2484</a:t>
                      </a:r>
                      <a:endParaRPr lang="en-ZA" sz="8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22984" marR="14393" marT="9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0018"/>
                  </a:ext>
                </a:extLst>
              </a:tr>
            </a:tbl>
          </a:graphicData>
        </a:graphic>
      </p:graphicFrame>
      <p:pic>
        <p:nvPicPr>
          <p:cNvPr id="9" name="Picture 8" descr="NDP Logo.jpg">
            <a:extLst>
              <a:ext uri="{FF2B5EF4-FFF2-40B4-BE49-F238E27FC236}">
                <a16:creationId xmlns:a16="http://schemas.microsoft.com/office/drawing/2014/main" id="{1058E16E-4D58-CEC2-A025-03B5522A7D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03051" y="120826"/>
            <a:ext cx="542510" cy="301816"/>
          </a:xfrm>
          <a:prstGeom prst="rect">
            <a:avLst/>
          </a:prstGeom>
        </p:spPr>
      </p:pic>
      <p:graphicFrame>
        <p:nvGraphicFramePr>
          <p:cNvPr id="11" name="Table 10">
            <a:extLst>
              <a:ext uri="{FF2B5EF4-FFF2-40B4-BE49-F238E27FC236}">
                <a16:creationId xmlns:a16="http://schemas.microsoft.com/office/drawing/2014/main" id="{0CCF70C5-9C5C-677E-8FDD-6A841B241198}"/>
              </a:ext>
            </a:extLst>
          </p:cNvPr>
          <p:cNvGraphicFramePr>
            <a:graphicFrameLocks noGrp="1"/>
          </p:cNvGraphicFramePr>
          <p:nvPr>
            <p:extLst>
              <p:ext uri="{D42A27DB-BD31-4B8C-83A1-F6EECF244321}">
                <p14:modId xmlns:p14="http://schemas.microsoft.com/office/powerpoint/2010/main" val="3986781085"/>
              </p:ext>
            </p:extLst>
          </p:nvPr>
        </p:nvGraphicFramePr>
        <p:xfrm>
          <a:off x="5194265" y="2572376"/>
          <a:ext cx="3751296" cy="1912620"/>
        </p:xfrm>
        <a:graphic>
          <a:graphicData uri="http://schemas.openxmlformats.org/drawingml/2006/table">
            <a:tbl>
              <a:tblPr firstRow="1" bandRow="1">
                <a:tableStyleId>{5C22544A-7EE6-4342-B048-85BDC9FD1C3A}</a:tableStyleId>
              </a:tblPr>
              <a:tblGrid>
                <a:gridCol w="937825">
                  <a:extLst>
                    <a:ext uri="{9D8B030D-6E8A-4147-A177-3AD203B41FA5}">
                      <a16:colId xmlns:a16="http://schemas.microsoft.com/office/drawing/2014/main" val="194493954"/>
                    </a:ext>
                  </a:extLst>
                </a:gridCol>
                <a:gridCol w="1119870">
                  <a:extLst>
                    <a:ext uri="{9D8B030D-6E8A-4147-A177-3AD203B41FA5}">
                      <a16:colId xmlns:a16="http://schemas.microsoft.com/office/drawing/2014/main" val="1706329833"/>
                    </a:ext>
                  </a:extLst>
                </a:gridCol>
                <a:gridCol w="862258">
                  <a:extLst>
                    <a:ext uri="{9D8B030D-6E8A-4147-A177-3AD203B41FA5}">
                      <a16:colId xmlns:a16="http://schemas.microsoft.com/office/drawing/2014/main" val="3060289968"/>
                    </a:ext>
                  </a:extLst>
                </a:gridCol>
                <a:gridCol w="831343">
                  <a:extLst>
                    <a:ext uri="{9D8B030D-6E8A-4147-A177-3AD203B41FA5}">
                      <a16:colId xmlns:a16="http://schemas.microsoft.com/office/drawing/2014/main" val="2620964412"/>
                    </a:ext>
                  </a:extLst>
                </a:gridCol>
              </a:tblGrid>
              <a:tr h="278130">
                <a:tc gridSpan="4">
                  <a:txBody>
                    <a:bodyPr/>
                    <a:lstStyle/>
                    <a:p>
                      <a:pPr algn="ctr"/>
                      <a:r>
                        <a:rPr lang="en-ZA" sz="1400" dirty="0"/>
                        <a:t>STATUS</a:t>
                      </a:r>
                    </a:p>
                  </a:txBody>
                  <a:tcPr marL="68580" marR="68580" marT="34290" marB="34290"/>
                </a:tc>
                <a:tc hMerge="1">
                  <a:txBody>
                    <a:bodyPr/>
                    <a:lstStyle/>
                    <a:p>
                      <a:endParaRPr/>
                    </a:p>
                  </a:txBody>
                  <a:tcPr/>
                </a:tc>
                <a:tc hMerge="1">
                  <a:txBody>
                    <a:bodyPr/>
                    <a:lstStyle/>
                    <a:p>
                      <a:endParaRPr lang="en-ZA"/>
                    </a:p>
                  </a:txBody>
                  <a:tcPr/>
                </a:tc>
                <a:tc hMerge="1">
                  <a:txBody>
                    <a:bodyPr/>
                    <a:lstStyle/>
                    <a:p>
                      <a:endParaRPr lang="en-ZA" dirty="0"/>
                    </a:p>
                  </a:txBody>
                  <a:tcPr/>
                </a:tc>
                <a:extLst>
                  <a:ext uri="{0D108BD9-81ED-4DB2-BD59-A6C34878D82A}">
                    <a16:rowId xmlns:a16="http://schemas.microsoft.com/office/drawing/2014/main" val="1905424444"/>
                  </a:ext>
                </a:extLst>
              </a:tr>
              <a:tr h="891540">
                <a:tc>
                  <a:txBody>
                    <a:bodyPr/>
                    <a:lstStyle/>
                    <a:p>
                      <a:r>
                        <a:rPr lang="en-ZA" sz="1400" dirty="0">
                          <a:solidFill>
                            <a:schemeClr val="bg1"/>
                          </a:solidFill>
                        </a:rPr>
                        <a:t>Already Closed</a:t>
                      </a:r>
                    </a:p>
                  </a:txBody>
                  <a:tcPr marL="68580" marR="68580" marT="34290" marB="34290">
                    <a:solidFill>
                      <a:srgbClr val="00B050"/>
                    </a:solidFill>
                  </a:tcPr>
                </a:tc>
                <a:tc>
                  <a:txBody>
                    <a:bodyPr/>
                    <a:lstStyle/>
                    <a:p>
                      <a:pPr algn="ctr"/>
                      <a:r>
                        <a:rPr lang="en-US" sz="1400" dirty="0">
                          <a:solidFill>
                            <a:schemeClr val="tx1"/>
                          </a:solidFill>
                        </a:rPr>
                        <a:t>Already Closed Through Relocations to National TEA</a:t>
                      </a:r>
                      <a:endParaRPr lang="en-ZA" sz="1400" dirty="0">
                        <a:solidFill>
                          <a:schemeClr val="tx1"/>
                        </a:solidFill>
                      </a:endParaRPr>
                    </a:p>
                  </a:txBody>
                  <a:tcPr marL="68580" marR="68580" marT="34290" marB="34290">
                    <a:solidFill>
                      <a:srgbClr val="00B0F0"/>
                    </a:solidFill>
                  </a:tcPr>
                </a:tc>
                <a:tc>
                  <a:txBody>
                    <a:bodyPr/>
                    <a:lstStyle/>
                    <a:p>
                      <a:pPr algn="ctr"/>
                      <a:r>
                        <a:rPr lang="en-US" sz="1400" dirty="0">
                          <a:solidFill>
                            <a:schemeClr val="tx1"/>
                          </a:solidFill>
                        </a:rPr>
                        <a:t>To Close By </a:t>
                      </a:r>
                      <a:r>
                        <a:rPr lang="en-US" sz="1200" dirty="0">
                          <a:solidFill>
                            <a:schemeClr val="tx1"/>
                          </a:solidFill>
                        </a:rPr>
                        <a:t>July/August </a:t>
                      </a:r>
                      <a:r>
                        <a:rPr lang="en-US" sz="1400" dirty="0">
                          <a:solidFill>
                            <a:schemeClr val="tx1"/>
                          </a:solidFill>
                        </a:rPr>
                        <a:t>2026</a:t>
                      </a:r>
                    </a:p>
                    <a:p>
                      <a:pPr algn="ctr"/>
                      <a:endParaRPr lang="en-ZA" sz="1400" dirty="0">
                        <a:solidFill>
                          <a:schemeClr val="tx1"/>
                        </a:solidFill>
                      </a:endParaRPr>
                    </a:p>
                  </a:txBody>
                  <a:tcPr marL="68580" marR="68580" marT="34290" marB="34290">
                    <a:solidFill>
                      <a:srgbClr val="FFFF00"/>
                    </a:solidFill>
                  </a:tcPr>
                </a:tc>
                <a:tc>
                  <a:txBody>
                    <a:bodyPr/>
                    <a:lstStyle/>
                    <a:p>
                      <a:pPr algn="ctr"/>
                      <a:r>
                        <a:rPr lang="en-US" sz="1400" dirty="0">
                          <a:solidFill>
                            <a:schemeClr val="bg1"/>
                          </a:solidFill>
                        </a:rPr>
                        <a:t>To Close By Mid 2027</a:t>
                      </a:r>
                    </a:p>
                  </a:txBody>
                  <a:tcPr marL="68580" marR="68580" marT="34290" marB="34290">
                    <a:solidFill>
                      <a:srgbClr val="FF0000"/>
                    </a:solidFill>
                  </a:tcPr>
                </a:tc>
                <a:extLst>
                  <a:ext uri="{0D108BD9-81ED-4DB2-BD59-A6C34878D82A}">
                    <a16:rowId xmlns:a16="http://schemas.microsoft.com/office/drawing/2014/main" val="3574874626"/>
                  </a:ext>
                </a:extLst>
              </a:tr>
              <a:tr h="278130">
                <a:tc>
                  <a:txBody>
                    <a:bodyPr/>
                    <a:lstStyle/>
                    <a:p>
                      <a:pPr algn="ctr"/>
                      <a:r>
                        <a:rPr lang="en-ZA" sz="1400" b="1" dirty="0"/>
                        <a:t>6 TEAs</a:t>
                      </a:r>
                    </a:p>
                  </a:txBody>
                  <a:tcPr marL="68580" marR="68580" marT="34290" marB="34290"/>
                </a:tc>
                <a:tc>
                  <a:txBody>
                    <a:bodyPr/>
                    <a:lstStyle/>
                    <a:p>
                      <a:pPr algn="ctr"/>
                      <a:r>
                        <a:rPr lang="en-ZA" sz="1400" b="1" dirty="0"/>
                        <a:t>2 TEAs</a:t>
                      </a:r>
                    </a:p>
                  </a:txBody>
                  <a:tcPr marL="68580" marR="68580" marT="34290" marB="34290"/>
                </a:tc>
                <a:tc>
                  <a:txBody>
                    <a:bodyPr/>
                    <a:lstStyle/>
                    <a:p>
                      <a:pPr algn="ctr"/>
                      <a:r>
                        <a:rPr lang="en-ZA" sz="1400" b="1" dirty="0"/>
                        <a:t>1 TEAs</a:t>
                      </a:r>
                    </a:p>
                  </a:txBody>
                  <a:tcPr marL="68580" marR="68580" marT="34290" marB="34290"/>
                </a:tc>
                <a:tc>
                  <a:txBody>
                    <a:bodyPr/>
                    <a:lstStyle/>
                    <a:p>
                      <a:pPr algn="ctr"/>
                      <a:r>
                        <a:rPr lang="en-ZA" sz="1400" b="1" dirty="0"/>
                        <a:t>5 TEAs</a:t>
                      </a:r>
                    </a:p>
                  </a:txBody>
                  <a:tcPr marL="68580" marR="68580" marT="34290" marB="34290"/>
                </a:tc>
                <a:extLst>
                  <a:ext uri="{0D108BD9-81ED-4DB2-BD59-A6C34878D82A}">
                    <a16:rowId xmlns:a16="http://schemas.microsoft.com/office/drawing/2014/main" val="852141579"/>
                  </a:ext>
                </a:extLst>
              </a:tr>
            </a:tbl>
          </a:graphicData>
        </a:graphic>
      </p:graphicFrame>
      <p:sp>
        <p:nvSpPr>
          <p:cNvPr id="4" name="Title 3">
            <a:extLst>
              <a:ext uri="{FF2B5EF4-FFF2-40B4-BE49-F238E27FC236}">
                <a16:creationId xmlns:a16="http://schemas.microsoft.com/office/drawing/2014/main" id="{EE5EF7B8-285B-2F97-B726-B1396DC8FADC}"/>
              </a:ext>
            </a:extLst>
          </p:cNvPr>
          <p:cNvSpPr>
            <a:spLocks noGrp="1"/>
          </p:cNvSpPr>
          <p:nvPr>
            <p:ph type="title"/>
          </p:nvPr>
        </p:nvSpPr>
        <p:spPr>
          <a:xfrm>
            <a:off x="1898903" y="242749"/>
            <a:ext cx="6269467" cy="612467"/>
          </a:xfrm>
          <a:solidFill>
            <a:schemeClr val="accent4">
              <a:lumMod val="20000"/>
              <a:lumOff val="80000"/>
            </a:schemeClr>
          </a:solidFill>
        </p:spPr>
        <p:txBody>
          <a:bodyPr/>
          <a:lstStyle/>
          <a:p>
            <a:r>
              <a:rPr lang="en-US" sz="2800" b="1" spc="-6" dirty="0">
                <a:latin typeface="Arial" panose="020B0604020202020204" pitchFamily="34" charset="0"/>
                <a:cs typeface="Arial" panose="020B0604020202020204" pitchFamily="34" charset="0"/>
              </a:rPr>
              <a:t>Which TEAs Will Close By When?</a:t>
            </a:r>
            <a:endParaRPr lang="en-ZA" dirty="0"/>
          </a:p>
        </p:txBody>
      </p:sp>
      <p:graphicFrame>
        <p:nvGraphicFramePr>
          <p:cNvPr id="5" name="Table 4">
            <a:extLst>
              <a:ext uri="{FF2B5EF4-FFF2-40B4-BE49-F238E27FC236}">
                <a16:creationId xmlns:a16="http://schemas.microsoft.com/office/drawing/2014/main" id="{D9518C5B-137D-1B3F-3BA6-B21DBB16612D}"/>
              </a:ext>
            </a:extLst>
          </p:cNvPr>
          <p:cNvGraphicFramePr>
            <a:graphicFrameLocks noGrp="1"/>
          </p:cNvGraphicFramePr>
          <p:nvPr>
            <p:extLst>
              <p:ext uri="{D42A27DB-BD31-4B8C-83A1-F6EECF244321}">
                <p14:modId xmlns:p14="http://schemas.microsoft.com/office/powerpoint/2010/main" val="3911899761"/>
              </p:ext>
            </p:extLst>
          </p:nvPr>
        </p:nvGraphicFramePr>
        <p:xfrm>
          <a:off x="166939" y="5010547"/>
          <a:ext cx="8810122" cy="914400"/>
        </p:xfrm>
        <a:graphic>
          <a:graphicData uri="http://schemas.openxmlformats.org/drawingml/2006/table">
            <a:tbl>
              <a:tblPr firstRow="1" bandRow="1">
                <a:tableStyleId>{5C22544A-7EE6-4342-B048-85BDC9FD1C3A}</a:tableStyleId>
              </a:tblPr>
              <a:tblGrid>
                <a:gridCol w="8810122">
                  <a:extLst>
                    <a:ext uri="{9D8B030D-6E8A-4147-A177-3AD203B41FA5}">
                      <a16:colId xmlns:a16="http://schemas.microsoft.com/office/drawing/2014/main" val="2680020324"/>
                    </a:ext>
                  </a:extLst>
                </a:gridCol>
              </a:tblGrid>
              <a:tr h="370840">
                <a:tc>
                  <a:txBody>
                    <a:bodyPr/>
                    <a:lstStyle/>
                    <a:p>
                      <a:r>
                        <a:rPr lang="en-ZA" dirty="0">
                          <a:solidFill>
                            <a:schemeClr val="tx1"/>
                          </a:solidFill>
                        </a:rPr>
                        <a:t>In </a:t>
                      </a:r>
                      <a:r>
                        <a:rPr lang="en-ZA" dirty="0" err="1">
                          <a:solidFill>
                            <a:schemeClr val="tx1"/>
                          </a:solidFill>
                        </a:rPr>
                        <a:t>Ethekwini</a:t>
                      </a:r>
                      <a:r>
                        <a:rPr lang="en-ZA" dirty="0">
                          <a:solidFill>
                            <a:schemeClr val="tx1"/>
                          </a:solidFill>
                        </a:rPr>
                        <a:t> we have already closed  Eight (8) TEAs , and another  are still remaining. From the remaining seven ,One  TEA will close by August 2026 through relocation to Montclair Lodge</a:t>
                      </a:r>
                    </a:p>
                  </a:txBody>
                  <a:tcPr>
                    <a:solidFill>
                      <a:schemeClr val="tx2">
                        <a:lumMod val="10000"/>
                        <a:lumOff val="90000"/>
                      </a:schemeClr>
                    </a:solidFill>
                  </a:tcPr>
                </a:tc>
                <a:extLst>
                  <a:ext uri="{0D108BD9-81ED-4DB2-BD59-A6C34878D82A}">
                    <a16:rowId xmlns:a16="http://schemas.microsoft.com/office/drawing/2014/main" val="2063167322"/>
                  </a:ext>
                </a:extLst>
              </a:tr>
            </a:tbl>
          </a:graphicData>
        </a:graphic>
      </p:graphicFrame>
      <p:sp>
        <p:nvSpPr>
          <p:cNvPr id="10" name="TextBox 9">
            <a:extLst>
              <a:ext uri="{FF2B5EF4-FFF2-40B4-BE49-F238E27FC236}">
                <a16:creationId xmlns:a16="http://schemas.microsoft.com/office/drawing/2014/main" id="{545BECBA-D2B7-841A-E847-E9C2CD8F7DC6}"/>
              </a:ext>
            </a:extLst>
          </p:cNvPr>
          <p:cNvSpPr txBox="1"/>
          <p:nvPr/>
        </p:nvSpPr>
        <p:spPr>
          <a:xfrm>
            <a:off x="-4312" y="925979"/>
            <a:ext cx="8981373" cy="400110"/>
          </a:xfrm>
          <a:prstGeom prst="rect">
            <a:avLst/>
          </a:prstGeom>
          <a:solidFill>
            <a:schemeClr val="bg1">
              <a:lumMod val="95000"/>
            </a:schemeClr>
          </a:solidFill>
        </p:spPr>
        <p:txBody>
          <a:bodyPr wrap="square">
            <a:spAutoFit/>
          </a:bodyPr>
          <a:lstStyle/>
          <a:p>
            <a:pPr algn="ctr"/>
            <a:r>
              <a:rPr lang="en-US" sz="1000" i="1" dirty="0"/>
              <a:t>Detailed timeline and list of remaining flood victims in temporary accommodation, including expected dates for formal housing allocation and prioritization of those longest in temporary units</a:t>
            </a:r>
            <a:endParaRPr lang="en-ZA" sz="1000" dirty="0"/>
          </a:p>
        </p:txBody>
      </p:sp>
    </p:spTree>
    <p:extLst>
      <p:ext uri="{BB962C8B-B14F-4D97-AF65-F5344CB8AC3E}">
        <p14:creationId xmlns:p14="http://schemas.microsoft.com/office/powerpoint/2010/main" val="4041865618"/>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F853E-070A-C1E8-22B2-0F1628D9E2BA}"/>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B3E0BC50-2B11-6826-D0A3-BC58C56A1362}"/>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DDF82E0-F617-466A-8989-E6F91EEE8384}"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en-US" sz="1200" b="0" i="0" u="none" strike="noStrike" kern="1200" cap="none" spc="0" normalizeH="0" baseline="0" noProof="0" dirty="0">
              <a:ln>
                <a:noFill/>
              </a:ln>
              <a:solidFill>
                <a:srgbClr val="898989"/>
              </a:solidFill>
              <a:effectLst/>
              <a:uLnTx/>
              <a:uFillTx/>
              <a:latin typeface="Calibri" panose="020F0502020204030204" pitchFamily="34" charset="0"/>
              <a:ea typeface="+mn-ea"/>
              <a:cs typeface="+mn-cs"/>
            </a:endParaRPr>
          </a:p>
        </p:txBody>
      </p:sp>
      <p:sp>
        <p:nvSpPr>
          <p:cNvPr id="5" name="Rectangle 4">
            <a:extLst>
              <a:ext uri="{FF2B5EF4-FFF2-40B4-BE49-F238E27FC236}">
                <a16:creationId xmlns:a16="http://schemas.microsoft.com/office/drawing/2014/main" id="{E08D085B-C6B5-DBBC-FA4F-54CA6DDFCB5F}"/>
              </a:ext>
            </a:extLst>
          </p:cNvPr>
          <p:cNvSpPr/>
          <p:nvPr/>
        </p:nvSpPr>
        <p:spPr>
          <a:xfrm>
            <a:off x="395536" y="2828836"/>
            <a:ext cx="8496944" cy="461665"/>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prstClr val="black"/>
              </a:solidFill>
              <a:effectLst/>
              <a:uLnTx/>
              <a:uFillTx/>
              <a:latin typeface="Calibri"/>
              <a:ea typeface="+mn-ea"/>
              <a:cs typeface="+mn-cs"/>
            </a:endParaRPr>
          </a:p>
        </p:txBody>
      </p:sp>
      <p:sp>
        <p:nvSpPr>
          <p:cNvPr id="6" name="Rectangle 5">
            <a:extLst>
              <a:ext uri="{FF2B5EF4-FFF2-40B4-BE49-F238E27FC236}">
                <a16:creationId xmlns:a16="http://schemas.microsoft.com/office/drawing/2014/main" id="{F0F406DD-579B-6474-9C00-833EADEF929A}"/>
              </a:ext>
            </a:extLst>
          </p:cNvPr>
          <p:cNvSpPr/>
          <p:nvPr/>
        </p:nvSpPr>
        <p:spPr>
          <a:xfrm>
            <a:off x="107504" y="2397949"/>
            <a:ext cx="8928992" cy="584775"/>
          </a:xfrm>
          <a:prstGeom prst="rect">
            <a:avLst/>
          </a:prstGeom>
        </p:spPr>
        <p:txBody>
          <a:bodyPr wrap="square">
            <a:spAutoFit/>
          </a:body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US" sz="3200" b="1" i="0" u="none" strike="noStrike" kern="1200" cap="none" spc="0" normalizeH="0" baseline="0" noProof="0" dirty="0">
              <a:ln>
                <a:noFill/>
              </a:ln>
              <a:solidFill>
                <a:srgbClr val="FFFF66"/>
              </a:solidFill>
              <a:effectLst>
                <a:outerShdw blurRad="38100" dist="38100" dir="2700000" algn="tl">
                  <a:srgbClr val="000000"/>
                </a:outerShdw>
              </a:effectLst>
              <a:uLnTx/>
              <a:uFillTx/>
              <a:latin typeface="Arial" panose="020B0604020202020204" pitchFamily="34" charset="0"/>
              <a:ea typeface="+mn-ea"/>
              <a:cs typeface="Arial" pitchFamily="34" charset="0"/>
            </a:endParaRPr>
          </a:p>
        </p:txBody>
      </p:sp>
      <p:sp>
        <p:nvSpPr>
          <p:cNvPr id="9" name="Rectangle 8">
            <a:extLst>
              <a:ext uri="{FF2B5EF4-FFF2-40B4-BE49-F238E27FC236}">
                <a16:creationId xmlns:a16="http://schemas.microsoft.com/office/drawing/2014/main" id="{F8EC990A-68A4-DB0A-445C-6D35801ABAAC}"/>
              </a:ext>
            </a:extLst>
          </p:cNvPr>
          <p:cNvSpPr/>
          <p:nvPr/>
        </p:nvSpPr>
        <p:spPr>
          <a:xfrm>
            <a:off x="683568" y="2276872"/>
            <a:ext cx="7920880" cy="584776"/>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ZA" sz="32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TITLE</a:t>
            </a:r>
            <a:endParaRPr kumimoji="0" lang="en-ZA" sz="3200" b="1" i="0" u="none" strike="noStrike" kern="1200" cap="none" spc="0" normalizeH="0" baseline="0" noProof="0" dirty="0">
              <a:ln>
                <a:noFill/>
              </a:ln>
              <a:solidFill>
                <a:srgbClr val="FFD21E"/>
              </a:solidFill>
              <a:effectLst/>
              <a:uLnTx/>
              <a:uFillTx/>
              <a:latin typeface="Arial" panose="020B0604020202020204" pitchFamily="34" charset="0"/>
              <a:ea typeface="+mn-ea"/>
              <a:cs typeface="+mn-cs"/>
            </a:endParaRPr>
          </a:p>
        </p:txBody>
      </p:sp>
      <p:pic>
        <p:nvPicPr>
          <p:cNvPr id="13" name="Picture 12" descr="NDP Logo.jpg">
            <a:extLst>
              <a:ext uri="{FF2B5EF4-FFF2-40B4-BE49-F238E27FC236}">
                <a16:creationId xmlns:a16="http://schemas.microsoft.com/office/drawing/2014/main" id="{1CE74608-F654-2A95-A32F-E8FBE031AD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18401" y="260648"/>
            <a:ext cx="897267" cy="826297"/>
          </a:xfrm>
          <a:prstGeom prst="rect">
            <a:avLst/>
          </a:prstGeom>
        </p:spPr>
      </p:pic>
      <p:pic>
        <p:nvPicPr>
          <p:cNvPr id="3" name="Picture 2" descr="Human Settlements Logo.jpg">
            <a:extLst>
              <a:ext uri="{FF2B5EF4-FFF2-40B4-BE49-F238E27FC236}">
                <a16:creationId xmlns:a16="http://schemas.microsoft.com/office/drawing/2014/main" id="{162A3537-E64D-204E-F480-00685EB6A8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260648"/>
            <a:ext cx="2862726" cy="720080"/>
          </a:xfrm>
          <a:prstGeom prst="rect">
            <a:avLst/>
          </a:prstGeom>
        </p:spPr>
      </p:pic>
      <p:sp>
        <p:nvSpPr>
          <p:cNvPr id="10" name="Rectangle 9">
            <a:extLst>
              <a:ext uri="{FF2B5EF4-FFF2-40B4-BE49-F238E27FC236}">
                <a16:creationId xmlns:a16="http://schemas.microsoft.com/office/drawing/2014/main" id="{18DEADDB-D8AD-FD81-DFB6-2873A760C69C}"/>
              </a:ext>
            </a:extLst>
          </p:cNvPr>
          <p:cNvSpPr/>
          <p:nvPr/>
        </p:nvSpPr>
        <p:spPr>
          <a:xfrm>
            <a:off x="35496" y="6382489"/>
            <a:ext cx="9056894" cy="430887"/>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Inspiring Hope for a Better Future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Umuntu Ngumuntu Ngekhaya</a:t>
            </a:r>
          </a:p>
        </p:txBody>
      </p:sp>
      <p:sp>
        <p:nvSpPr>
          <p:cNvPr id="15" name="Title 1">
            <a:extLst>
              <a:ext uri="{FF2B5EF4-FFF2-40B4-BE49-F238E27FC236}">
                <a16:creationId xmlns:a16="http://schemas.microsoft.com/office/drawing/2014/main" id="{D53B96FC-AD13-C5B2-1077-FBED45183C23}"/>
              </a:ext>
            </a:extLst>
          </p:cNvPr>
          <p:cNvSpPr txBox="1">
            <a:spLocks/>
          </p:cNvSpPr>
          <p:nvPr/>
        </p:nvSpPr>
        <p:spPr>
          <a:xfrm>
            <a:off x="1367644" y="934632"/>
            <a:ext cx="6552728" cy="504054"/>
          </a:xfrm>
          <a:prstGeom prst="rect">
            <a:avLst/>
          </a:prstGeom>
          <a:solidFill>
            <a:srgbClr val="70AD47">
              <a:lumMod val="40000"/>
              <a:lumOff val="60000"/>
            </a:srgbClr>
          </a:solidFill>
        </p:spPr>
        <p:txBody>
          <a:bodyPr vert="horz" lIns="91440" tIns="45720" rIns="91440" bIns="45720" rtlCol="0" anchor="ctr">
            <a:normAutofit fontScale="5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defRPr/>
            </a:pPr>
            <a:r>
              <a:rPr lang="en-ZA" b="1" spc="-6" dirty="0">
                <a:latin typeface="Arial" panose="020B0604020202020204" pitchFamily="34" charset="0"/>
                <a:cs typeface="Arial" panose="020B0604020202020204" pitchFamily="34" charset="0"/>
              </a:rPr>
              <a:t>MAJOR MILESTONS GOING FORWARD</a:t>
            </a:r>
          </a:p>
        </p:txBody>
      </p:sp>
      <p:graphicFrame>
        <p:nvGraphicFramePr>
          <p:cNvPr id="8" name="Google Shape;387;p50">
            <a:extLst>
              <a:ext uri="{FF2B5EF4-FFF2-40B4-BE49-F238E27FC236}">
                <a16:creationId xmlns:a16="http://schemas.microsoft.com/office/drawing/2014/main" id="{722503E2-1375-D5CB-F1F0-07FC45C8EC02}"/>
              </a:ext>
            </a:extLst>
          </p:cNvPr>
          <p:cNvGraphicFramePr/>
          <p:nvPr>
            <p:extLst>
              <p:ext uri="{D42A27DB-BD31-4B8C-83A1-F6EECF244321}">
                <p14:modId xmlns:p14="http://schemas.microsoft.com/office/powerpoint/2010/main" val="1627552747"/>
              </p:ext>
            </p:extLst>
          </p:nvPr>
        </p:nvGraphicFramePr>
        <p:xfrm>
          <a:off x="0" y="1518546"/>
          <a:ext cx="9036494" cy="2594615"/>
        </p:xfrm>
        <a:graphic>
          <a:graphicData uri="http://schemas.openxmlformats.org/drawingml/2006/table">
            <a:tbl>
              <a:tblPr firstRow="1" bandRow="1">
                <a:noFill/>
              </a:tblPr>
              <a:tblGrid>
                <a:gridCol w="2259549">
                  <a:extLst>
                    <a:ext uri="{9D8B030D-6E8A-4147-A177-3AD203B41FA5}">
                      <a16:colId xmlns:a16="http://schemas.microsoft.com/office/drawing/2014/main" val="20000"/>
                    </a:ext>
                  </a:extLst>
                </a:gridCol>
                <a:gridCol w="2259549">
                  <a:extLst>
                    <a:ext uri="{9D8B030D-6E8A-4147-A177-3AD203B41FA5}">
                      <a16:colId xmlns:a16="http://schemas.microsoft.com/office/drawing/2014/main" val="20001"/>
                    </a:ext>
                  </a:extLst>
                </a:gridCol>
                <a:gridCol w="2259549">
                  <a:extLst>
                    <a:ext uri="{9D8B030D-6E8A-4147-A177-3AD203B41FA5}">
                      <a16:colId xmlns:a16="http://schemas.microsoft.com/office/drawing/2014/main" val="20002"/>
                    </a:ext>
                  </a:extLst>
                </a:gridCol>
                <a:gridCol w="2257847">
                  <a:extLst>
                    <a:ext uri="{9D8B030D-6E8A-4147-A177-3AD203B41FA5}">
                      <a16:colId xmlns:a16="http://schemas.microsoft.com/office/drawing/2014/main" val="20003"/>
                    </a:ext>
                  </a:extLst>
                </a:gridCol>
              </a:tblGrid>
              <a:tr h="276850">
                <a:tc>
                  <a:txBody>
                    <a:bodyPr/>
                    <a:lstStyle/>
                    <a:p>
                      <a:pPr marL="127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mn-lt"/>
                          <a:ea typeface="Calibri"/>
                          <a:cs typeface="Calibri"/>
                          <a:sym typeface="Calibri"/>
                        </a:rPr>
                        <a:t>April 2026 </a:t>
                      </a:r>
                      <a:endParaRPr kumimoji="0" lang="en-US" sz="1800" b="0" i="0" u="none" strike="noStrike" kern="1200" cap="none" spc="0" normalizeH="0" baseline="0" noProof="0" dirty="0">
                        <a:ln>
                          <a:noFill/>
                        </a:ln>
                        <a:solidFill>
                          <a:prstClr val="black"/>
                        </a:solidFill>
                        <a:effectLst/>
                        <a:uLnTx/>
                        <a:uFillTx/>
                        <a:latin typeface="+mn-lt"/>
                        <a:ea typeface="Calibri"/>
                        <a:cs typeface="Calibri"/>
                        <a:sym typeface="Calibri"/>
                      </a:endParaRPr>
                    </a:p>
                  </a:txBody>
                  <a:tcPr marL="0" marR="0" marT="30475" marB="0">
                    <a:lnL w="12700" cap="flat" cmpd="sng">
                      <a:solidFill>
                        <a:srgbClr val="FFFFFF"/>
                      </a:solidFill>
                      <a:prstDash val="solid"/>
                      <a:round/>
                      <a:headEnd type="none" w="sm" len="sm"/>
                      <a:tailEnd type="none" w="sm" len="sm"/>
                    </a:lnL>
                    <a:lnR w="12700" cap="flat" cmpd="sng" algn="ctr">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CCCCCC"/>
                    </a:solidFill>
                  </a:tcPr>
                </a:tc>
                <a:tc>
                  <a:txBody>
                    <a:bodyPr/>
                    <a:lstStyle/>
                    <a:p>
                      <a:pPr marL="1270" marR="0" lvl="0" indent="0" algn="ctr" defTabSz="914400" rtl="0" eaLnBrk="1" fontAlgn="auto" latinLnBrk="0" hangingPunct="1">
                        <a:lnSpc>
                          <a:spcPct val="100000"/>
                        </a:lnSpc>
                        <a:spcBef>
                          <a:spcPts val="0"/>
                        </a:spcBef>
                        <a:spcAft>
                          <a:spcPts val="0"/>
                        </a:spcAft>
                        <a:buClrTx/>
                        <a:buSzTx/>
                        <a:buFontTx/>
                        <a:buNone/>
                        <a:tabLst/>
                        <a:defRPr/>
                      </a:pPr>
                      <a:r>
                        <a:rPr lang="en-US" sz="1800" b="1" u="none" strike="noStrike" cap="none" dirty="0">
                          <a:latin typeface="+mn-lt"/>
                          <a:ea typeface="Calibri"/>
                          <a:cs typeface="Calibri"/>
                          <a:sym typeface="Calibri"/>
                        </a:rPr>
                        <a:t>May 2026 </a:t>
                      </a:r>
                      <a:endParaRPr lang="en-US" dirty="0"/>
                    </a:p>
                  </a:txBody>
                  <a:tcPr marL="0" marR="0" marT="30475" marB="0">
                    <a:lnL w="12700" cap="flat" cmpd="sng" algn="ctr">
                      <a:solidFill>
                        <a:srgbClr val="FFFFFF"/>
                      </a:solidFill>
                      <a:prstDash val="solid"/>
                      <a:round/>
                      <a:headEnd type="none" w="sm" len="sm"/>
                      <a:tailEnd type="none" w="sm" len="sm"/>
                    </a:lnL>
                    <a:lnR w="12700" cap="flat" cmpd="sng" algn="ctr">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AEA"/>
                    </a:solidFill>
                  </a:tcPr>
                </a:tc>
                <a:tc>
                  <a:txBody>
                    <a:bodyPr/>
                    <a:lstStyle/>
                    <a:p>
                      <a:pPr marL="1270" marR="0" lvl="0" indent="0" algn="ctr" defTabSz="914400" rtl="0" eaLnBrk="1" fontAlgn="auto" latinLnBrk="0" hangingPunct="1">
                        <a:lnSpc>
                          <a:spcPct val="100000"/>
                        </a:lnSpc>
                        <a:spcBef>
                          <a:spcPts val="0"/>
                        </a:spcBef>
                        <a:spcAft>
                          <a:spcPts val="0"/>
                        </a:spcAft>
                        <a:buClrTx/>
                        <a:buSzTx/>
                        <a:buFontTx/>
                        <a:buNone/>
                        <a:tabLst/>
                        <a:defRPr/>
                      </a:pPr>
                      <a:r>
                        <a:rPr lang="en-US" sz="1800" b="1" u="none" strike="noStrike" cap="none" dirty="0">
                          <a:latin typeface="+mn-lt"/>
                          <a:ea typeface="Calibri"/>
                          <a:cs typeface="Calibri"/>
                          <a:sym typeface="Calibri"/>
                        </a:rPr>
                        <a:t>June 2026 </a:t>
                      </a:r>
                      <a:endParaRPr lang="en-US" sz="1800" u="none" strike="noStrike" cap="none" dirty="0">
                        <a:latin typeface="+mn-lt"/>
                        <a:ea typeface="Calibri"/>
                        <a:cs typeface="Calibri"/>
                        <a:sym typeface="Calibri"/>
                      </a:endParaRPr>
                    </a:p>
                  </a:txBody>
                  <a:tcPr marL="0" marR="0" marT="30475" marB="0">
                    <a:lnL w="12700" cap="flat" cmpd="sng" algn="ctr">
                      <a:solidFill>
                        <a:srgbClr val="FFFFFF"/>
                      </a:solidFill>
                      <a:prstDash val="solid"/>
                      <a:round/>
                      <a:headEnd type="none" w="sm" len="sm"/>
                      <a:tailEnd type="none" w="sm" len="sm"/>
                    </a:lnL>
                    <a:lnR w="12700" cap="flat" cmpd="sng" algn="ctr">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CCCCCC"/>
                    </a:solidFill>
                  </a:tcPr>
                </a:tc>
                <a:tc>
                  <a:txBody>
                    <a:bodyPr/>
                    <a:lstStyle/>
                    <a:p>
                      <a:pPr marL="629920" marR="0" lvl="0" indent="0" algn="l" rtl="0">
                        <a:lnSpc>
                          <a:spcPct val="100000"/>
                        </a:lnSpc>
                        <a:spcBef>
                          <a:spcPts val="0"/>
                        </a:spcBef>
                        <a:spcAft>
                          <a:spcPts val="0"/>
                        </a:spcAft>
                        <a:buNone/>
                      </a:pPr>
                      <a:r>
                        <a:rPr lang="en-US" sz="1800" b="1" u="none" strike="noStrike" cap="none" dirty="0">
                          <a:latin typeface="Calibri"/>
                          <a:ea typeface="Calibri"/>
                          <a:cs typeface="Calibri"/>
                          <a:sym typeface="Calibri"/>
                        </a:rPr>
                        <a:t>July 2026 </a:t>
                      </a:r>
                      <a:endParaRPr sz="1800" u="none" strike="noStrike" cap="none" dirty="0">
                        <a:latin typeface="Calibri"/>
                        <a:ea typeface="Calibri"/>
                        <a:cs typeface="Calibri"/>
                        <a:sym typeface="Calibri"/>
                      </a:endParaRPr>
                    </a:p>
                  </a:txBody>
                  <a:tcPr marL="0" marR="0" marT="30475" marB="0">
                    <a:lnL w="12700" cap="flat" cmpd="sng" algn="ctr">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AEA"/>
                    </a:solidFill>
                  </a:tcPr>
                </a:tc>
                <a:extLst>
                  <a:ext uri="{0D108BD9-81ED-4DB2-BD59-A6C34878D82A}">
                    <a16:rowId xmlns:a16="http://schemas.microsoft.com/office/drawing/2014/main" val="10001"/>
                  </a:ext>
                </a:extLst>
              </a:tr>
              <a:tr h="2079882">
                <a:tc>
                  <a:txBody>
                    <a:bodyPr/>
                    <a:lstStyle/>
                    <a:p>
                      <a:pPr marL="434975" marR="185420" lvl="0" indent="-342900" algn="l" defTabSz="914400" rtl="0" eaLnBrk="1" fontAlgn="auto" latinLnBrk="0" hangingPunct="1">
                        <a:lnSpc>
                          <a:spcPct val="100000"/>
                        </a:lnSpc>
                        <a:spcBef>
                          <a:spcPts val="0"/>
                        </a:spcBef>
                        <a:spcAft>
                          <a:spcPts val="0"/>
                        </a:spcAft>
                        <a:buClr>
                          <a:srgbClr val="000000"/>
                        </a:buClr>
                        <a:buSzPts val="1400"/>
                        <a:buFont typeface="Calibri"/>
                        <a:buAutoNum type="arabicPeriod"/>
                        <a:tabLst/>
                        <a:defRPr/>
                      </a:pPr>
                      <a:r>
                        <a:rPr kumimoji="0" lang="en-US" sz="1200" b="0" i="0" u="none" strike="noStrike" kern="0" cap="none" spc="0" normalizeH="0" baseline="0" noProof="0" dirty="0">
                          <a:ln>
                            <a:noFill/>
                          </a:ln>
                          <a:solidFill>
                            <a:srgbClr val="000000"/>
                          </a:solidFill>
                          <a:effectLst/>
                          <a:uLnTx/>
                          <a:uFillTx/>
                          <a:latin typeface="+mj-lt"/>
                          <a:ea typeface="Calibri"/>
                          <a:cs typeface="Calibri"/>
                          <a:sym typeface="Calibri"/>
                        </a:rPr>
                        <a:t>40 % Montclair  refurbishment (Phase 1)- </a:t>
                      </a:r>
                      <a:r>
                        <a:rPr kumimoji="0" lang="en-US" sz="1200" b="0" i="0" u="none" strike="noStrike" kern="0" cap="none" spc="0" normalizeH="0" baseline="0" noProof="0" dirty="0">
                          <a:ln>
                            <a:noFill/>
                          </a:ln>
                          <a:solidFill>
                            <a:srgbClr val="FFC000"/>
                          </a:solidFill>
                          <a:effectLst/>
                          <a:uLnTx/>
                          <a:uFillTx/>
                          <a:latin typeface="+mj-lt"/>
                          <a:ea typeface="Calibri"/>
                          <a:cs typeface="Calibri"/>
                          <a:sym typeface="Calibri"/>
                        </a:rPr>
                        <a:t> KZNDHS - </a:t>
                      </a:r>
                      <a:endParaRPr kumimoji="0" lang="en-US" sz="1200" b="0" i="0" u="none" strike="noStrike" kern="0" cap="none" spc="0" normalizeH="0" baseline="0" noProof="0" dirty="0">
                        <a:ln>
                          <a:noFill/>
                        </a:ln>
                        <a:solidFill>
                          <a:srgbClr val="000000"/>
                        </a:solidFill>
                        <a:effectLst/>
                        <a:uLnTx/>
                        <a:uFillTx/>
                        <a:latin typeface="+mj-lt"/>
                        <a:ea typeface="Calibri"/>
                        <a:cs typeface="Calibri"/>
                        <a:sym typeface="Calibri"/>
                      </a:endParaRPr>
                    </a:p>
                    <a:p>
                      <a:pPr marL="434340" marR="158115" lvl="0" indent="-342900" algn="l" defTabSz="914400" rtl="0" eaLnBrk="1" fontAlgn="auto" latinLnBrk="0" hangingPunct="1">
                        <a:lnSpc>
                          <a:spcPct val="100000"/>
                        </a:lnSpc>
                        <a:spcBef>
                          <a:spcPts val="0"/>
                        </a:spcBef>
                        <a:spcAft>
                          <a:spcPts val="0"/>
                        </a:spcAft>
                        <a:buClr>
                          <a:srgbClr val="000000"/>
                        </a:buClr>
                        <a:buSzTx/>
                        <a:buFont typeface="Arial"/>
                        <a:buAutoNum type="arabicPeriod" startAt="2"/>
                        <a:tabLst/>
                        <a:defRPr/>
                      </a:pPr>
                      <a:r>
                        <a:rPr kumimoji="0" lang="en-US" sz="1200" b="0" i="0" u="none" strike="noStrike" kern="0" cap="none" spc="0" normalizeH="0" baseline="0" noProof="0" dirty="0">
                          <a:ln>
                            <a:noFill/>
                          </a:ln>
                          <a:solidFill>
                            <a:srgbClr val="000000"/>
                          </a:solidFill>
                          <a:effectLst/>
                          <a:uLnTx/>
                          <a:uFillTx/>
                          <a:latin typeface="+mj-lt"/>
                          <a:ea typeface="Calibri"/>
                          <a:cs typeface="Calibri"/>
                          <a:sym typeface="Calibri"/>
                        </a:rPr>
                        <a:t>Finish building 113 houses  in Cornubia- </a:t>
                      </a:r>
                      <a:r>
                        <a:rPr kumimoji="0" lang="en-US" sz="1200" b="0" i="0" u="none" strike="noStrike" kern="0" cap="none" spc="0" normalizeH="0" baseline="0" noProof="0" dirty="0">
                          <a:ln>
                            <a:noFill/>
                          </a:ln>
                          <a:solidFill>
                            <a:srgbClr val="00AFEF"/>
                          </a:solidFill>
                          <a:effectLst/>
                          <a:uLnTx/>
                          <a:uFillTx/>
                          <a:latin typeface="+mj-lt"/>
                          <a:ea typeface="Calibri"/>
                          <a:cs typeface="Calibri"/>
                          <a:sym typeface="Calibri"/>
                        </a:rPr>
                        <a:t>Metro </a:t>
                      </a:r>
                    </a:p>
                    <a:p>
                      <a:pPr marL="91440" marR="158115"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ZA" sz="2800" b="0" u="none" strike="noStrike" kern="1200" cap="none" dirty="0">
                          <a:solidFill>
                            <a:srgbClr val="008000"/>
                          </a:solidFill>
                          <a:latin typeface="+mn-lt"/>
                          <a:ea typeface="Calibri"/>
                          <a:cs typeface="Calibri"/>
                          <a:sym typeface="Calibri"/>
                        </a:rPr>
                        <a:t>(Done)</a:t>
                      </a:r>
                    </a:p>
                    <a:p>
                      <a:pPr marL="91440" marR="158115"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200" b="0" i="0" u="none" strike="noStrike" kern="0" cap="none" spc="0" normalizeH="0" baseline="0" noProof="0" dirty="0">
                        <a:ln>
                          <a:noFill/>
                        </a:ln>
                        <a:solidFill>
                          <a:srgbClr val="FF0000"/>
                        </a:solidFill>
                        <a:effectLst/>
                        <a:uLnTx/>
                        <a:uFillTx/>
                        <a:latin typeface="+mj-lt"/>
                        <a:ea typeface="Calibri"/>
                        <a:cs typeface="Calibri"/>
                        <a:sym typeface="Calibri"/>
                      </a:endParaRPr>
                    </a:p>
                  </a:txBody>
                  <a:tcPr marL="0" marR="0" marT="343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CCCCCC"/>
                    </a:solidFill>
                  </a:tcPr>
                </a:tc>
                <a:tc>
                  <a:txBody>
                    <a:bodyPr/>
                    <a:lstStyle/>
                    <a:p>
                      <a:pPr marL="434975" marR="220979" lvl="0" indent="-342900" algn="l" rtl="0">
                        <a:lnSpc>
                          <a:spcPct val="100000"/>
                        </a:lnSpc>
                        <a:spcBef>
                          <a:spcPts val="0"/>
                        </a:spcBef>
                        <a:spcAft>
                          <a:spcPts val="0"/>
                        </a:spcAft>
                        <a:buSzPts val="1400"/>
                        <a:buFont typeface="Calibri"/>
                        <a:buAutoNum type="arabicPeriod"/>
                      </a:pPr>
                      <a:r>
                        <a:rPr lang="en-US" sz="1200" b="0" u="none" strike="noStrike" cap="none" dirty="0">
                          <a:latin typeface="+mj-lt"/>
                          <a:ea typeface="Calibri"/>
                          <a:cs typeface="Calibri"/>
                          <a:sym typeface="Calibri"/>
                        </a:rPr>
                        <a:t>Completion of Montclair Lodge Phase 1 small rooms – 136 units)</a:t>
                      </a:r>
                      <a:r>
                        <a:rPr kumimoji="0" lang="en-US" sz="1200" b="0" i="0" u="none" strike="noStrike" kern="0" cap="none" spc="0" normalizeH="0" baseline="0" noProof="0" dirty="0">
                          <a:ln>
                            <a:noFill/>
                          </a:ln>
                          <a:solidFill>
                            <a:srgbClr val="FFC000"/>
                          </a:solidFill>
                          <a:effectLst/>
                          <a:uLnTx/>
                          <a:uFillTx/>
                          <a:latin typeface="Calibri"/>
                          <a:ea typeface="Calibri"/>
                          <a:cs typeface="Calibri"/>
                          <a:sym typeface="Calibri"/>
                        </a:rPr>
                        <a:t> </a:t>
                      </a:r>
                      <a:r>
                        <a:rPr lang="en-US" sz="1200" b="0" i="0" u="none" strike="noStrike" cap="none" dirty="0">
                          <a:solidFill>
                            <a:srgbClr val="00B0F0"/>
                          </a:solidFill>
                          <a:latin typeface="Calibri"/>
                          <a:ea typeface="Calibri"/>
                          <a:cs typeface="Calibri"/>
                          <a:sym typeface="Calibri"/>
                        </a:rPr>
                        <a:t>Metro</a:t>
                      </a:r>
                    </a:p>
                    <a:p>
                      <a:pPr marL="434975" marR="220979" lvl="0" indent="-342900" algn="l" rtl="0">
                        <a:lnSpc>
                          <a:spcPct val="100000"/>
                        </a:lnSpc>
                        <a:spcBef>
                          <a:spcPts val="0"/>
                        </a:spcBef>
                        <a:spcAft>
                          <a:spcPts val="0"/>
                        </a:spcAft>
                        <a:buSzPts val="1400"/>
                        <a:buFont typeface="Calibri"/>
                        <a:buAutoNum type="arabicPeriod"/>
                      </a:pPr>
                      <a:r>
                        <a:rPr lang="en-US" sz="1200" b="0" u="none" strike="noStrike" cap="none" dirty="0">
                          <a:latin typeface="+mj-lt"/>
                          <a:ea typeface="Calibri"/>
                          <a:cs typeface="Calibri"/>
                          <a:sym typeface="Calibri"/>
                        </a:rPr>
                        <a:t>Allocation of 113 houses </a:t>
                      </a:r>
                      <a:r>
                        <a:rPr lang="en-US" sz="1200" b="0" u="none" strike="noStrike" cap="none" dirty="0">
                          <a:solidFill>
                            <a:srgbClr val="00B0F0"/>
                          </a:solidFill>
                          <a:latin typeface="+mj-lt"/>
                          <a:ea typeface="Calibri"/>
                          <a:cs typeface="Calibri"/>
                          <a:sym typeface="Calibri"/>
                        </a:rPr>
                        <a:t>Metro</a:t>
                      </a:r>
                    </a:p>
                    <a:p>
                      <a:pPr marL="434975" marR="220979" lvl="0" indent="-342900" algn="l" rtl="0">
                        <a:lnSpc>
                          <a:spcPct val="100000"/>
                        </a:lnSpc>
                        <a:spcBef>
                          <a:spcPts val="0"/>
                        </a:spcBef>
                        <a:spcAft>
                          <a:spcPts val="0"/>
                        </a:spcAft>
                        <a:buSzPts val="1400"/>
                        <a:buFont typeface="Calibri"/>
                        <a:buAutoNum type="arabicPeriod"/>
                      </a:pPr>
                      <a:r>
                        <a:rPr lang="en-US" sz="1200" b="0" u="none" strike="noStrike" cap="none" dirty="0">
                          <a:latin typeface="+mj-lt"/>
                          <a:ea typeface="Calibri"/>
                          <a:cs typeface="Calibri"/>
                          <a:sym typeface="Calibri"/>
                        </a:rPr>
                        <a:t>Close 152 O’Flaherty TEA </a:t>
                      </a:r>
                      <a:r>
                        <a:rPr kumimoji="0" lang="en-US" sz="1200" b="0" i="0" u="none" strike="noStrike" kern="0" cap="none" spc="0" normalizeH="0" baseline="0" noProof="0" dirty="0">
                          <a:ln>
                            <a:noFill/>
                          </a:ln>
                          <a:solidFill>
                            <a:srgbClr val="FFC000"/>
                          </a:solidFill>
                          <a:effectLst/>
                          <a:uLnTx/>
                          <a:uFillTx/>
                          <a:latin typeface="Calibri"/>
                          <a:ea typeface="Calibri"/>
                          <a:cs typeface="Calibri"/>
                          <a:sym typeface="Calibri"/>
                        </a:rPr>
                        <a:t>KZNDHS </a:t>
                      </a:r>
                    </a:p>
                    <a:p>
                      <a:pPr marL="434975" marR="220979" lvl="0" indent="-342900" algn="l" rtl="0">
                        <a:lnSpc>
                          <a:spcPct val="100000"/>
                        </a:lnSpc>
                        <a:spcBef>
                          <a:spcPts val="0"/>
                        </a:spcBef>
                        <a:spcAft>
                          <a:spcPts val="0"/>
                        </a:spcAft>
                        <a:buSzPts val="1400"/>
                        <a:buFont typeface="Calibri"/>
                        <a:buAutoNum type="arabicPeriod"/>
                      </a:pPr>
                      <a:r>
                        <a:rPr kumimoji="0" lang="en-US" sz="1200" b="0" i="0" u="none" strike="noStrike" kern="0" cap="none" spc="0" normalizeH="0" baseline="0" noProof="0" dirty="0">
                          <a:ln>
                            <a:noFill/>
                          </a:ln>
                          <a:solidFill>
                            <a:schemeClr val="tx1"/>
                          </a:solidFill>
                          <a:effectLst/>
                          <a:uLnTx/>
                          <a:uFillTx/>
                          <a:latin typeface="Calibri"/>
                          <a:ea typeface="Calibri"/>
                          <a:cs typeface="Calibri"/>
                          <a:sym typeface="Calibri"/>
                        </a:rPr>
                        <a:t>Close </a:t>
                      </a:r>
                      <a:r>
                        <a:rPr kumimoji="0" lang="en-US" sz="1200" b="0" i="0" u="none" strike="noStrike" kern="0" cap="none" spc="0" normalizeH="0" baseline="0" noProof="0" dirty="0" err="1">
                          <a:ln>
                            <a:noFill/>
                          </a:ln>
                          <a:solidFill>
                            <a:schemeClr val="tx1"/>
                          </a:solidFill>
                          <a:effectLst/>
                          <a:uLnTx/>
                          <a:uFillTx/>
                          <a:latin typeface="Calibri"/>
                          <a:ea typeface="Calibri"/>
                          <a:cs typeface="Calibri"/>
                          <a:sym typeface="Calibri"/>
                        </a:rPr>
                        <a:t>Dassenhoek</a:t>
                      </a:r>
                      <a:r>
                        <a:rPr kumimoji="0" lang="en-US" sz="1200" b="0" i="0" u="none" strike="noStrike" kern="0" cap="none" spc="0" normalizeH="0" baseline="0" noProof="0" dirty="0">
                          <a:ln>
                            <a:noFill/>
                          </a:ln>
                          <a:solidFill>
                            <a:schemeClr val="tx1"/>
                          </a:solidFill>
                          <a:effectLst/>
                          <a:uLnTx/>
                          <a:uFillTx/>
                          <a:latin typeface="Calibri"/>
                          <a:ea typeface="Calibri"/>
                          <a:cs typeface="Calibri"/>
                          <a:sym typeface="Calibri"/>
                        </a:rPr>
                        <a:t> TEA </a:t>
                      </a:r>
                      <a:r>
                        <a:rPr kumimoji="0" lang="en-US" sz="1200" b="0" i="0" u="none" strike="noStrike" kern="0" cap="none" spc="0" normalizeH="0" baseline="0" noProof="0" dirty="0">
                          <a:ln>
                            <a:noFill/>
                          </a:ln>
                          <a:solidFill>
                            <a:schemeClr val="accent1">
                              <a:lumMod val="60000"/>
                              <a:lumOff val="40000"/>
                            </a:schemeClr>
                          </a:solidFill>
                          <a:effectLst/>
                          <a:uLnTx/>
                          <a:uFillTx/>
                          <a:latin typeface="Calibri"/>
                          <a:ea typeface="Calibri"/>
                          <a:cs typeface="Calibri"/>
                          <a:sym typeface="Calibri"/>
                        </a:rPr>
                        <a:t>KZNDHS</a:t>
                      </a:r>
                    </a:p>
                    <a:p>
                      <a:pPr marL="92075" marR="115570" lvl="0" indent="0" algn="l" defTabSz="914400" rtl="0" eaLnBrk="1" fontAlgn="auto" latinLnBrk="0" hangingPunct="1">
                        <a:lnSpc>
                          <a:spcPct val="100000"/>
                        </a:lnSpc>
                        <a:spcBef>
                          <a:spcPts val="0"/>
                        </a:spcBef>
                        <a:spcAft>
                          <a:spcPts val="0"/>
                        </a:spcAft>
                        <a:buClrTx/>
                        <a:buSzPts val="1400"/>
                        <a:buFont typeface="Calibri"/>
                        <a:buNone/>
                        <a:tabLst/>
                        <a:defRPr/>
                      </a:pPr>
                      <a:r>
                        <a:rPr lang="en-ZA" sz="2800" b="0" u="none" strike="noStrike" kern="1200" cap="none" dirty="0">
                          <a:solidFill>
                            <a:srgbClr val="008000"/>
                          </a:solidFill>
                          <a:latin typeface="+mn-lt"/>
                          <a:ea typeface="Calibri"/>
                          <a:cs typeface="Calibri"/>
                          <a:sym typeface="Calibri"/>
                        </a:rPr>
                        <a:t>(Done)</a:t>
                      </a:r>
                    </a:p>
                    <a:p>
                      <a:pPr marL="434975" marR="220979" lvl="0" indent="-342900" algn="l" rtl="0">
                        <a:lnSpc>
                          <a:spcPct val="100000"/>
                        </a:lnSpc>
                        <a:spcBef>
                          <a:spcPts val="0"/>
                        </a:spcBef>
                        <a:spcAft>
                          <a:spcPts val="0"/>
                        </a:spcAft>
                        <a:buSzPts val="1400"/>
                        <a:buFont typeface="Calibri"/>
                        <a:buAutoNum type="arabicPeriod"/>
                      </a:pPr>
                      <a:endParaRPr sz="1200" b="0" u="none" strike="noStrike" cap="none" dirty="0">
                        <a:solidFill>
                          <a:schemeClr val="accent1">
                            <a:lumMod val="60000"/>
                            <a:lumOff val="40000"/>
                          </a:schemeClr>
                        </a:solidFill>
                        <a:latin typeface="+mj-lt"/>
                        <a:ea typeface="Calibri"/>
                        <a:cs typeface="Calibri"/>
                        <a:sym typeface="Calibri"/>
                      </a:endParaRPr>
                    </a:p>
                  </a:txBody>
                  <a:tcPr marL="0" marR="0" marT="343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AEA"/>
                    </a:solidFill>
                  </a:tcPr>
                </a:tc>
                <a:tc>
                  <a:txBody>
                    <a:bodyPr/>
                    <a:lstStyle/>
                    <a:p>
                      <a:pPr marL="92075" marR="115570" lvl="0" indent="0" algn="l" rtl="0">
                        <a:lnSpc>
                          <a:spcPct val="100000"/>
                        </a:lnSpc>
                        <a:spcBef>
                          <a:spcPts val="0"/>
                        </a:spcBef>
                        <a:spcAft>
                          <a:spcPts val="0"/>
                        </a:spcAft>
                        <a:buSzPts val="1400"/>
                        <a:buFont typeface="Calibri"/>
                        <a:buNone/>
                      </a:pPr>
                      <a:endParaRPr lang="en-US" sz="1200" b="0" i="0" u="none" strike="noStrike" cap="none" dirty="0">
                        <a:solidFill>
                          <a:srgbClr val="00B0F0"/>
                        </a:solidFill>
                        <a:latin typeface="Calibri"/>
                        <a:ea typeface="Calibri"/>
                        <a:cs typeface="Calibri"/>
                        <a:sym typeface="Calibri"/>
                      </a:endParaRPr>
                    </a:p>
                    <a:p>
                      <a:pPr marL="434975" marR="115570" lvl="0" indent="-342900" algn="l" defTabSz="914400" rtl="0" eaLnBrk="1" fontAlgn="auto" latinLnBrk="0" hangingPunct="1">
                        <a:lnSpc>
                          <a:spcPct val="100000"/>
                        </a:lnSpc>
                        <a:spcBef>
                          <a:spcPts val="0"/>
                        </a:spcBef>
                        <a:spcAft>
                          <a:spcPts val="0"/>
                        </a:spcAft>
                        <a:buClr>
                          <a:srgbClr val="000000"/>
                        </a:buClr>
                        <a:buSzPts val="1400"/>
                        <a:buFont typeface="Calibri"/>
                        <a:buAutoNum type="arabicPeriod"/>
                        <a:tabLst/>
                        <a:defRPr/>
                      </a:pPr>
                      <a:r>
                        <a:rPr lang="en-US" sz="1200" b="0" i="0" u="none" strike="noStrike" cap="none" dirty="0">
                          <a:solidFill>
                            <a:schemeClr val="tx1"/>
                          </a:solidFill>
                          <a:latin typeface="+mn-lt"/>
                          <a:ea typeface="Calibri"/>
                          <a:cs typeface="Calibri"/>
                          <a:sym typeface="Calibri"/>
                        </a:rPr>
                        <a:t>Close 7  of the – 14 TEAs in eThekwini- </a:t>
                      </a:r>
                      <a:r>
                        <a:rPr lang="en-US" sz="1200" b="0" i="0" u="none" strike="noStrike" cap="none" dirty="0">
                          <a:solidFill>
                            <a:srgbClr val="FF0000"/>
                          </a:solidFill>
                          <a:latin typeface="+mn-lt"/>
                          <a:ea typeface="Calibri"/>
                          <a:cs typeface="Calibri"/>
                          <a:sym typeface="Calibri"/>
                        </a:rPr>
                        <a:t>KZN DHS</a:t>
                      </a:r>
                    </a:p>
                    <a:p>
                      <a:pPr marL="92075" marR="115570" lvl="0" indent="0" algn="l" defTabSz="914400" rtl="0" eaLnBrk="1" fontAlgn="auto" latinLnBrk="0" hangingPunct="1">
                        <a:lnSpc>
                          <a:spcPct val="100000"/>
                        </a:lnSpc>
                        <a:spcBef>
                          <a:spcPts val="0"/>
                        </a:spcBef>
                        <a:spcAft>
                          <a:spcPts val="0"/>
                        </a:spcAft>
                        <a:buClr>
                          <a:srgbClr val="000000"/>
                        </a:buClr>
                        <a:buSzPts val="1400"/>
                        <a:buFont typeface="Calibri"/>
                        <a:buNone/>
                        <a:tabLst/>
                        <a:defRPr/>
                      </a:pPr>
                      <a:endParaRPr lang="en-US" sz="1200" b="0" i="0" u="none" strike="noStrike" cap="none" dirty="0">
                        <a:solidFill>
                          <a:schemeClr val="tx1"/>
                        </a:solidFill>
                        <a:latin typeface="+mn-lt"/>
                        <a:ea typeface="Calibri"/>
                        <a:cs typeface="Calibri"/>
                        <a:sym typeface="Calibri"/>
                      </a:endParaRPr>
                    </a:p>
                    <a:p>
                      <a:pPr marL="92075" marR="115570" lvl="0" indent="0" algn="l" defTabSz="914400" rtl="0" eaLnBrk="1" fontAlgn="auto" latinLnBrk="0" hangingPunct="1">
                        <a:lnSpc>
                          <a:spcPct val="100000"/>
                        </a:lnSpc>
                        <a:spcBef>
                          <a:spcPts val="0"/>
                        </a:spcBef>
                        <a:spcAft>
                          <a:spcPts val="0"/>
                        </a:spcAft>
                        <a:buClr>
                          <a:srgbClr val="000000"/>
                        </a:buClr>
                        <a:buSzPts val="1400"/>
                        <a:buFont typeface="Calibri"/>
                        <a:buNone/>
                        <a:tabLst/>
                        <a:defRPr/>
                      </a:pPr>
                      <a:endParaRPr lang="en-US" sz="1200" b="0" i="0" u="none" strike="noStrike" cap="none" dirty="0">
                        <a:solidFill>
                          <a:srgbClr val="00B0F0"/>
                        </a:solidFill>
                        <a:latin typeface="Calibri"/>
                        <a:ea typeface="Calibri"/>
                        <a:cs typeface="Calibri"/>
                        <a:sym typeface="Calibri"/>
                      </a:endParaRPr>
                    </a:p>
                    <a:p>
                      <a:pPr marL="92075" marR="115570" lvl="0" indent="0" algn="l" defTabSz="914400" rtl="0" eaLnBrk="1" fontAlgn="auto" latinLnBrk="0" hangingPunct="1">
                        <a:lnSpc>
                          <a:spcPct val="100000"/>
                        </a:lnSpc>
                        <a:spcBef>
                          <a:spcPts val="0"/>
                        </a:spcBef>
                        <a:spcAft>
                          <a:spcPts val="0"/>
                        </a:spcAft>
                        <a:buClrTx/>
                        <a:buSzPts val="1400"/>
                        <a:buFont typeface="Calibri"/>
                        <a:buNone/>
                        <a:tabLst/>
                        <a:defRPr/>
                      </a:pPr>
                      <a:r>
                        <a:rPr lang="en-US" sz="2800" b="0" u="none" strike="noStrike" kern="1200" cap="none" dirty="0">
                          <a:solidFill>
                            <a:srgbClr val="008000"/>
                          </a:solidFill>
                          <a:latin typeface="+mn-lt"/>
                          <a:ea typeface="Calibri"/>
                          <a:cs typeface="Calibri"/>
                          <a:sym typeface="Calibri"/>
                        </a:rPr>
                        <a:t>(Done)</a:t>
                      </a:r>
                    </a:p>
                    <a:p>
                      <a:pPr marL="92075" marR="115570" lvl="0" indent="0" algn="l" rtl="0">
                        <a:lnSpc>
                          <a:spcPct val="100000"/>
                        </a:lnSpc>
                        <a:spcBef>
                          <a:spcPts val="0"/>
                        </a:spcBef>
                        <a:spcAft>
                          <a:spcPts val="0"/>
                        </a:spcAft>
                        <a:buSzPts val="1400"/>
                        <a:buFont typeface="Calibri"/>
                        <a:buNone/>
                      </a:pPr>
                      <a:endParaRPr sz="1200" b="0" u="none" strike="noStrike" cap="none" dirty="0">
                        <a:latin typeface="+mj-lt"/>
                        <a:ea typeface="Calibri"/>
                        <a:cs typeface="Calibri"/>
                        <a:sym typeface="Calibri"/>
                      </a:endParaRPr>
                    </a:p>
                  </a:txBody>
                  <a:tcPr marL="0" marR="0" marT="343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CCCCCC"/>
                    </a:solidFill>
                  </a:tcPr>
                </a:tc>
                <a:tc>
                  <a:txBody>
                    <a:bodyPr/>
                    <a:lstStyle/>
                    <a:p>
                      <a:pPr marL="434975" marR="185420" lvl="0" indent="-342900" algn="l" rtl="0">
                        <a:lnSpc>
                          <a:spcPct val="100000"/>
                        </a:lnSpc>
                        <a:spcBef>
                          <a:spcPts val="0"/>
                        </a:spcBef>
                        <a:spcAft>
                          <a:spcPts val="0"/>
                        </a:spcAft>
                        <a:buSzPts val="1400"/>
                        <a:buFont typeface="Calibri"/>
                        <a:buAutoNum type="arabicPeriod"/>
                      </a:pPr>
                      <a:r>
                        <a:rPr lang="en-US" sz="1200" b="0" u="none" strike="noStrike" cap="none" dirty="0">
                          <a:latin typeface="+mj-lt"/>
                          <a:ea typeface="Calibri"/>
                          <a:cs typeface="Calibri"/>
                          <a:sym typeface="Calibri"/>
                        </a:rPr>
                        <a:t>Contractor for 500 TRU to establish on site in Cornubia.  </a:t>
                      </a:r>
                      <a:r>
                        <a:rPr lang="en-US" sz="1200" b="0" u="none" strike="noStrike" cap="none" dirty="0">
                          <a:solidFill>
                            <a:srgbClr val="FF0000"/>
                          </a:solidFill>
                          <a:latin typeface="+mj-lt"/>
                          <a:ea typeface="Calibri"/>
                          <a:cs typeface="Calibri"/>
                          <a:sym typeface="Calibri"/>
                        </a:rPr>
                        <a:t>NDDHS- Not Done</a:t>
                      </a:r>
                    </a:p>
                    <a:p>
                      <a:pPr marL="434975" marR="185420" lvl="0" indent="-342900" algn="l" rtl="0">
                        <a:lnSpc>
                          <a:spcPct val="100000"/>
                        </a:lnSpc>
                        <a:spcBef>
                          <a:spcPts val="0"/>
                        </a:spcBef>
                        <a:spcAft>
                          <a:spcPts val="0"/>
                        </a:spcAft>
                        <a:buSzPts val="1400"/>
                        <a:buFont typeface="Calibri"/>
                        <a:buAutoNum type="arabicPeriod"/>
                      </a:pPr>
                      <a:r>
                        <a:rPr lang="en-US" sz="1200" b="0" u="none" strike="noStrike" cap="none" dirty="0">
                          <a:latin typeface="+mj-lt"/>
                          <a:ea typeface="Calibri"/>
                          <a:cs typeface="Calibri"/>
                          <a:sym typeface="Calibri"/>
                        </a:rPr>
                        <a:t>Allocation of  136 rooms in Montclair Lodge –</a:t>
                      </a:r>
                      <a:r>
                        <a:rPr lang="en-US" sz="1200" b="0" u="none" strike="noStrike" cap="none" dirty="0">
                          <a:solidFill>
                            <a:schemeClr val="accent2">
                              <a:lumMod val="40000"/>
                              <a:lumOff val="60000"/>
                            </a:schemeClr>
                          </a:solidFill>
                          <a:latin typeface="+mj-lt"/>
                          <a:ea typeface="Calibri"/>
                          <a:cs typeface="Calibri"/>
                          <a:sym typeface="Calibri"/>
                        </a:rPr>
                        <a:t>HDA </a:t>
                      </a:r>
                      <a:r>
                        <a:rPr lang="en-US" sz="2800" b="0" u="none" strike="noStrike" cap="none" dirty="0">
                          <a:solidFill>
                            <a:srgbClr val="008000"/>
                          </a:solidFill>
                          <a:latin typeface="+mj-lt"/>
                          <a:ea typeface="Calibri"/>
                          <a:cs typeface="Calibri"/>
                          <a:sym typeface="Calibri"/>
                        </a:rPr>
                        <a:t>(Done)</a:t>
                      </a:r>
                    </a:p>
                    <a:p>
                      <a:pPr marL="92075" marR="185420" lvl="0" indent="0" algn="l" rtl="0">
                        <a:lnSpc>
                          <a:spcPct val="100000"/>
                        </a:lnSpc>
                        <a:spcBef>
                          <a:spcPts val="0"/>
                        </a:spcBef>
                        <a:spcAft>
                          <a:spcPts val="0"/>
                        </a:spcAft>
                        <a:buSzPts val="1400"/>
                        <a:buFont typeface="Calibri"/>
                        <a:buNone/>
                      </a:pPr>
                      <a:endParaRPr sz="1200" b="0" u="none" strike="noStrike" cap="none" dirty="0">
                        <a:latin typeface="+mj-lt"/>
                        <a:ea typeface="Calibri"/>
                        <a:cs typeface="Calibri"/>
                        <a:sym typeface="Calibri"/>
                      </a:endParaRPr>
                    </a:p>
                  </a:txBody>
                  <a:tcPr marL="0" marR="0" marT="343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AEA"/>
                    </a:solidFill>
                  </a:tcPr>
                </a:tc>
                <a:extLst>
                  <a:ext uri="{0D108BD9-81ED-4DB2-BD59-A6C34878D82A}">
                    <a16:rowId xmlns:a16="http://schemas.microsoft.com/office/drawing/2014/main" val="10002"/>
                  </a:ext>
                </a:extLst>
              </a:tr>
            </a:tbl>
          </a:graphicData>
        </a:graphic>
      </p:graphicFrame>
      <p:graphicFrame>
        <p:nvGraphicFramePr>
          <p:cNvPr id="11" name="Google Shape;387;p50">
            <a:extLst>
              <a:ext uri="{FF2B5EF4-FFF2-40B4-BE49-F238E27FC236}">
                <a16:creationId xmlns:a16="http://schemas.microsoft.com/office/drawing/2014/main" id="{1D0FA14A-620F-CCB8-99FE-ECDCDB54CD8C}"/>
              </a:ext>
            </a:extLst>
          </p:cNvPr>
          <p:cNvGraphicFramePr/>
          <p:nvPr>
            <p:extLst>
              <p:ext uri="{D42A27DB-BD31-4B8C-83A1-F6EECF244321}">
                <p14:modId xmlns:p14="http://schemas.microsoft.com/office/powerpoint/2010/main" val="320254401"/>
              </p:ext>
            </p:extLst>
          </p:nvPr>
        </p:nvGraphicFramePr>
        <p:xfrm>
          <a:off x="35496" y="4164283"/>
          <a:ext cx="9000998" cy="2259335"/>
        </p:xfrm>
        <a:graphic>
          <a:graphicData uri="http://schemas.openxmlformats.org/drawingml/2006/table">
            <a:tbl>
              <a:tblPr firstRow="1" bandRow="1">
                <a:noFill/>
              </a:tblPr>
              <a:tblGrid>
                <a:gridCol w="2416868">
                  <a:extLst>
                    <a:ext uri="{9D8B030D-6E8A-4147-A177-3AD203B41FA5}">
                      <a16:colId xmlns:a16="http://schemas.microsoft.com/office/drawing/2014/main" val="20001"/>
                    </a:ext>
                  </a:extLst>
                </a:gridCol>
                <a:gridCol w="2398363">
                  <a:extLst>
                    <a:ext uri="{9D8B030D-6E8A-4147-A177-3AD203B41FA5}">
                      <a16:colId xmlns:a16="http://schemas.microsoft.com/office/drawing/2014/main" val="20002"/>
                    </a:ext>
                  </a:extLst>
                </a:gridCol>
                <a:gridCol w="2297024">
                  <a:extLst>
                    <a:ext uri="{9D8B030D-6E8A-4147-A177-3AD203B41FA5}">
                      <a16:colId xmlns:a16="http://schemas.microsoft.com/office/drawing/2014/main" val="20003"/>
                    </a:ext>
                  </a:extLst>
                </a:gridCol>
                <a:gridCol w="1888743">
                  <a:extLst>
                    <a:ext uri="{9D8B030D-6E8A-4147-A177-3AD203B41FA5}">
                      <a16:colId xmlns:a16="http://schemas.microsoft.com/office/drawing/2014/main" val="2494476916"/>
                    </a:ext>
                  </a:extLst>
                </a:gridCol>
              </a:tblGrid>
              <a:tr h="494889">
                <a:tc>
                  <a:txBody>
                    <a:bodyPr/>
                    <a:lstStyle/>
                    <a:p>
                      <a:pPr marL="1270" marR="0" lvl="0" indent="0" algn="ctr" rtl="0">
                        <a:lnSpc>
                          <a:spcPct val="100000"/>
                        </a:lnSpc>
                        <a:spcBef>
                          <a:spcPts val="0"/>
                        </a:spcBef>
                        <a:spcAft>
                          <a:spcPts val="0"/>
                        </a:spcAft>
                        <a:buNone/>
                      </a:pPr>
                      <a:r>
                        <a:rPr lang="en-US" sz="1800" b="1" u="none" strike="noStrike" cap="none" dirty="0">
                          <a:latin typeface="Calibri"/>
                          <a:ea typeface="Calibri"/>
                          <a:cs typeface="Calibri"/>
                          <a:sym typeface="Calibri"/>
                        </a:rPr>
                        <a:t>August 2026 </a:t>
                      </a:r>
                      <a:endParaRPr sz="1800" u="none" strike="noStrike" cap="none" dirty="0">
                        <a:latin typeface="Calibri"/>
                        <a:ea typeface="Calibri"/>
                        <a:cs typeface="Calibri"/>
                        <a:sym typeface="Calibri"/>
                      </a:endParaRPr>
                    </a:p>
                  </a:txBody>
                  <a:tcPr marL="0" marR="0" marT="30475" marB="0">
                    <a:lnL w="12700" cap="flat" cmpd="sng" algn="ctr">
                      <a:solidFill>
                        <a:srgbClr val="FFFFFF"/>
                      </a:solidFill>
                      <a:prstDash val="solid"/>
                      <a:round/>
                      <a:headEnd type="none" w="sm" len="sm"/>
                      <a:tailEnd type="none" w="sm" len="sm"/>
                    </a:lnL>
                    <a:lnR w="12700" cap="flat" cmpd="sng" algn="ctr">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lgn="ctr">
                      <a:solidFill>
                        <a:srgbClr val="FFFFFF"/>
                      </a:solidFill>
                      <a:prstDash val="solid"/>
                      <a:round/>
                      <a:headEnd type="none" w="sm" len="sm"/>
                      <a:tailEnd type="none" w="sm" len="sm"/>
                    </a:lnB>
                    <a:solidFill>
                      <a:srgbClr val="EAEAEA"/>
                    </a:solidFill>
                  </a:tcPr>
                </a:tc>
                <a:tc>
                  <a:txBody>
                    <a:bodyPr/>
                    <a:lstStyle/>
                    <a:p>
                      <a:pPr marL="1270" marR="0" lvl="0" indent="0" algn="ctr" rtl="0">
                        <a:lnSpc>
                          <a:spcPct val="100000"/>
                        </a:lnSpc>
                        <a:spcBef>
                          <a:spcPts val="0"/>
                        </a:spcBef>
                        <a:spcAft>
                          <a:spcPts val="0"/>
                        </a:spcAft>
                        <a:buNone/>
                      </a:pPr>
                      <a:r>
                        <a:rPr lang="en-US" sz="1800" b="1" u="none" strike="noStrike" cap="none" dirty="0">
                          <a:latin typeface="Calibri"/>
                          <a:ea typeface="Calibri"/>
                          <a:cs typeface="Calibri"/>
                          <a:sym typeface="Calibri"/>
                        </a:rPr>
                        <a:t>September 2026 </a:t>
                      </a:r>
                      <a:endParaRPr dirty="0"/>
                    </a:p>
                  </a:txBody>
                  <a:tcPr marL="0" marR="0" marT="30475" marB="0">
                    <a:lnL w="12700" cap="flat" cmpd="sng" algn="ctr">
                      <a:solidFill>
                        <a:srgbClr val="FFFFFF"/>
                      </a:solidFill>
                      <a:prstDash val="solid"/>
                      <a:round/>
                      <a:headEnd type="none" w="sm" len="sm"/>
                      <a:tailEnd type="none" w="sm" len="sm"/>
                    </a:lnL>
                    <a:lnR w="12700" cap="flat" cmpd="sng" algn="ctr">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CCCCCC"/>
                    </a:solidFill>
                  </a:tcPr>
                </a:tc>
                <a:tc>
                  <a:txBody>
                    <a:bodyPr/>
                    <a:lstStyle/>
                    <a:p>
                      <a:pPr marL="629920" marR="0" lvl="0" indent="0" algn="l" rtl="0">
                        <a:lnSpc>
                          <a:spcPct val="100000"/>
                        </a:lnSpc>
                        <a:spcBef>
                          <a:spcPts val="0"/>
                        </a:spcBef>
                        <a:spcAft>
                          <a:spcPts val="0"/>
                        </a:spcAft>
                        <a:buNone/>
                      </a:pPr>
                      <a:r>
                        <a:rPr lang="en-US" sz="1800" b="1" u="none" strike="noStrike" cap="none" dirty="0">
                          <a:latin typeface="Calibri"/>
                          <a:ea typeface="Calibri"/>
                          <a:cs typeface="Calibri"/>
                          <a:sym typeface="Calibri"/>
                        </a:rPr>
                        <a:t>October 2026 </a:t>
                      </a:r>
                      <a:endParaRPr sz="1800" u="none" strike="noStrike" cap="none" dirty="0">
                        <a:latin typeface="Calibri"/>
                        <a:ea typeface="Calibri"/>
                        <a:cs typeface="Calibri"/>
                        <a:sym typeface="Calibri"/>
                      </a:endParaRPr>
                    </a:p>
                  </a:txBody>
                  <a:tcPr marL="0" marR="0" marT="30475" marB="0">
                    <a:lnL w="12700" cap="flat" cmpd="sng" algn="ctr">
                      <a:solidFill>
                        <a:srgbClr val="FFFFFF"/>
                      </a:solidFill>
                      <a:prstDash val="solid"/>
                      <a:round/>
                      <a:headEnd type="none" w="sm" len="sm"/>
                      <a:tailEnd type="none" w="sm" len="sm"/>
                    </a:lnL>
                    <a:lnR w="12700" cap="flat" cmpd="sng" algn="ctr">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AEA"/>
                    </a:solidFill>
                  </a:tcPr>
                </a:tc>
                <a:tc>
                  <a:txBody>
                    <a:bodyPr/>
                    <a:lstStyle/>
                    <a:p>
                      <a:pPr marL="629920" marR="0" lvl="0" indent="0" algn="l" defTabSz="914400" rtl="0" eaLnBrk="1" fontAlgn="auto" latinLnBrk="0" hangingPunct="1">
                        <a:lnSpc>
                          <a:spcPct val="100000"/>
                        </a:lnSpc>
                        <a:spcBef>
                          <a:spcPts val="0"/>
                        </a:spcBef>
                        <a:spcAft>
                          <a:spcPts val="0"/>
                        </a:spcAft>
                        <a:buClrTx/>
                        <a:buSzTx/>
                        <a:buFontTx/>
                        <a:buNone/>
                        <a:tabLst/>
                        <a:defRPr/>
                      </a:pPr>
                      <a:r>
                        <a:rPr lang="en-US" sz="1800" b="1" u="none" strike="noStrike" cap="none" dirty="0">
                          <a:latin typeface="+mn-lt"/>
                          <a:ea typeface="Calibri"/>
                          <a:cs typeface="Calibri"/>
                          <a:sym typeface="Calibri"/>
                        </a:rPr>
                        <a:t>December 2026</a:t>
                      </a:r>
                      <a:endParaRPr lang="en-US" sz="1800" u="none" strike="noStrike" cap="none" dirty="0">
                        <a:latin typeface="+mn-lt"/>
                        <a:ea typeface="Calibri"/>
                        <a:cs typeface="Calibri"/>
                        <a:sym typeface="Calibri"/>
                      </a:endParaRPr>
                    </a:p>
                  </a:txBody>
                  <a:tcPr marL="0" marR="0" marT="30475" marB="0">
                    <a:lnL w="12700" cap="flat" cmpd="sng" algn="ctr">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lgn="ctr">
                      <a:solidFill>
                        <a:srgbClr val="FFFFFF"/>
                      </a:solidFill>
                      <a:prstDash val="solid"/>
                      <a:round/>
                      <a:headEnd type="none" w="sm" len="sm"/>
                      <a:tailEnd type="none" w="sm" len="sm"/>
                    </a:lnB>
                    <a:solidFill>
                      <a:schemeClr val="bg1">
                        <a:lumMod val="75000"/>
                      </a:schemeClr>
                    </a:solidFill>
                  </a:tcPr>
                </a:tc>
                <a:extLst>
                  <a:ext uri="{0D108BD9-81ED-4DB2-BD59-A6C34878D82A}">
                    <a16:rowId xmlns:a16="http://schemas.microsoft.com/office/drawing/2014/main" val="10001"/>
                  </a:ext>
                </a:extLst>
              </a:tr>
              <a:tr h="1321551">
                <a:tc>
                  <a:txBody>
                    <a:bodyPr/>
                    <a:lstStyle/>
                    <a:p>
                      <a:pPr marL="434975" marR="220979" lvl="0" indent="-342900" algn="l" rtl="0">
                        <a:lnSpc>
                          <a:spcPct val="100000"/>
                        </a:lnSpc>
                        <a:spcBef>
                          <a:spcPts val="0"/>
                        </a:spcBef>
                        <a:spcAft>
                          <a:spcPts val="0"/>
                        </a:spcAft>
                        <a:buSzPts val="1400"/>
                        <a:buFont typeface="Calibri"/>
                        <a:buAutoNum type="arabicPeriod"/>
                      </a:pPr>
                      <a:r>
                        <a:rPr lang="en-US" sz="1200" b="0" u="none" strike="noStrike" cap="none" dirty="0">
                          <a:latin typeface="+mj-lt"/>
                          <a:ea typeface="Calibri"/>
                          <a:cs typeface="Calibri"/>
                          <a:sym typeface="Calibri"/>
                        </a:rPr>
                        <a:t>Work in progress on TRU’s in Cornubia- </a:t>
                      </a:r>
                      <a:r>
                        <a:rPr lang="en-US" sz="1200" b="0" u="none" strike="noStrike" cap="none" dirty="0">
                          <a:solidFill>
                            <a:srgbClr val="FF0000"/>
                          </a:solidFill>
                          <a:latin typeface="+mj-lt"/>
                          <a:ea typeface="Calibri"/>
                          <a:cs typeface="Calibri"/>
                          <a:sym typeface="Calibri"/>
                        </a:rPr>
                        <a:t>NDHS</a:t>
                      </a:r>
                    </a:p>
                    <a:p>
                      <a:pPr marL="434975" marR="220979" lvl="0" indent="-342900" algn="l" rtl="0">
                        <a:lnSpc>
                          <a:spcPct val="100000"/>
                        </a:lnSpc>
                        <a:spcBef>
                          <a:spcPts val="0"/>
                        </a:spcBef>
                        <a:spcAft>
                          <a:spcPts val="0"/>
                        </a:spcAft>
                        <a:buSzPts val="1400"/>
                        <a:buFont typeface="Calibri"/>
                        <a:buAutoNum type="arabicPeriod"/>
                      </a:pPr>
                      <a:r>
                        <a:rPr lang="en-US" sz="1200" b="0" u="none" strike="noStrike" cap="none" dirty="0">
                          <a:latin typeface="+mj-lt"/>
                          <a:ea typeface="Calibri"/>
                          <a:cs typeface="Calibri"/>
                          <a:sym typeface="Calibri"/>
                        </a:rPr>
                        <a:t>Phase 2 Montclair BOQ- </a:t>
                      </a:r>
                      <a:r>
                        <a:rPr lang="en-US" sz="1200" b="0" u="none" strike="noStrike" cap="none" dirty="0">
                          <a:solidFill>
                            <a:schemeClr val="accent6">
                              <a:lumMod val="75000"/>
                            </a:schemeClr>
                          </a:solidFill>
                          <a:latin typeface="+mj-lt"/>
                          <a:ea typeface="Calibri"/>
                          <a:cs typeface="Calibri"/>
                          <a:sym typeface="Calibri"/>
                        </a:rPr>
                        <a:t>KZN DPW</a:t>
                      </a:r>
                    </a:p>
                    <a:p>
                      <a:pPr marL="434975" marR="220979" lvl="0" indent="-342900" algn="l" rtl="0">
                        <a:lnSpc>
                          <a:spcPct val="100000"/>
                        </a:lnSpc>
                        <a:spcBef>
                          <a:spcPts val="0"/>
                        </a:spcBef>
                        <a:spcAft>
                          <a:spcPts val="0"/>
                        </a:spcAft>
                        <a:buSzPts val="1400"/>
                        <a:buFont typeface="Calibri"/>
                        <a:buAutoNum type="arabicPeriod"/>
                      </a:pPr>
                      <a:r>
                        <a:rPr lang="en-US" sz="1200" b="0" u="none" strike="noStrike" cap="none" dirty="0">
                          <a:latin typeface="+mj-lt"/>
                          <a:ea typeface="Calibri"/>
                          <a:cs typeface="Calibri"/>
                          <a:sym typeface="Calibri"/>
                        </a:rPr>
                        <a:t>2nd batch houses (60) in Cornubia </a:t>
                      </a:r>
                      <a:r>
                        <a:rPr lang="en-US" sz="1200" b="0" u="none" strike="noStrike" cap="none" dirty="0">
                          <a:solidFill>
                            <a:schemeClr val="tx1"/>
                          </a:solidFill>
                          <a:latin typeface="+mj-lt"/>
                          <a:ea typeface="Calibri"/>
                          <a:cs typeface="Calibri"/>
                          <a:sym typeface="Calibri"/>
                        </a:rPr>
                        <a:t>started</a:t>
                      </a:r>
                      <a:r>
                        <a:rPr lang="en-US" sz="1200" b="0" u="none" strike="noStrike" cap="none" dirty="0">
                          <a:solidFill>
                            <a:srgbClr val="00B0F0"/>
                          </a:solidFill>
                          <a:latin typeface="+mj-lt"/>
                          <a:ea typeface="Calibri"/>
                          <a:cs typeface="Calibri"/>
                          <a:sym typeface="Calibri"/>
                        </a:rPr>
                        <a:t> –Metro</a:t>
                      </a:r>
                    </a:p>
                    <a:p>
                      <a:pPr marL="434975" marR="220979" lvl="0" indent="-342900" algn="l" rtl="0">
                        <a:lnSpc>
                          <a:spcPct val="100000"/>
                        </a:lnSpc>
                        <a:spcBef>
                          <a:spcPts val="0"/>
                        </a:spcBef>
                        <a:spcAft>
                          <a:spcPts val="0"/>
                        </a:spcAft>
                        <a:buSzPts val="1400"/>
                        <a:buFont typeface="Calibri"/>
                        <a:buAutoNum type="arabicPeriod"/>
                      </a:pPr>
                      <a:r>
                        <a:rPr lang="en-US" sz="1200" b="0" u="none" strike="noStrike" cap="none" dirty="0">
                          <a:solidFill>
                            <a:schemeClr val="tx1"/>
                          </a:solidFill>
                          <a:latin typeface="+mj-lt"/>
                          <a:ea typeface="Calibri"/>
                          <a:cs typeface="Calibri"/>
                          <a:sym typeface="Calibri"/>
                        </a:rPr>
                        <a:t>Allocation of  Additional 160 rooms in Montclair Lodge –</a:t>
                      </a:r>
                      <a:r>
                        <a:rPr lang="en-US" sz="1200" b="0" u="none" strike="noStrike" cap="none" dirty="0">
                          <a:solidFill>
                            <a:srgbClr val="00B0F0"/>
                          </a:solidFill>
                          <a:latin typeface="+mj-lt"/>
                          <a:ea typeface="Calibri"/>
                          <a:cs typeface="Calibri"/>
                          <a:sym typeface="Calibri"/>
                        </a:rPr>
                        <a:t>HDA </a:t>
                      </a:r>
                    </a:p>
                  </a:txBody>
                  <a:tcPr marL="0" marR="0" marT="343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lgn="ctr">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AEA"/>
                    </a:solidFill>
                  </a:tcPr>
                </a:tc>
                <a:tc>
                  <a:txBody>
                    <a:bodyPr/>
                    <a:lstStyle/>
                    <a:p>
                      <a:pPr marL="434975" marR="115570" lvl="0" indent="-342900" algn="l" rtl="0">
                        <a:lnSpc>
                          <a:spcPct val="100000"/>
                        </a:lnSpc>
                        <a:spcBef>
                          <a:spcPts val="0"/>
                        </a:spcBef>
                        <a:spcAft>
                          <a:spcPts val="0"/>
                        </a:spcAft>
                        <a:buSzPts val="1400"/>
                        <a:buFont typeface="Calibri"/>
                        <a:buAutoNum type="arabicPeriod"/>
                      </a:pPr>
                      <a:r>
                        <a:rPr lang="en-US" sz="1200" b="0" u="none" strike="noStrike" cap="none" dirty="0">
                          <a:latin typeface="+mj-lt"/>
                          <a:ea typeface="Calibri"/>
                          <a:cs typeface="Calibri"/>
                          <a:sym typeface="Calibri"/>
                        </a:rPr>
                        <a:t>First group of 200 families  relocate from TEAs to  Cornubia Duplex TRUs-  </a:t>
                      </a:r>
                      <a:r>
                        <a:rPr lang="en-US" sz="1200" b="0" u="none" strike="noStrike" cap="none" dirty="0">
                          <a:solidFill>
                            <a:srgbClr val="00B050"/>
                          </a:solidFill>
                          <a:latin typeface="+mj-lt"/>
                          <a:ea typeface="Calibri"/>
                          <a:cs typeface="Calibri"/>
                          <a:sym typeface="Calibri"/>
                        </a:rPr>
                        <a:t>National DHS </a:t>
                      </a:r>
                      <a:r>
                        <a:rPr lang="en-US" sz="1200" b="0" u="none" strike="noStrike" cap="none" dirty="0">
                          <a:latin typeface="+mj-lt"/>
                          <a:ea typeface="Calibri"/>
                          <a:cs typeface="Calibri"/>
                          <a:sym typeface="Calibri"/>
                        </a:rPr>
                        <a:t>– </a:t>
                      </a:r>
                    </a:p>
                    <a:p>
                      <a:pPr marL="92075" marR="115570" lvl="0" indent="0" algn="l" rtl="0">
                        <a:lnSpc>
                          <a:spcPct val="100000"/>
                        </a:lnSpc>
                        <a:spcBef>
                          <a:spcPts val="0"/>
                        </a:spcBef>
                        <a:spcAft>
                          <a:spcPts val="0"/>
                        </a:spcAft>
                        <a:buSzPts val="1400"/>
                        <a:buFont typeface="Calibri"/>
                        <a:buNone/>
                      </a:pPr>
                      <a:r>
                        <a:rPr lang="en-US" sz="1200" b="1" u="none" strike="noStrike" cap="none" dirty="0">
                          <a:latin typeface="+mj-lt"/>
                          <a:ea typeface="Calibri"/>
                          <a:cs typeface="Calibri"/>
                          <a:sym typeface="Calibri"/>
                        </a:rPr>
                        <a:t>NB</a:t>
                      </a:r>
                      <a:r>
                        <a:rPr lang="en-US" sz="1200" b="0" u="none" strike="noStrike" cap="none" dirty="0">
                          <a:latin typeface="+mj-lt"/>
                          <a:ea typeface="Calibri"/>
                          <a:cs typeface="Calibri"/>
                          <a:sym typeface="Calibri"/>
                        </a:rPr>
                        <a:t> </a:t>
                      </a:r>
                      <a:r>
                        <a:rPr lang="en-US" sz="1200" b="0" i="1" u="none" strike="noStrike" cap="none" dirty="0">
                          <a:latin typeface="+mj-lt"/>
                          <a:ea typeface="Calibri"/>
                          <a:cs typeface="Calibri"/>
                          <a:sym typeface="Calibri"/>
                        </a:rPr>
                        <a:t>this target is at risk as the start did not happen in July 2026</a:t>
                      </a:r>
                    </a:p>
                    <a:p>
                      <a:pPr marL="92075" marR="115570" lvl="0" indent="0" algn="l" rtl="0">
                        <a:lnSpc>
                          <a:spcPct val="100000"/>
                        </a:lnSpc>
                        <a:spcBef>
                          <a:spcPts val="0"/>
                        </a:spcBef>
                        <a:spcAft>
                          <a:spcPts val="0"/>
                        </a:spcAft>
                        <a:buSzPts val="1400"/>
                        <a:buFont typeface="Calibri"/>
                        <a:buNone/>
                      </a:pPr>
                      <a:endParaRPr lang="en-US" sz="1200" b="0" u="none" strike="noStrike" cap="none" dirty="0">
                        <a:latin typeface="+mj-lt"/>
                        <a:ea typeface="Calibri"/>
                        <a:cs typeface="Calibri"/>
                        <a:sym typeface="Calibri"/>
                      </a:endParaRPr>
                    </a:p>
                    <a:p>
                      <a:pPr marL="434975" marR="115570" lvl="0" indent="-342900" algn="l" defTabSz="914400" rtl="0" eaLnBrk="1" fontAlgn="auto" latinLnBrk="0" hangingPunct="1">
                        <a:lnSpc>
                          <a:spcPct val="100000"/>
                        </a:lnSpc>
                        <a:spcBef>
                          <a:spcPts val="0"/>
                        </a:spcBef>
                        <a:spcAft>
                          <a:spcPts val="0"/>
                        </a:spcAft>
                        <a:buClr>
                          <a:srgbClr val="000000"/>
                        </a:buClr>
                        <a:buSzPts val="1400"/>
                        <a:buFont typeface="+mj-lt"/>
                        <a:buAutoNum type="arabicPeriod" startAt="2"/>
                        <a:tabLst/>
                        <a:defRPr/>
                      </a:pPr>
                      <a:r>
                        <a:rPr lang="en-US" sz="1200" b="0" u="none" strike="noStrike" cap="none" dirty="0">
                          <a:latin typeface="+mj-lt"/>
                          <a:ea typeface="Calibri"/>
                          <a:cs typeface="Calibri"/>
                          <a:sym typeface="Calibri"/>
                        </a:rPr>
                        <a:t>Allocation of  292 rooms in Montclair Lodge </a:t>
                      </a:r>
                      <a:r>
                        <a:rPr lang="en-US" sz="1200" b="0" i="0" u="none" strike="noStrike" cap="none" dirty="0">
                          <a:solidFill>
                            <a:srgbClr val="00B0F0"/>
                          </a:solidFill>
                          <a:latin typeface="Calibri"/>
                          <a:ea typeface="Calibri"/>
                          <a:cs typeface="Calibri"/>
                          <a:sym typeface="Calibri"/>
                        </a:rPr>
                        <a:t>Metro</a:t>
                      </a:r>
                    </a:p>
                  </a:txBody>
                  <a:tcPr marL="0" marR="0" marT="343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CCCCCC"/>
                    </a:solidFill>
                  </a:tcPr>
                </a:tc>
                <a:tc>
                  <a:txBody>
                    <a:bodyPr/>
                    <a:lstStyle/>
                    <a:p>
                      <a:pPr marL="434975" marR="185420" lvl="0" indent="-342900" algn="l" rtl="0">
                        <a:lnSpc>
                          <a:spcPct val="100000"/>
                        </a:lnSpc>
                        <a:spcBef>
                          <a:spcPts val="0"/>
                        </a:spcBef>
                        <a:spcAft>
                          <a:spcPts val="0"/>
                        </a:spcAft>
                        <a:buSzPts val="1400"/>
                        <a:buFont typeface="Calibri"/>
                        <a:buAutoNum type="arabicPeriod"/>
                      </a:pPr>
                      <a:r>
                        <a:rPr lang="en-US" sz="1200" b="0" u="none" strike="noStrike" cap="none" dirty="0">
                          <a:latin typeface="+mj-lt"/>
                          <a:ea typeface="Calibri"/>
                          <a:cs typeface="Calibri"/>
                          <a:sym typeface="Calibri"/>
                        </a:rPr>
                        <a:t>613 sites in Cornubia serviced- </a:t>
                      </a:r>
                      <a:r>
                        <a:rPr lang="en-US" sz="1200" b="0" u="none" strike="noStrike" cap="none" dirty="0">
                          <a:solidFill>
                            <a:srgbClr val="00B0F0"/>
                          </a:solidFill>
                          <a:latin typeface="+mj-lt"/>
                          <a:ea typeface="Calibri"/>
                          <a:cs typeface="Calibri"/>
                          <a:sym typeface="Calibri"/>
                        </a:rPr>
                        <a:t>Metro</a:t>
                      </a:r>
                    </a:p>
                    <a:p>
                      <a:pPr marL="434975" marR="185420" lvl="0" indent="-342900" algn="l" rtl="0">
                        <a:lnSpc>
                          <a:spcPct val="100000"/>
                        </a:lnSpc>
                        <a:spcBef>
                          <a:spcPts val="0"/>
                        </a:spcBef>
                        <a:spcAft>
                          <a:spcPts val="0"/>
                        </a:spcAft>
                        <a:buSzPts val="1400"/>
                        <a:buFont typeface="Calibri"/>
                        <a:buAutoNum type="arabicPeriod"/>
                      </a:pPr>
                      <a:r>
                        <a:rPr lang="en-US" sz="1200" b="0" u="none" strike="noStrike" cap="none" dirty="0">
                          <a:latin typeface="+mj-lt"/>
                          <a:ea typeface="Calibri"/>
                          <a:cs typeface="Calibri"/>
                          <a:sym typeface="Calibri"/>
                        </a:rPr>
                        <a:t>2</a:t>
                      </a:r>
                      <a:r>
                        <a:rPr lang="en-US" sz="1200" b="0" u="none" strike="noStrike" cap="none" baseline="30000" dirty="0">
                          <a:latin typeface="+mj-lt"/>
                          <a:ea typeface="Calibri"/>
                          <a:cs typeface="Calibri"/>
                          <a:sym typeface="Calibri"/>
                        </a:rPr>
                        <a:t>nd</a:t>
                      </a:r>
                      <a:r>
                        <a:rPr lang="en-US" sz="1200" b="0" u="none" strike="noStrike" cap="none" dirty="0">
                          <a:latin typeface="+mj-lt"/>
                          <a:ea typeface="Calibri"/>
                          <a:cs typeface="Calibri"/>
                          <a:sym typeface="Calibri"/>
                        </a:rPr>
                        <a:t> batch houses (60) in Cornubia complete -</a:t>
                      </a:r>
                      <a:r>
                        <a:rPr lang="en-US" sz="1200" b="0" u="none" strike="noStrike" cap="none" dirty="0">
                          <a:solidFill>
                            <a:srgbClr val="00B0F0"/>
                          </a:solidFill>
                          <a:latin typeface="+mj-lt"/>
                          <a:ea typeface="Calibri"/>
                          <a:cs typeface="Calibri"/>
                          <a:sym typeface="Calibri"/>
                        </a:rPr>
                        <a:t>Metro</a:t>
                      </a:r>
                    </a:p>
                    <a:p>
                      <a:pPr marL="92075" marR="185420" lvl="0" indent="0" algn="l" rtl="0">
                        <a:lnSpc>
                          <a:spcPct val="100000"/>
                        </a:lnSpc>
                        <a:spcBef>
                          <a:spcPts val="0"/>
                        </a:spcBef>
                        <a:spcAft>
                          <a:spcPts val="0"/>
                        </a:spcAft>
                        <a:buSzPts val="1400"/>
                        <a:buFont typeface="Calibri"/>
                        <a:buNone/>
                      </a:pPr>
                      <a:endParaRPr sz="1200" b="0" u="none" strike="noStrike" cap="none" dirty="0">
                        <a:latin typeface="+mj-lt"/>
                        <a:ea typeface="Calibri"/>
                        <a:cs typeface="Calibri"/>
                        <a:sym typeface="Calibri"/>
                      </a:endParaRPr>
                    </a:p>
                  </a:txBody>
                  <a:tcPr marL="0" marR="0" marT="34300" marB="0">
                    <a:lnL w="12700" cap="flat" cmpd="sng">
                      <a:solidFill>
                        <a:srgbClr val="FFFFFF"/>
                      </a:solidFill>
                      <a:prstDash val="solid"/>
                      <a:round/>
                      <a:headEnd type="none" w="sm" len="sm"/>
                      <a:tailEnd type="none" w="sm" len="sm"/>
                    </a:lnL>
                    <a:lnR w="12700" cap="flat" cmpd="sng" algn="ctr">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AEA"/>
                    </a:solidFill>
                  </a:tcPr>
                </a:tc>
                <a:tc>
                  <a:txBody>
                    <a:bodyPr/>
                    <a:lstStyle/>
                    <a:p>
                      <a:pPr marL="92075" marR="185420" lvl="0" indent="0" algn="l" rtl="0">
                        <a:lnSpc>
                          <a:spcPct val="100000"/>
                        </a:lnSpc>
                        <a:spcBef>
                          <a:spcPts val="0"/>
                        </a:spcBef>
                        <a:spcAft>
                          <a:spcPts val="0"/>
                        </a:spcAft>
                        <a:buSzPts val="1400"/>
                        <a:buFont typeface="Calibri"/>
                        <a:buNone/>
                      </a:pPr>
                      <a:r>
                        <a:rPr lang="en-US" sz="1200" b="0" u="none" strike="noStrike" cap="none" dirty="0">
                          <a:latin typeface="+mj-lt"/>
                          <a:ea typeface="Calibri"/>
                          <a:cs typeface="Calibri"/>
                          <a:sym typeface="Calibri"/>
                        </a:rPr>
                        <a:t>Construction Work In Progress of an additional 146 houses in Cornubia by December 2026- </a:t>
                      </a:r>
                      <a:r>
                        <a:rPr lang="en-US" sz="1200" b="0" u="none" strike="noStrike" cap="none" dirty="0">
                          <a:solidFill>
                            <a:srgbClr val="00B0F0"/>
                          </a:solidFill>
                          <a:latin typeface="+mj-lt"/>
                          <a:ea typeface="Calibri"/>
                          <a:cs typeface="Calibri"/>
                          <a:sym typeface="Calibri"/>
                        </a:rPr>
                        <a:t>Metro</a:t>
                      </a:r>
                    </a:p>
                    <a:p>
                      <a:pPr marL="92075" marR="185420" lvl="0" indent="0" algn="l" rtl="0">
                        <a:lnSpc>
                          <a:spcPct val="100000"/>
                        </a:lnSpc>
                        <a:spcBef>
                          <a:spcPts val="0"/>
                        </a:spcBef>
                        <a:spcAft>
                          <a:spcPts val="0"/>
                        </a:spcAft>
                        <a:buSzPts val="1400"/>
                        <a:buFont typeface="Calibri"/>
                        <a:buNone/>
                      </a:pPr>
                      <a:endParaRPr sz="1200" b="0" u="none" strike="noStrike" cap="none" dirty="0">
                        <a:latin typeface="+mj-lt"/>
                        <a:ea typeface="Calibri"/>
                        <a:cs typeface="Calibri"/>
                        <a:sym typeface="Calibri"/>
                      </a:endParaRPr>
                    </a:p>
                  </a:txBody>
                  <a:tcPr marL="0" marR="0" marT="343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lgn="ctr">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chemeClr val="bg1">
                        <a:lumMod val="75000"/>
                      </a:schemeClr>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645433806"/>
      </p:ext>
    </p:extLst>
  </p:cSld>
  <p:clrMapOvr>
    <a:masterClrMapping/>
  </p:clrMapOvr>
  <p:transition>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EA9A4-4765-925B-E0F3-EFE2EB4813AB}"/>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0BE07AF5-8D1F-9A30-2B44-C22E8722331D}"/>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DDF82E0-F617-466A-8989-E6F91EEE8384}"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en-US" sz="1200" b="0" i="0" u="none" strike="noStrike" kern="1200" cap="none" spc="0" normalizeH="0" baseline="0" noProof="0" dirty="0">
              <a:ln>
                <a:noFill/>
              </a:ln>
              <a:solidFill>
                <a:srgbClr val="898989"/>
              </a:solidFill>
              <a:effectLst/>
              <a:uLnTx/>
              <a:uFillTx/>
              <a:latin typeface="Calibri" panose="020F0502020204030204" pitchFamily="34" charset="0"/>
              <a:ea typeface="+mn-ea"/>
              <a:cs typeface="+mn-cs"/>
            </a:endParaRPr>
          </a:p>
        </p:txBody>
      </p:sp>
      <p:sp>
        <p:nvSpPr>
          <p:cNvPr id="2" name="Rectangle 10">
            <a:extLst>
              <a:ext uri="{FF2B5EF4-FFF2-40B4-BE49-F238E27FC236}">
                <a16:creationId xmlns:a16="http://schemas.microsoft.com/office/drawing/2014/main" id="{A314653A-EA46-8CA7-87E5-257B5FC0C871}"/>
              </a:ext>
            </a:extLst>
          </p:cNvPr>
          <p:cNvSpPr>
            <a:spLocks noChangeArrowheads="1"/>
          </p:cNvSpPr>
          <p:nvPr/>
        </p:nvSpPr>
        <p:spPr bwMode="auto">
          <a:xfrm>
            <a:off x="1043608" y="1772816"/>
            <a:ext cx="7200900" cy="13234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32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ZA" altLang="en-US" sz="2400"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ZA" altLang="en-US" sz="2400"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endParaRPr>
          </a:p>
        </p:txBody>
      </p:sp>
      <p:sp>
        <p:nvSpPr>
          <p:cNvPr id="5" name="Rectangle 4">
            <a:extLst>
              <a:ext uri="{FF2B5EF4-FFF2-40B4-BE49-F238E27FC236}">
                <a16:creationId xmlns:a16="http://schemas.microsoft.com/office/drawing/2014/main" id="{5DE8E628-1FBE-53F4-0B3B-C39FB911A0B3}"/>
              </a:ext>
            </a:extLst>
          </p:cNvPr>
          <p:cNvSpPr/>
          <p:nvPr/>
        </p:nvSpPr>
        <p:spPr>
          <a:xfrm>
            <a:off x="395536" y="2828836"/>
            <a:ext cx="8496944" cy="461665"/>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prstClr val="black"/>
              </a:solidFill>
              <a:effectLst/>
              <a:uLnTx/>
              <a:uFillTx/>
              <a:latin typeface="Calibri"/>
              <a:ea typeface="+mn-ea"/>
              <a:cs typeface="+mn-cs"/>
            </a:endParaRPr>
          </a:p>
        </p:txBody>
      </p:sp>
      <p:sp>
        <p:nvSpPr>
          <p:cNvPr id="6" name="Rectangle 5">
            <a:extLst>
              <a:ext uri="{FF2B5EF4-FFF2-40B4-BE49-F238E27FC236}">
                <a16:creationId xmlns:a16="http://schemas.microsoft.com/office/drawing/2014/main" id="{691CD609-0A33-1372-73B4-E5F0217775F4}"/>
              </a:ext>
            </a:extLst>
          </p:cNvPr>
          <p:cNvSpPr/>
          <p:nvPr/>
        </p:nvSpPr>
        <p:spPr>
          <a:xfrm>
            <a:off x="107504" y="2397949"/>
            <a:ext cx="8928992" cy="584775"/>
          </a:xfrm>
          <a:prstGeom prst="rect">
            <a:avLst/>
          </a:prstGeom>
        </p:spPr>
        <p:txBody>
          <a:bodyPr wrap="square">
            <a:spAutoFit/>
          </a:body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US" sz="3200" b="1" i="0" u="none" strike="noStrike" kern="1200" cap="none" spc="0" normalizeH="0" baseline="0" noProof="0" dirty="0">
              <a:ln>
                <a:noFill/>
              </a:ln>
              <a:solidFill>
                <a:srgbClr val="FFFF66"/>
              </a:solidFill>
              <a:effectLst>
                <a:outerShdw blurRad="38100" dist="38100" dir="2700000" algn="tl">
                  <a:srgbClr val="000000"/>
                </a:outerShdw>
              </a:effectLst>
              <a:uLnTx/>
              <a:uFillTx/>
              <a:latin typeface="Arial" panose="020B0604020202020204" pitchFamily="34" charset="0"/>
              <a:ea typeface="+mn-ea"/>
              <a:cs typeface="Arial" pitchFamily="34" charset="0"/>
            </a:endParaRPr>
          </a:p>
        </p:txBody>
      </p:sp>
      <p:sp>
        <p:nvSpPr>
          <p:cNvPr id="9" name="Rectangle 8">
            <a:extLst>
              <a:ext uri="{FF2B5EF4-FFF2-40B4-BE49-F238E27FC236}">
                <a16:creationId xmlns:a16="http://schemas.microsoft.com/office/drawing/2014/main" id="{5692CF30-9FFA-819A-19FD-41B3DFE63D0C}"/>
              </a:ext>
            </a:extLst>
          </p:cNvPr>
          <p:cNvSpPr/>
          <p:nvPr/>
        </p:nvSpPr>
        <p:spPr>
          <a:xfrm>
            <a:off x="683568" y="2276872"/>
            <a:ext cx="7920880" cy="584776"/>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ZA" sz="32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TITLE</a:t>
            </a:r>
            <a:endParaRPr kumimoji="0" lang="en-ZA" sz="3200" b="1" i="0" u="none" strike="noStrike" kern="1200" cap="none" spc="0" normalizeH="0" baseline="0" noProof="0" dirty="0">
              <a:ln>
                <a:noFill/>
              </a:ln>
              <a:solidFill>
                <a:srgbClr val="FFD21E"/>
              </a:solidFill>
              <a:effectLst/>
              <a:uLnTx/>
              <a:uFillTx/>
              <a:latin typeface="Arial" panose="020B0604020202020204" pitchFamily="34" charset="0"/>
              <a:ea typeface="+mn-ea"/>
              <a:cs typeface="+mn-cs"/>
            </a:endParaRPr>
          </a:p>
        </p:txBody>
      </p:sp>
      <p:pic>
        <p:nvPicPr>
          <p:cNvPr id="13" name="Picture 12" descr="NDP Logo.jpg">
            <a:extLst>
              <a:ext uri="{FF2B5EF4-FFF2-40B4-BE49-F238E27FC236}">
                <a16:creationId xmlns:a16="http://schemas.microsoft.com/office/drawing/2014/main" id="{3F1128A3-1483-B913-8787-EAC12A7A3E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18401" y="260648"/>
            <a:ext cx="897267" cy="826297"/>
          </a:xfrm>
          <a:prstGeom prst="rect">
            <a:avLst/>
          </a:prstGeom>
        </p:spPr>
      </p:pic>
      <p:pic>
        <p:nvPicPr>
          <p:cNvPr id="3" name="Picture 2" descr="Human Settlements Logo.jpg">
            <a:extLst>
              <a:ext uri="{FF2B5EF4-FFF2-40B4-BE49-F238E27FC236}">
                <a16:creationId xmlns:a16="http://schemas.microsoft.com/office/drawing/2014/main" id="{374DD99C-F159-08FB-B7B6-DFFED00FCB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260648"/>
            <a:ext cx="2862726" cy="720080"/>
          </a:xfrm>
          <a:prstGeom prst="rect">
            <a:avLst/>
          </a:prstGeom>
        </p:spPr>
      </p:pic>
      <p:sp>
        <p:nvSpPr>
          <p:cNvPr id="10" name="Rectangle 9">
            <a:extLst>
              <a:ext uri="{FF2B5EF4-FFF2-40B4-BE49-F238E27FC236}">
                <a16:creationId xmlns:a16="http://schemas.microsoft.com/office/drawing/2014/main" id="{5C51DACC-0471-DAB1-8B8F-909AA237A542}"/>
              </a:ext>
            </a:extLst>
          </p:cNvPr>
          <p:cNvSpPr/>
          <p:nvPr/>
        </p:nvSpPr>
        <p:spPr>
          <a:xfrm>
            <a:off x="35496" y="6382489"/>
            <a:ext cx="9056894" cy="430887"/>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Inspiring Hope for a Better Future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Umuntu Ngumuntu Ngekhaya</a:t>
            </a:r>
          </a:p>
        </p:txBody>
      </p:sp>
      <p:sp>
        <p:nvSpPr>
          <p:cNvPr id="14" name="Content Placeholder 2">
            <a:extLst>
              <a:ext uri="{FF2B5EF4-FFF2-40B4-BE49-F238E27FC236}">
                <a16:creationId xmlns:a16="http://schemas.microsoft.com/office/drawing/2014/main" id="{CBC63B85-E571-7747-4495-B0EF7CBD4743}"/>
              </a:ext>
            </a:extLst>
          </p:cNvPr>
          <p:cNvSpPr txBox="1">
            <a:spLocks/>
          </p:cNvSpPr>
          <p:nvPr/>
        </p:nvSpPr>
        <p:spPr>
          <a:xfrm>
            <a:off x="251520" y="1755851"/>
            <a:ext cx="8550224" cy="36893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dirty="0"/>
              <a:t>The HS Committee  is hereby recommended to:</a:t>
            </a:r>
            <a:endParaRPr lang="en-ZA" sz="2000" dirty="0"/>
          </a:p>
          <a:p>
            <a:pPr lvl="2"/>
            <a:r>
              <a:rPr lang="en-GB" dirty="0"/>
              <a:t>Note progress regarding Permanent Housing for Flood Victims including:</a:t>
            </a:r>
            <a:endParaRPr lang="en-ZA" sz="1800" dirty="0"/>
          </a:p>
          <a:p>
            <a:pPr lvl="3"/>
            <a:r>
              <a:rPr lang="en-GB" dirty="0"/>
              <a:t>Montclair Lodge Refurbishment and readiness thereof</a:t>
            </a:r>
            <a:endParaRPr lang="en-ZA" sz="1600" dirty="0"/>
          </a:p>
          <a:p>
            <a:pPr lvl="3"/>
            <a:r>
              <a:rPr lang="en-GB" dirty="0"/>
              <a:t>Number of families that have moved to permanent homes thus far</a:t>
            </a:r>
          </a:p>
          <a:p>
            <a:pPr lvl="3"/>
            <a:r>
              <a:rPr lang="en-US" dirty="0"/>
              <a:t>Closure of Eight (8)  of the 14 TEAs in eThekwini  </a:t>
            </a:r>
            <a:endParaRPr lang="en-ZA" dirty="0"/>
          </a:p>
          <a:p>
            <a:pPr lvl="3"/>
            <a:r>
              <a:rPr lang="en-US" dirty="0"/>
              <a:t>Detailed timeline and list of remaining flood victims in temporary accommodation, including expected dates for formal housing allocation and prioritization of those longest in temporary units</a:t>
            </a:r>
            <a:endParaRPr lang="en-GB" dirty="0"/>
          </a:p>
          <a:p>
            <a:pPr lvl="3"/>
            <a:r>
              <a:rPr lang="en-GB" dirty="0"/>
              <a:t>Envisaged highlight developments going forward  &amp; Identify opportunities for outreach programs</a:t>
            </a:r>
            <a:endParaRPr lang="en-ZA" sz="1600" dirty="0"/>
          </a:p>
          <a:p>
            <a:pPr marL="0" marR="0" lvl="0" indent="0" algn="l" defTabSz="914400" rtl="0" eaLnBrk="1" fontAlgn="auto" latinLnBrk="0" hangingPunct="1">
              <a:lnSpc>
                <a:spcPct val="90000"/>
              </a:lnSpc>
              <a:spcBef>
                <a:spcPts val="1000"/>
              </a:spcBef>
              <a:spcAft>
                <a:spcPts val="0"/>
              </a:spcAft>
              <a:buClrTx/>
              <a:buSzTx/>
              <a:buNone/>
              <a:tabLst/>
              <a:defRPr/>
            </a:pPr>
            <a:endParaRPr kumimoji="0" lang="en-ZA"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40005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ZA"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400050" marR="0" lvl="1" indent="0" algn="l" defTabSz="914400" rtl="0" eaLnBrk="1" fontAlgn="auto" latinLnBrk="0" hangingPunct="1">
              <a:lnSpc>
                <a:spcPct val="90000"/>
              </a:lnSpc>
              <a:spcBef>
                <a:spcPts val="500"/>
              </a:spcBef>
              <a:spcAft>
                <a:spcPts val="0"/>
              </a:spcAft>
              <a:buClrTx/>
              <a:buSzTx/>
              <a:buNone/>
              <a:tabLst/>
              <a:defRPr/>
            </a:pPr>
            <a:endParaRPr kumimoji="0" lang="en-ZA" sz="2400" b="1" i="0" u="none" strike="noStrike" kern="1200" cap="none" spc="0" normalizeH="0" baseline="0" noProof="0" dirty="0">
              <a:ln>
                <a:noFill/>
              </a:ln>
              <a:solidFill>
                <a:srgbClr val="E46C0A"/>
              </a:solidFill>
              <a:effectLst/>
              <a:uLnTx/>
              <a:uFillTx/>
              <a:latin typeface="Arial" panose="020B0604020202020204" pitchFamily="34" charset="0"/>
              <a:ea typeface="+mn-ea"/>
              <a:cs typeface="Arial" panose="020B0604020202020204" pitchFamily="34" charset="0"/>
            </a:endParaRP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ZA" sz="1400" b="1" i="0" u="none" strike="noStrike" kern="1200" cap="none" spc="0" normalizeH="0" baseline="0" noProof="0" dirty="0">
              <a:ln>
                <a:noFill/>
              </a:ln>
              <a:solidFill>
                <a:srgbClr val="E46C0A"/>
              </a:solidFill>
              <a:effectLst/>
              <a:uLnTx/>
              <a:uFillTx/>
              <a:latin typeface="Arial" panose="020B0604020202020204" pitchFamily="34" charset="0"/>
              <a:ea typeface="+mn-ea"/>
              <a:cs typeface="Arial" panose="020B0604020202020204" pitchFamily="34" charset="0"/>
            </a:endParaRPr>
          </a:p>
        </p:txBody>
      </p:sp>
      <p:sp>
        <p:nvSpPr>
          <p:cNvPr id="15" name="Title 1">
            <a:extLst>
              <a:ext uri="{FF2B5EF4-FFF2-40B4-BE49-F238E27FC236}">
                <a16:creationId xmlns:a16="http://schemas.microsoft.com/office/drawing/2014/main" id="{E332D020-ABA8-F114-5ED3-64158D6201FF}"/>
              </a:ext>
            </a:extLst>
          </p:cNvPr>
          <p:cNvSpPr txBox="1">
            <a:spLocks/>
          </p:cNvSpPr>
          <p:nvPr/>
        </p:nvSpPr>
        <p:spPr>
          <a:xfrm>
            <a:off x="251520" y="1035771"/>
            <a:ext cx="8447653" cy="504054"/>
          </a:xfrm>
          <a:prstGeom prst="rect">
            <a:avLst/>
          </a:prstGeom>
          <a:solidFill>
            <a:srgbClr val="70AD47">
              <a:lumMod val="40000"/>
              <a:lumOff val="60000"/>
            </a:srgb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ZA" sz="2700" b="1" i="0" u="none" strike="noStrike" kern="1200" cap="none" spc="0" normalizeH="0" baseline="0" noProof="0" dirty="0">
                <a:ln>
                  <a:noFill/>
                </a:ln>
                <a:solidFill>
                  <a:sysClr val="windowText" lastClr="000000"/>
                </a:solidFill>
                <a:effectLst/>
                <a:uLnTx/>
                <a:uFillTx/>
                <a:latin typeface="Calibri" panose="020F0502020204030204"/>
                <a:ea typeface="+mj-ea"/>
                <a:cs typeface="Arial" panose="020B0604020202020204" pitchFamily="34" charset="0"/>
              </a:rPr>
              <a:t>RECOMMENDATIONS</a:t>
            </a:r>
          </a:p>
        </p:txBody>
      </p:sp>
    </p:spTree>
    <p:extLst>
      <p:ext uri="{BB962C8B-B14F-4D97-AF65-F5344CB8AC3E}">
        <p14:creationId xmlns:p14="http://schemas.microsoft.com/office/powerpoint/2010/main" val="3654850800"/>
      </p:ext>
    </p:extLst>
  </p:cSld>
  <p:clrMapOvr>
    <a:masterClrMapping/>
  </p:clrMapOvr>
  <p:transition>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124744"/>
            <a:ext cx="9144000" cy="5733256"/>
          </a:xfrm>
          <a:prstGeom prst="rect">
            <a:avLst/>
          </a:prstGeom>
        </p:spPr>
      </p:pic>
      <p:sp>
        <p:nvSpPr>
          <p:cNvPr id="2" name="Rectangle 1"/>
          <p:cNvSpPr/>
          <p:nvPr/>
        </p:nvSpPr>
        <p:spPr>
          <a:xfrm>
            <a:off x="0" y="2370362"/>
            <a:ext cx="9144000" cy="1015663"/>
          </a:xfrm>
          <a:prstGeom prst="rect">
            <a:avLst/>
          </a:prstGeom>
        </p:spPr>
        <p:txBody>
          <a:bodyPr wrap="square">
            <a:spAutoFit/>
          </a:bodyPr>
          <a:lstStyle/>
          <a:p>
            <a:pPr algn="ctr"/>
            <a:r>
              <a:rPr lang="en-US" sz="6000" b="1" dirty="0">
                <a:solidFill>
                  <a:srgbClr val="FFFFFF"/>
                </a:solidFill>
                <a:latin typeface="Arial"/>
                <a:cs typeface="Arial"/>
              </a:rPr>
              <a:t>THANK YOU</a:t>
            </a:r>
            <a:endParaRPr lang="en-ZA" sz="6000" dirty="0">
              <a:solidFill>
                <a:srgbClr val="FFFFFF"/>
              </a:solidFill>
              <a:latin typeface="Arial"/>
              <a:cs typeface="Arial"/>
            </a:endParaRPr>
          </a:p>
        </p:txBody>
      </p:sp>
      <p:pic>
        <p:nvPicPr>
          <p:cNvPr id="5" name="Picture 4">
            <a:extLst>
              <a:ext uri="{FF2B5EF4-FFF2-40B4-BE49-F238E27FC236}">
                <a16:creationId xmlns:a16="http://schemas.microsoft.com/office/drawing/2014/main" id="{1EECEACC-0DE3-8C1F-8D32-0ECD1F8C751E}"/>
              </a:ext>
            </a:extLst>
          </p:cNvPr>
          <p:cNvPicPr>
            <a:picLocks noChangeAspect="1"/>
          </p:cNvPicPr>
          <p:nvPr/>
        </p:nvPicPr>
        <p:blipFill>
          <a:blip r:embed="rId4"/>
          <a:stretch>
            <a:fillRect/>
          </a:stretch>
        </p:blipFill>
        <p:spPr>
          <a:xfrm>
            <a:off x="1" y="5229201"/>
            <a:ext cx="9144000" cy="1628800"/>
          </a:xfrm>
          <a:prstGeom prst="rect">
            <a:avLst/>
          </a:prstGeom>
        </p:spPr>
      </p:pic>
      <p:pic>
        <p:nvPicPr>
          <p:cNvPr id="6" name="Picture 1">
            <a:extLst>
              <a:ext uri="{FF2B5EF4-FFF2-40B4-BE49-F238E27FC236}">
                <a16:creationId xmlns:a16="http://schemas.microsoft.com/office/drawing/2014/main" id="{DDCD3288-B960-04A9-21F6-6D6522577B6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12566" y="5364256"/>
            <a:ext cx="274637"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a:extLst>
              <a:ext uri="{FF2B5EF4-FFF2-40B4-BE49-F238E27FC236}">
                <a16:creationId xmlns:a16="http://schemas.microsoft.com/office/drawing/2014/main" id="{31F74061-B74C-79EC-FED1-6C333630412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23678" y="6094506"/>
            <a:ext cx="273050"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a:extLst>
              <a:ext uri="{FF2B5EF4-FFF2-40B4-BE49-F238E27FC236}">
                <a16:creationId xmlns:a16="http://schemas.microsoft.com/office/drawing/2014/main" id="{0336935E-C4CE-D09B-AF9C-B79802F3158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619204" y="5700559"/>
            <a:ext cx="269875"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a:extLst>
              <a:ext uri="{FF2B5EF4-FFF2-40B4-BE49-F238E27FC236}">
                <a16:creationId xmlns:a16="http://schemas.microsoft.com/office/drawing/2014/main" id="{A1F0241C-25D7-1D88-F50D-77FD1A794344}"/>
              </a:ext>
            </a:extLst>
          </p:cNvPr>
          <p:cNvPicPr>
            <a:picLocks noChangeAspect="1"/>
          </p:cNvPicPr>
          <p:nvPr/>
        </p:nvPicPr>
        <p:blipFill>
          <a:blip r:embed="rId8" cstate="print">
            <a:extLst>
              <a:ext uri="{28A0092B-C50C-407E-A947-70E740481C1C}">
                <a14:useLocalDpi xmlns:a14="http://schemas.microsoft.com/office/drawing/2010/main" val="0"/>
              </a:ext>
            </a:extLst>
          </a:blip>
          <a:srcRect l="9450" t="17986" r="10596" b="11819"/>
          <a:stretch>
            <a:fillRect/>
          </a:stretch>
        </p:blipFill>
        <p:spPr bwMode="auto">
          <a:xfrm>
            <a:off x="1429326" y="6469805"/>
            <a:ext cx="428625"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AC9CE93A-7141-1EAF-CEDE-77539B4B7902}"/>
              </a:ext>
            </a:extLst>
          </p:cNvPr>
          <p:cNvSpPr txBox="1"/>
          <p:nvPr/>
        </p:nvSpPr>
        <p:spPr>
          <a:xfrm>
            <a:off x="1697579" y="5363018"/>
            <a:ext cx="1426989" cy="230832"/>
          </a:xfrm>
          <a:prstGeom prst="rect">
            <a:avLst/>
          </a:prstGeom>
          <a:noFill/>
        </p:spPr>
        <p:txBody>
          <a:bodyPr>
            <a:spAutoFit/>
          </a:bodyPr>
          <a:lstStyle/>
          <a:p>
            <a:pPr algn="ctr" eaLnBrk="1" hangingPunct="1">
              <a:defRPr/>
            </a:pPr>
            <a:r>
              <a:rPr lang="en-ZA" sz="900" b="1" cap="all" dirty="0">
                <a:ln w="9000" cmpd="sng">
                  <a:solidFill>
                    <a:schemeClr val="accent4">
                      <a:shade val="50000"/>
                      <a:satMod val="120000"/>
                    </a:schemeClr>
                  </a:solidFill>
                  <a:prstDash val="solid"/>
                </a:ln>
                <a:solidFill>
                  <a:schemeClr val="accent4"/>
                </a:solidFill>
                <a:effectLst>
                  <a:reflection blurRad="12700" stA="28000" endPos="45000" dist="1000" dir="5400000" sy="-100000" algn="bl" rotWithShape="0"/>
                </a:effectLst>
                <a:latin typeface="Century Gothic" pitchFamily="34" charset="0"/>
                <a:cs typeface="Arial" charset="0"/>
              </a:rPr>
              <a:t>(031) 336 5300 (dbn)</a:t>
            </a:r>
          </a:p>
        </p:txBody>
      </p:sp>
      <p:sp>
        <p:nvSpPr>
          <p:cNvPr id="12" name="TextBox 11">
            <a:extLst>
              <a:ext uri="{FF2B5EF4-FFF2-40B4-BE49-F238E27FC236}">
                <a16:creationId xmlns:a16="http://schemas.microsoft.com/office/drawing/2014/main" id="{E5F9C087-C3BA-773D-43EB-D35F19717A28}"/>
              </a:ext>
            </a:extLst>
          </p:cNvPr>
          <p:cNvSpPr txBox="1"/>
          <p:nvPr/>
        </p:nvSpPr>
        <p:spPr>
          <a:xfrm>
            <a:off x="1762177" y="6114498"/>
            <a:ext cx="3168189" cy="230832"/>
          </a:xfrm>
          <a:prstGeom prst="rect">
            <a:avLst/>
          </a:prstGeom>
          <a:noFill/>
        </p:spPr>
        <p:txBody>
          <a:bodyPr>
            <a:spAutoFit/>
          </a:bodyPr>
          <a:lstStyle/>
          <a:p>
            <a:pPr eaLnBrk="1" hangingPunct="1">
              <a:defRPr/>
            </a:pPr>
            <a:r>
              <a:rPr lang="en-ZA" sz="900" b="1" cap="all" dirty="0">
                <a:ln w="9000" cmpd="sng">
                  <a:solidFill>
                    <a:schemeClr val="accent4">
                      <a:shade val="50000"/>
                      <a:satMod val="120000"/>
                    </a:schemeClr>
                  </a:solidFill>
                  <a:prstDash val="solid"/>
                </a:ln>
                <a:solidFill>
                  <a:schemeClr val="accent4"/>
                </a:solidFill>
                <a:effectLst>
                  <a:reflection blurRad="12700" stA="28000" endPos="45000" dist="1000" dir="5400000" sy="-100000" algn="bl" rotWithShape="0"/>
                </a:effectLst>
                <a:latin typeface="Century Gothic" pitchFamily="34" charset="0"/>
                <a:cs typeface="Arial" charset="0"/>
              </a:rPr>
              <a:t>Kwazulu-Natal Department of Human Settlements</a:t>
            </a:r>
          </a:p>
        </p:txBody>
      </p:sp>
      <p:sp>
        <p:nvSpPr>
          <p:cNvPr id="13" name="TextBox 12">
            <a:extLst>
              <a:ext uri="{FF2B5EF4-FFF2-40B4-BE49-F238E27FC236}">
                <a16:creationId xmlns:a16="http://schemas.microsoft.com/office/drawing/2014/main" id="{8C5A7E6E-3111-AFC2-CDF2-3A916C979047}"/>
              </a:ext>
            </a:extLst>
          </p:cNvPr>
          <p:cNvSpPr txBox="1"/>
          <p:nvPr/>
        </p:nvSpPr>
        <p:spPr>
          <a:xfrm>
            <a:off x="5858031" y="5713370"/>
            <a:ext cx="1438751" cy="230832"/>
          </a:xfrm>
          <a:prstGeom prst="rect">
            <a:avLst/>
          </a:prstGeom>
          <a:noFill/>
        </p:spPr>
        <p:txBody>
          <a:bodyPr>
            <a:spAutoFit/>
          </a:bodyPr>
          <a:lstStyle/>
          <a:p>
            <a:pPr algn="ctr" eaLnBrk="1" hangingPunct="1">
              <a:defRPr/>
            </a:pPr>
            <a:r>
              <a:rPr lang="en-ZA" sz="900" b="1" cap="all" dirty="0">
                <a:ln w="9000" cmpd="sng">
                  <a:solidFill>
                    <a:schemeClr val="accent4">
                      <a:shade val="50000"/>
                      <a:satMod val="120000"/>
                    </a:schemeClr>
                  </a:solidFill>
                  <a:prstDash val="solid"/>
                </a:ln>
                <a:solidFill>
                  <a:schemeClr val="accent4"/>
                </a:solidFill>
                <a:effectLst>
                  <a:reflection blurRad="12700" stA="28000" endPos="45000" dist="1000" dir="5400000" sy="-100000" algn="bl" rotWithShape="0"/>
                </a:effectLst>
                <a:latin typeface="Century Gothic" pitchFamily="34" charset="0"/>
                <a:cs typeface="Arial" charset="0"/>
              </a:rPr>
              <a:t>www.kzndhs.gov.za</a:t>
            </a:r>
          </a:p>
        </p:txBody>
      </p:sp>
      <p:sp>
        <p:nvSpPr>
          <p:cNvPr id="14" name="TextBox 13">
            <a:extLst>
              <a:ext uri="{FF2B5EF4-FFF2-40B4-BE49-F238E27FC236}">
                <a16:creationId xmlns:a16="http://schemas.microsoft.com/office/drawing/2014/main" id="{22396639-0F6E-FADE-5D8E-6E657592314B}"/>
              </a:ext>
            </a:extLst>
          </p:cNvPr>
          <p:cNvSpPr txBox="1"/>
          <p:nvPr/>
        </p:nvSpPr>
        <p:spPr>
          <a:xfrm>
            <a:off x="1663346" y="5718437"/>
            <a:ext cx="990578" cy="230832"/>
          </a:xfrm>
          <a:prstGeom prst="rect">
            <a:avLst/>
          </a:prstGeom>
          <a:noFill/>
        </p:spPr>
        <p:txBody>
          <a:bodyPr>
            <a:spAutoFit/>
          </a:bodyPr>
          <a:lstStyle/>
          <a:p>
            <a:pPr algn="ctr" eaLnBrk="1" hangingPunct="1">
              <a:defRPr/>
            </a:pPr>
            <a:r>
              <a:rPr lang="en-ZA" sz="900" b="1" cap="all" dirty="0">
                <a:ln w="9000" cmpd="sng">
                  <a:solidFill>
                    <a:schemeClr val="accent4">
                      <a:shade val="50000"/>
                      <a:satMod val="120000"/>
                    </a:schemeClr>
                  </a:solidFill>
                  <a:prstDash val="solid"/>
                </a:ln>
                <a:solidFill>
                  <a:schemeClr val="accent4"/>
                </a:solidFill>
                <a:effectLst>
                  <a:reflection blurRad="12700" stA="28000" endPos="45000" dist="1000" dir="5400000" sy="-100000" algn="bl" rotWithShape="0"/>
                </a:effectLst>
                <a:latin typeface="Century Gothic" pitchFamily="34" charset="0"/>
                <a:cs typeface="Arial" charset="0"/>
              </a:rPr>
              <a:t>@kzndohs</a:t>
            </a:r>
          </a:p>
        </p:txBody>
      </p:sp>
      <p:sp>
        <p:nvSpPr>
          <p:cNvPr id="15" name="TextBox 14">
            <a:extLst>
              <a:ext uri="{FF2B5EF4-FFF2-40B4-BE49-F238E27FC236}">
                <a16:creationId xmlns:a16="http://schemas.microsoft.com/office/drawing/2014/main" id="{44F95B27-23E9-546F-ABD9-CC2F78BA6951}"/>
              </a:ext>
            </a:extLst>
          </p:cNvPr>
          <p:cNvSpPr txBox="1"/>
          <p:nvPr/>
        </p:nvSpPr>
        <p:spPr>
          <a:xfrm>
            <a:off x="1796728" y="6489895"/>
            <a:ext cx="1028335" cy="230832"/>
          </a:xfrm>
          <a:prstGeom prst="rect">
            <a:avLst/>
          </a:prstGeom>
          <a:noFill/>
        </p:spPr>
        <p:txBody>
          <a:bodyPr>
            <a:spAutoFit/>
          </a:bodyPr>
          <a:lstStyle/>
          <a:p>
            <a:pPr algn="ctr" eaLnBrk="1" hangingPunct="1">
              <a:defRPr/>
            </a:pPr>
            <a:r>
              <a:rPr lang="en-ZA" sz="900" b="1" cap="all" dirty="0">
                <a:ln w="9000" cmpd="sng">
                  <a:noFill/>
                  <a:prstDash val="solid"/>
                </a:ln>
                <a:solidFill>
                  <a:srgbClr val="FF0000"/>
                </a:solidFill>
                <a:effectLst>
                  <a:reflection blurRad="12700" stA="28000" endPos="45000" dist="1000" dir="5400000" sy="-100000" algn="bl" rotWithShape="0"/>
                </a:effectLst>
                <a:latin typeface="Century Gothic" pitchFamily="34" charset="0"/>
                <a:cs typeface="Arial" charset="0"/>
              </a:rPr>
              <a:t>0800 701 701</a:t>
            </a:r>
          </a:p>
        </p:txBody>
      </p:sp>
      <p:sp>
        <p:nvSpPr>
          <p:cNvPr id="16" name="TextBox 15">
            <a:extLst>
              <a:ext uri="{FF2B5EF4-FFF2-40B4-BE49-F238E27FC236}">
                <a16:creationId xmlns:a16="http://schemas.microsoft.com/office/drawing/2014/main" id="{4E8D0980-DC3A-BCE6-1A74-798D3CB28AF2}"/>
              </a:ext>
            </a:extLst>
          </p:cNvPr>
          <p:cNvSpPr txBox="1"/>
          <p:nvPr/>
        </p:nvSpPr>
        <p:spPr>
          <a:xfrm>
            <a:off x="5651176" y="6360250"/>
            <a:ext cx="2016001" cy="369332"/>
          </a:xfrm>
          <a:prstGeom prst="rect">
            <a:avLst/>
          </a:prstGeom>
          <a:noFill/>
        </p:spPr>
        <p:txBody>
          <a:bodyPr>
            <a:spAutoFit/>
          </a:bodyPr>
          <a:lstStyle/>
          <a:p>
            <a:pPr algn="ctr" eaLnBrk="1" hangingPunct="1">
              <a:defRPr/>
            </a:pPr>
            <a:r>
              <a:rPr lang="en-ZA" sz="900" b="1" cap="all" dirty="0">
                <a:ln w="9000" cmpd="sng">
                  <a:noFill/>
                  <a:prstDash val="solid"/>
                </a:ln>
                <a:solidFill>
                  <a:srgbClr val="FF0000"/>
                </a:solidFill>
                <a:effectLst>
                  <a:reflection blurRad="12700" stA="28000" endPos="45000" dist="1000" dir="5400000" sy="-100000" algn="bl" rotWithShape="0"/>
                </a:effectLst>
                <a:latin typeface="Century Gothic" pitchFamily="34" charset="0"/>
                <a:cs typeface="Arial" charset="0"/>
              </a:rPr>
              <a:t>ANTI-FRAUD E-MAIL:</a:t>
            </a:r>
          </a:p>
          <a:p>
            <a:pPr algn="ctr" eaLnBrk="1" hangingPunct="1">
              <a:defRPr/>
            </a:pPr>
            <a:r>
              <a:rPr lang="en-ZA" sz="900" b="1" cap="all" dirty="0">
                <a:ln w="9000" cmpd="sng">
                  <a:noFill/>
                  <a:prstDash val="solid"/>
                </a:ln>
                <a:solidFill>
                  <a:srgbClr val="FF0000"/>
                </a:solidFill>
                <a:effectLst>
                  <a:reflection blurRad="12700" stA="28000" endPos="45000" dist="1000" dir="5400000" sy="-100000" algn="bl" rotWithShape="0"/>
                </a:effectLst>
                <a:latin typeface="Century Gothic" pitchFamily="34" charset="0"/>
                <a:cs typeface="Arial" charset="0"/>
              </a:rPr>
              <a:t>fraudhotline@kzndhs.gov.za</a:t>
            </a:r>
          </a:p>
        </p:txBody>
      </p:sp>
      <p:pic>
        <p:nvPicPr>
          <p:cNvPr id="17" name="Picture 1">
            <a:extLst>
              <a:ext uri="{FF2B5EF4-FFF2-40B4-BE49-F238E27FC236}">
                <a16:creationId xmlns:a16="http://schemas.microsoft.com/office/drawing/2014/main" id="{43927EE8-9405-019E-F53A-6E271543C42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24191" y="5373781"/>
            <a:ext cx="274637"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7">
            <a:extLst>
              <a:ext uri="{FF2B5EF4-FFF2-40B4-BE49-F238E27FC236}">
                <a16:creationId xmlns:a16="http://schemas.microsoft.com/office/drawing/2014/main" id="{4E17DD5D-9F3B-664B-BDA3-8F79091A25BA}"/>
              </a:ext>
            </a:extLst>
          </p:cNvPr>
          <p:cNvSpPr txBox="1"/>
          <p:nvPr/>
        </p:nvSpPr>
        <p:spPr>
          <a:xfrm>
            <a:off x="5858031" y="5373189"/>
            <a:ext cx="1326386" cy="230832"/>
          </a:xfrm>
          <a:prstGeom prst="rect">
            <a:avLst/>
          </a:prstGeom>
          <a:noFill/>
        </p:spPr>
        <p:txBody>
          <a:bodyPr>
            <a:spAutoFit/>
          </a:bodyPr>
          <a:lstStyle/>
          <a:p>
            <a:pPr algn="ctr" eaLnBrk="1" hangingPunct="1">
              <a:defRPr/>
            </a:pPr>
            <a:r>
              <a:rPr lang="en-ZA" sz="900" b="1" cap="all" dirty="0">
                <a:ln w="9000" cmpd="sng">
                  <a:solidFill>
                    <a:schemeClr val="accent4">
                      <a:shade val="50000"/>
                      <a:satMod val="120000"/>
                    </a:schemeClr>
                  </a:solidFill>
                  <a:prstDash val="solid"/>
                </a:ln>
                <a:solidFill>
                  <a:schemeClr val="accent4"/>
                </a:solidFill>
                <a:effectLst>
                  <a:reflection blurRad="12700" stA="28000" endPos="45000" dist="1000" dir="5400000" sy="-100000" algn="bl" rotWithShape="0"/>
                </a:effectLst>
                <a:latin typeface="Century Gothic" pitchFamily="34" charset="0"/>
                <a:cs typeface="Arial" charset="0"/>
              </a:rPr>
              <a:t>(033) 392 6400 (pmb)</a:t>
            </a:r>
          </a:p>
        </p:txBody>
      </p:sp>
      <p:pic>
        <p:nvPicPr>
          <p:cNvPr id="20" name="Picture 19" descr="Human Settlements Logo.jpg">
            <a:extLst>
              <a:ext uri="{FF2B5EF4-FFF2-40B4-BE49-F238E27FC236}">
                <a16:creationId xmlns:a16="http://schemas.microsoft.com/office/drawing/2014/main" id="{1DB901BA-55E2-E255-DEC4-95FB5267E57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9512" y="285245"/>
            <a:ext cx="2376264" cy="597717"/>
          </a:xfrm>
          <a:prstGeom prst="rect">
            <a:avLst/>
          </a:prstGeom>
        </p:spPr>
      </p:pic>
      <p:pic>
        <p:nvPicPr>
          <p:cNvPr id="4" name="Picture 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12566" y="5741486"/>
            <a:ext cx="252121" cy="252121"/>
          </a:xfrm>
          <a:prstGeom prst="rect">
            <a:avLst/>
          </a:prstGeom>
        </p:spPr>
      </p:pic>
      <p:pic>
        <p:nvPicPr>
          <p:cNvPr id="22" name="Picture 21"/>
          <p:cNvPicPr>
            <a:picLocks noChangeAspect="1"/>
          </p:cNvPicPr>
          <p:nvPr/>
        </p:nvPicPr>
        <p:blipFill rotWithShape="1">
          <a:blip r:embed="rId11" cstate="print">
            <a:extLst>
              <a:ext uri="{28A0092B-C50C-407E-A947-70E740481C1C}">
                <a14:useLocalDpi xmlns:a14="http://schemas.microsoft.com/office/drawing/2010/main" val="0"/>
              </a:ext>
            </a:extLst>
          </a:blip>
          <a:srcRect l="25715" r="27311"/>
          <a:stretch/>
        </p:blipFill>
        <p:spPr>
          <a:xfrm>
            <a:off x="5589953" y="5991072"/>
            <a:ext cx="343112" cy="380478"/>
          </a:xfrm>
          <a:prstGeom prst="rect">
            <a:avLst/>
          </a:prstGeom>
        </p:spPr>
      </p:pic>
      <p:sp>
        <p:nvSpPr>
          <p:cNvPr id="23" name="TextBox 22">
            <a:extLst>
              <a:ext uri="{FF2B5EF4-FFF2-40B4-BE49-F238E27FC236}">
                <a16:creationId xmlns:a16="http://schemas.microsoft.com/office/drawing/2014/main" id="{8C5A7E6E-3111-AFC2-CDF2-3A916C979047}"/>
              </a:ext>
            </a:extLst>
          </p:cNvPr>
          <p:cNvSpPr txBox="1"/>
          <p:nvPr/>
        </p:nvSpPr>
        <p:spPr>
          <a:xfrm>
            <a:off x="5898828" y="6097772"/>
            <a:ext cx="1632729" cy="239128"/>
          </a:xfrm>
          <a:prstGeom prst="rect">
            <a:avLst/>
          </a:prstGeom>
          <a:noFill/>
        </p:spPr>
        <p:txBody>
          <a:bodyPr wrap="square">
            <a:spAutoFit/>
          </a:bodyPr>
          <a:lstStyle/>
          <a:p>
            <a:pPr eaLnBrk="1" hangingPunct="1">
              <a:defRPr/>
            </a:pPr>
            <a:r>
              <a:rPr lang="en-ZA" sz="900" b="1" cap="all" dirty="0">
                <a:ln w="9000" cmpd="sng">
                  <a:solidFill>
                    <a:schemeClr val="accent4">
                      <a:shade val="50000"/>
                      <a:satMod val="120000"/>
                    </a:schemeClr>
                  </a:solidFill>
                  <a:prstDash val="solid"/>
                </a:ln>
                <a:solidFill>
                  <a:schemeClr val="accent4"/>
                </a:solidFill>
                <a:effectLst>
                  <a:reflection blurRad="12700" stA="28000" endPos="45000" dist="1000" dir="5400000" sy="-100000" algn="bl" rotWithShape="0"/>
                </a:effectLst>
                <a:latin typeface="Century Gothic" pitchFamily="34" charset="0"/>
                <a:cs typeface="Arial" charset="0"/>
              </a:rPr>
              <a:t>@kzn.humansettlements</a:t>
            </a:r>
          </a:p>
        </p:txBody>
      </p:sp>
      <p:pic>
        <p:nvPicPr>
          <p:cNvPr id="25" name="Picture 24" descr="NDP Logo.jp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740352" y="226439"/>
            <a:ext cx="723347" cy="666133"/>
          </a:xfrm>
          <a:prstGeom prst="rect">
            <a:avLst/>
          </a:prstGeom>
        </p:spPr>
      </p:pic>
      <p:sp>
        <p:nvSpPr>
          <p:cNvPr id="27" name="Rectangle 26">
            <a:extLst>
              <a:ext uri="{FF2B5EF4-FFF2-40B4-BE49-F238E27FC236}">
                <a16:creationId xmlns:a16="http://schemas.microsoft.com/office/drawing/2014/main" id="{75CA83D4-7B13-406D-A807-8C1B98522AB5}"/>
              </a:ext>
            </a:extLst>
          </p:cNvPr>
          <p:cNvSpPr/>
          <p:nvPr/>
        </p:nvSpPr>
        <p:spPr>
          <a:xfrm>
            <a:off x="-18257" y="5484585"/>
            <a:ext cx="9180513" cy="800219"/>
          </a:xfrm>
          <a:prstGeom prst="rect">
            <a:avLst/>
          </a:prstGeom>
        </p:spPr>
        <p:txBody>
          <a:bodyPr wrap="square">
            <a:spAutoFit/>
          </a:bodyPr>
          <a:lstStyle/>
          <a:p>
            <a:endParaRPr lang="en-US" dirty="0"/>
          </a:p>
          <a:p>
            <a:pPr algn="ctr"/>
            <a:r>
              <a:rPr lang="en-US" sz="1400" dirty="0"/>
              <a:t> </a:t>
            </a:r>
            <a:r>
              <a:rPr lang="en-US" sz="1400" b="1" i="1" dirty="0">
                <a:solidFill>
                  <a:schemeClr val="bg1"/>
                </a:solidFill>
              </a:rPr>
              <a:t>Inspiring Hope for a Better Future</a:t>
            </a:r>
            <a:r>
              <a:rPr lang="en-US" sz="1400" b="1" i="1" dirty="0"/>
              <a:t> </a:t>
            </a:r>
          </a:p>
          <a:p>
            <a:pPr algn="ctr"/>
            <a:r>
              <a:rPr lang="en-US" sz="1400" b="1" i="1" dirty="0">
                <a:solidFill>
                  <a:schemeClr val="bg1"/>
                </a:solidFill>
              </a:rPr>
              <a:t>Umuntu Ngumuntu Ngekhaya</a:t>
            </a:r>
          </a:p>
        </p:txBody>
      </p:sp>
      <p:sp>
        <p:nvSpPr>
          <p:cNvPr id="28" name="Rectangle 27">
            <a:extLst>
              <a:ext uri="{FF2B5EF4-FFF2-40B4-BE49-F238E27FC236}">
                <a16:creationId xmlns:a16="http://schemas.microsoft.com/office/drawing/2014/main" id="{75CA83D4-7B13-406D-A807-8C1B98522AB5}"/>
              </a:ext>
            </a:extLst>
          </p:cNvPr>
          <p:cNvSpPr/>
          <p:nvPr/>
        </p:nvSpPr>
        <p:spPr>
          <a:xfrm>
            <a:off x="1742" y="4452738"/>
            <a:ext cx="9180513" cy="523220"/>
          </a:xfrm>
          <a:prstGeom prst="rect">
            <a:avLst/>
          </a:prstGeom>
        </p:spPr>
        <p:txBody>
          <a:bodyPr wrap="square">
            <a:spAutoFit/>
          </a:bodyPr>
          <a:lstStyle/>
          <a:p>
            <a:pPr algn="ctr"/>
            <a:r>
              <a:rPr lang="en-US" sz="1400" b="1" i="1" dirty="0">
                <a:solidFill>
                  <a:schemeClr val="bg1"/>
                </a:solidFill>
              </a:rPr>
              <a:t>Inspiring Hope for a Better Future</a:t>
            </a:r>
            <a:r>
              <a:rPr lang="en-US" sz="1400" b="1" i="1" dirty="0"/>
              <a:t> </a:t>
            </a:r>
          </a:p>
          <a:p>
            <a:pPr algn="ctr"/>
            <a:r>
              <a:rPr lang="en-US" sz="1400" b="1" i="1" dirty="0">
                <a:solidFill>
                  <a:schemeClr val="bg1"/>
                </a:solidFill>
              </a:rPr>
              <a:t>Umuntu Ngumuntu Ngekhaya</a:t>
            </a:r>
          </a:p>
        </p:txBody>
      </p:sp>
    </p:spTree>
    <p:extLst>
      <p:ext uri="{BB962C8B-B14F-4D97-AF65-F5344CB8AC3E}">
        <p14:creationId xmlns:p14="http://schemas.microsoft.com/office/powerpoint/2010/main" val="4169062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31EC6-5686-9503-3D40-3122794FDE34}"/>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F3C393C-D57D-DC8E-A4BB-F7EA09276F1F}"/>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DDF82E0-F617-466A-8989-E6F91EEE8384}"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dirty="0">
              <a:ln>
                <a:noFill/>
              </a:ln>
              <a:solidFill>
                <a:srgbClr val="898989"/>
              </a:solidFill>
              <a:effectLst/>
              <a:uLnTx/>
              <a:uFillTx/>
              <a:latin typeface="Calibri" panose="020F0502020204030204" pitchFamily="34" charset="0"/>
              <a:ea typeface="+mn-ea"/>
              <a:cs typeface="+mn-cs"/>
            </a:endParaRPr>
          </a:p>
        </p:txBody>
      </p:sp>
      <p:sp>
        <p:nvSpPr>
          <p:cNvPr id="2" name="Rectangle 10">
            <a:extLst>
              <a:ext uri="{FF2B5EF4-FFF2-40B4-BE49-F238E27FC236}">
                <a16:creationId xmlns:a16="http://schemas.microsoft.com/office/drawing/2014/main" id="{6F0DD4A4-87AE-B1AC-0ADD-6F7F401B529F}"/>
              </a:ext>
            </a:extLst>
          </p:cNvPr>
          <p:cNvSpPr>
            <a:spLocks noChangeArrowheads="1"/>
          </p:cNvSpPr>
          <p:nvPr/>
        </p:nvSpPr>
        <p:spPr bwMode="auto">
          <a:xfrm>
            <a:off x="1043608" y="1772816"/>
            <a:ext cx="7200900" cy="13234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32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ZA" altLang="en-US" sz="2400"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ZA" altLang="en-US" sz="2400"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endParaRPr>
          </a:p>
        </p:txBody>
      </p:sp>
      <p:sp>
        <p:nvSpPr>
          <p:cNvPr id="5" name="Rectangle 4">
            <a:extLst>
              <a:ext uri="{FF2B5EF4-FFF2-40B4-BE49-F238E27FC236}">
                <a16:creationId xmlns:a16="http://schemas.microsoft.com/office/drawing/2014/main" id="{60D6E8BC-826E-118F-F13F-CD24A8E26DBF}"/>
              </a:ext>
            </a:extLst>
          </p:cNvPr>
          <p:cNvSpPr/>
          <p:nvPr/>
        </p:nvSpPr>
        <p:spPr>
          <a:xfrm>
            <a:off x="395536" y="2828836"/>
            <a:ext cx="8496944" cy="461665"/>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prstClr val="black"/>
              </a:solidFill>
              <a:effectLst/>
              <a:uLnTx/>
              <a:uFillTx/>
              <a:latin typeface="Calibri"/>
              <a:ea typeface="+mn-ea"/>
              <a:cs typeface="+mn-cs"/>
            </a:endParaRPr>
          </a:p>
        </p:txBody>
      </p:sp>
      <p:sp>
        <p:nvSpPr>
          <p:cNvPr id="6" name="Rectangle 5">
            <a:extLst>
              <a:ext uri="{FF2B5EF4-FFF2-40B4-BE49-F238E27FC236}">
                <a16:creationId xmlns:a16="http://schemas.microsoft.com/office/drawing/2014/main" id="{7EEFD840-E312-740E-EE35-172264A0B931}"/>
              </a:ext>
            </a:extLst>
          </p:cNvPr>
          <p:cNvSpPr/>
          <p:nvPr/>
        </p:nvSpPr>
        <p:spPr>
          <a:xfrm>
            <a:off x="107504" y="2397949"/>
            <a:ext cx="8928992" cy="584775"/>
          </a:xfrm>
          <a:prstGeom prst="rect">
            <a:avLst/>
          </a:prstGeom>
        </p:spPr>
        <p:txBody>
          <a:bodyPr wrap="square">
            <a:spAutoFit/>
          </a:body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US" sz="3200" b="1" i="0" u="none" strike="noStrike" kern="1200" cap="none" spc="0" normalizeH="0" baseline="0" noProof="0" dirty="0">
              <a:ln>
                <a:noFill/>
              </a:ln>
              <a:solidFill>
                <a:srgbClr val="FFFF66"/>
              </a:solidFill>
              <a:effectLst>
                <a:outerShdw blurRad="38100" dist="38100" dir="2700000" algn="tl">
                  <a:srgbClr val="000000"/>
                </a:outerShdw>
              </a:effectLst>
              <a:uLnTx/>
              <a:uFillTx/>
              <a:latin typeface="Arial" panose="020B0604020202020204" pitchFamily="34" charset="0"/>
              <a:ea typeface="+mn-ea"/>
              <a:cs typeface="Arial" pitchFamily="34" charset="0"/>
            </a:endParaRPr>
          </a:p>
        </p:txBody>
      </p:sp>
      <p:sp>
        <p:nvSpPr>
          <p:cNvPr id="9" name="Rectangle 8">
            <a:extLst>
              <a:ext uri="{FF2B5EF4-FFF2-40B4-BE49-F238E27FC236}">
                <a16:creationId xmlns:a16="http://schemas.microsoft.com/office/drawing/2014/main" id="{937BFC95-6F13-5695-6551-6601EB4DAC3F}"/>
              </a:ext>
            </a:extLst>
          </p:cNvPr>
          <p:cNvSpPr/>
          <p:nvPr/>
        </p:nvSpPr>
        <p:spPr>
          <a:xfrm>
            <a:off x="683568" y="2276872"/>
            <a:ext cx="7920880" cy="584776"/>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ZA" sz="32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TITLE</a:t>
            </a:r>
            <a:endParaRPr kumimoji="0" lang="en-ZA" sz="3200" b="1" i="0" u="none" strike="noStrike" kern="1200" cap="none" spc="0" normalizeH="0" baseline="0" noProof="0" dirty="0">
              <a:ln>
                <a:noFill/>
              </a:ln>
              <a:solidFill>
                <a:srgbClr val="FFD21E"/>
              </a:solidFill>
              <a:effectLst/>
              <a:uLnTx/>
              <a:uFillTx/>
              <a:latin typeface="Arial" panose="020B0604020202020204" pitchFamily="34" charset="0"/>
              <a:ea typeface="+mn-ea"/>
              <a:cs typeface="+mn-cs"/>
            </a:endParaRPr>
          </a:p>
        </p:txBody>
      </p:sp>
      <p:pic>
        <p:nvPicPr>
          <p:cNvPr id="13" name="Picture 12" descr="NDP Logo.jpg">
            <a:extLst>
              <a:ext uri="{FF2B5EF4-FFF2-40B4-BE49-F238E27FC236}">
                <a16:creationId xmlns:a16="http://schemas.microsoft.com/office/drawing/2014/main" id="{ECAFB22A-A633-CBA4-657A-1AD1542FCE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87765" y="44624"/>
            <a:ext cx="897267" cy="826297"/>
          </a:xfrm>
          <a:prstGeom prst="rect">
            <a:avLst/>
          </a:prstGeom>
        </p:spPr>
      </p:pic>
      <p:pic>
        <p:nvPicPr>
          <p:cNvPr id="3" name="Picture 2" descr="Human Settlements Logo.jpg">
            <a:extLst>
              <a:ext uri="{FF2B5EF4-FFF2-40B4-BE49-F238E27FC236}">
                <a16:creationId xmlns:a16="http://schemas.microsoft.com/office/drawing/2014/main" id="{0CC6B5D6-E4B4-4585-0F03-06C620FCF9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02" y="97732"/>
            <a:ext cx="2862726" cy="720080"/>
          </a:xfrm>
          <a:prstGeom prst="rect">
            <a:avLst/>
          </a:prstGeom>
        </p:spPr>
      </p:pic>
      <p:sp>
        <p:nvSpPr>
          <p:cNvPr id="10" name="Rectangle 9">
            <a:extLst>
              <a:ext uri="{FF2B5EF4-FFF2-40B4-BE49-F238E27FC236}">
                <a16:creationId xmlns:a16="http://schemas.microsoft.com/office/drawing/2014/main" id="{31A7AA92-2A9E-AF85-6F50-9A83FADC2FA9}"/>
              </a:ext>
            </a:extLst>
          </p:cNvPr>
          <p:cNvSpPr/>
          <p:nvPr/>
        </p:nvSpPr>
        <p:spPr>
          <a:xfrm>
            <a:off x="35496" y="6382489"/>
            <a:ext cx="9056894" cy="430887"/>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Inspiring Hope for a Better Future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Umuntu Ngumuntu Ngekhaya</a:t>
            </a:r>
          </a:p>
        </p:txBody>
      </p:sp>
      <p:sp>
        <p:nvSpPr>
          <p:cNvPr id="11" name="Content Placeholder 2">
            <a:extLst>
              <a:ext uri="{FF2B5EF4-FFF2-40B4-BE49-F238E27FC236}">
                <a16:creationId xmlns:a16="http://schemas.microsoft.com/office/drawing/2014/main" id="{2914A38F-9920-2E51-7A00-07E988D085F0}"/>
              </a:ext>
            </a:extLst>
          </p:cNvPr>
          <p:cNvSpPr txBox="1">
            <a:spLocks/>
          </p:cNvSpPr>
          <p:nvPr/>
        </p:nvSpPr>
        <p:spPr>
          <a:xfrm>
            <a:off x="242854" y="1328723"/>
            <a:ext cx="8642178" cy="3208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just" defTabSz="914400" rtl="0" eaLnBrk="0" fontAlgn="base" latinLnBrk="0" hangingPunct="0">
              <a:lnSpc>
                <a:spcPct val="170000"/>
              </a:lnSpc>
              <a:spcBef>
                <a:spcPct val="0"/>
              </a:spcBef>
              <a:spcAft>
                <a:spcPct val="0"/>
              </a:spcAft>
              <a:buClrTx/>
              <a:buSzTx/>
              <a:buFont typeface="Wingdings" panose="05000000000000000000" pitchFamily="2" charset="2"/>
              <a:buChar char="q"/>
              <a:tabLst/>
              <a:defRPr/>
            </a:pPr>
            <a:r>
              <a:rPr kumimoji="0" lang="en-US" altLang="en-US" sz="18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The purpose of this memorandum is to apprise The </a:t>
            </a:r>
            <a:r>
              <a:rPr lang="en-US" altLang="en-US" sz="1800" b="1" dirty="0">
                <a:solidFill>
                  <a:prstClr val="black"/>
                </a:solidFill>
                <a:latin typeface="Century Gothic" panose="020B0502020202020204" pitchFamily="34" charset="0"/>
                <a:cs typeface="Arial" panose="020B0604020202020204" pitchFamily="34" charset="0"/>
              </a:rPr>
              <a:t> HS Portfolio Committee </a:t>
            </a:r>
            <a:r>
              <a:rPr kumimoji="0" lang="en-US" altLang="en-US" sz="18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On Provision of Permanent Housing  for Flood Victims including</a:t>
            </a:r>
          </a:p>
          <a:p>
            <a:pPr marL="800100" lvl="1" indent="-342900" algn="just" eaLnBrk="0" hangingPunct="0">
              <a:lnSpc>
                <a:spcPct val="170000"/>
              </a:lnSpc>
              <a:spcBef>
                <a:spcPct val="0"/>
              </a:spcBef>
              <a:buFont typeface="+mj-lt"/>
              <a:buAutoNum type="alphaLcParenR"/>
              <a:defRPr/>
            </a:pPr>
            <a:r>
              <a:rPr kumimoji="0" lang="en-US" altLang="en-US" sz="18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The Refurbishment and Readiness on Montclair Lodge</a:t>
            </a:r>
          </a:p>
          <a:p>
            <a:pPr marL="800100" lvl="1" indent="-342900" algn="just" eaLnBrk="0" hangingPunct="0">
              <a:lnSpc>
                <a:spcPct val="170000"/>
              </a:lnSpc>
              <a:spcBef>
                <a:spcPct val="0"/>
              </a:spcBef>
              <a:buFont typeface="+mj-lt"/>
              <a:buAutoNum type="alphaLcParenR"/>
              <a:defRPr/>
            </a:pPr>
            <a:r>
              <a:rPr kumimoji="0" lang="en-US" altLang="en-US" sz="18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Number of families that have moved to permanent homes</a:t>
            </a:r>
          </a:p>
          <a:p>
            <a:pPr marL="800100" lvl="1" indent="-342900" algn="just" eaLnBrk="0" hangingPunct="0">
              <a:lnSpc>
                <a:spcPct val="170000"/>
              </a:lnSpc>
              <a:spcBef>
                <a:spcPct val="0"/>
              </a:spcBef>
              <a:buFont typeface="+mj-lt"/>
              <a:buAutoNum type="alphaLcParenR"/>
              <a:defRPr/>
            </a:pPr>
            <a:r>
              <a:rPr lang="en-US" altLang="en-US" sz="1800" b="1" dirty="0">
                <a:solidFill>
                  <a:prstClr val="black"/>
                </a:solidFill>
                <a:latin typeface="Century Gothic" panose="020B0502020202020204" pitchFamily="34" charset="0"/>
                <a:cs typeface="Arial" panose="020B0604020202020204" pitchFamily="34" charset="0"/>
              </a:rPr>
              <a:t>Providing Numbers of closed &amp; remaining Transitional Emergency Accommodations (TEAs) in </a:t>
            </a:r>
            <a:r>
              <a:rPr lang="en-US" altLang="en-US" sz="1800" b="1" dirty="0" err="1">
                <a:solidFill>
                  <a:prstClr val="black"/>
                </a:solidFill>
                <a:latin typeface="Century Gothic" panose="020B0502020202020204" pitchFamily="34" charset="0"/>
                <a:cs typeface="Arial" panose="020B0604020202020204" pitchFamily="34" charset="0"/>
              </a:rPr>
              <a:t>Ethekwini</a:t>
            </a:r>
            <a:endParaRPr kumimoji="0" lang="en-US" altLang="en-US" sz="18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endParaRPr>
          </a:p>
          <a:p>
            <a:pPr marL="800100" lvl="1" indent="-342900" algn="just" eaLnBrk="0" hangingPunct="0">
              <a:lnSpc>
                <a:spcPct val="170000"/>
              </a:lnSpc>
              <a:spcBef>
                <a:spcPct val="0"/>
              </a:spcBef>
              <a:buFont typeface="+mj-lt"/>
              <a:buAutoNum type="alphaLcParenR"/>
              <a:defRPr/>
            </a:pPr>
            <a:r>
              <a:rPr kumimoji="0" lang="en-US" altLang="en-US" sz="18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Give highlights on the envisaged developments going forward</a:t>
            </a:r>
          </a:p>
        </p:txBody>
      </p:sp>
      <p:sp>
        <p:nvSpPr>
          <p:cNvPr id="12" name="Title 1">
            <a:extLst>
              <a:ext uri="{FF2B5EF4-FFF2-40B4-BE49-F238E27FC236}">
                <a16:creationId xmlns:a16="http://schemas.microsoft.com/office/drawing/2014/main" id="{05556872-0754-5ABD-FE75-A867A4638891}"/>
              </a:ext>
            </a:extLst>
          </p:cNvPr>
          <p:cNvSpPr txBox="1">
            <a:spLocks/>
          </p:cNvSpPr>
          <p:nvPr/>
        </p:nvSpPr>
        <p:spPr>
          <a:xfrm>
            <a:off x="252737" y="967601"/>
            <a:ext cx="8783759" cy="477917"/>
          </a:xfrm>
          <a:prstGeom prst="rect">
            <a:avLst/>
          </a:prstGeom>
          <a:solidFill>
            <a:srgbClr val="70AD47">
              <a:lumMod val="40000"/>
              <a:lumOff val="60000"/>
            </a:srgb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700" b="1" i="0" u="none" strike="noStrike" kern="1200" cap="none" spc="0" normalizeH="0" baseline="0" noProof="0" dirty="0">
                <a:ln>
                  <a:noFill/>
                </a:ln>
                <a:solidFill>
                  <a:sysClr val="windowText" lastClr="000000"/>
                </a:solidFill>
                <a:effectLst/>
                <a:uLnTx/>
                <a:uFillTx/>
                <a:latin typeface="Arial" panose="020B0604020202020204" pitchFamily="34" charset="0"/>
                <a:ea typeface="+mj-ea"/>
                <a:cs typeface="Arial" panose="020B0604020202020204" pitchFamily="34" charset="0"/>
              </a:rPr>
              <a:t>PURPOSE</a:t>
            </a:r>
          </a:p>
        </p:txBody>
      </p:sp>
      <p:graphicFrame>
        <p:nvGraphicFramePr>
          <p:cNvPr id="4" name="Table 7">
            <a:extLst>
              <a:ext uri="{FF2B5EF4-FFF2-40B4-BE49-F238E27FC236}">
                <a16:creationId xmlns:a16="http://schemas.microsoft.com/office/drawing/2014/main" id="{57EBEDBA-47D2-E8BA-B4CF-6E8D8462D0DB}"/>
              </a:ext>
            </a:extLst>
          </p:cNvPr>
          <p:cNvGraphicFramePr>
            <a:graphicFrameLocks noGrp="1"/>
          </p:cNvGraphicFramePr>
          <p:nvPr>
            <p:extLst>
              <p:ext uri="{D42A27DB-BD31-4B8C-83A1-F6EECF244321}">
                <p14:modId xmlns:p14="http://schemas.microsoft.com/office/powerpoint/2010/main" val="2076581797"/>
              </p:ext>
            </p:extLst>
          </p:nvPr>
        </p:nvGraphicFramePr>
        <p:xfrm>
          <a:off x="250302" y="4697361"/>
          <a:ext cx="8642178" cy="1645920"/>
        </p:xfrm>
        <a:graphic>
          <a:graphicData uri="http://schemas.openxmlformats.org/drawingml/2006/table">
            <a:tbl>
              <a:tblPr firstRow="1" bandRow="1">
                <a:tableStyleId>{5C22544A-7EE6-4342-B048-85BDC9FD1C3A}</a:tableStyleId>
              </a:tblPr>
              <a:tblGrid>
                <a:gridCol w="8642178">
                  <a:extLst>
                    <a:ext uri="{9D8B030D-6E8A-4147-A177-3AD203B41FA5}">
                      <a16:colId xmlns:a16="http://schemas.microsoft.com/office/drawing/2014/main" val="1599532264"/>
                    </a:ext>
                  </a:extLst>
                </a:gridCol>
              </a:tblGrid>
              <a:tr h="370840">
                <a:tc>
                  <a:txBody>
                    <a:bodyPr/>
                    <a:lstStyle/>
                    <a:p>
                      <a:r>
                        <a:rPr lang="en-ZA" sz="2400" dirty="0">
                          <a:solidFill>
                            <a:schemeClr val="tx1"/>
                          </a:solidFill>
                        </a:rPr>
                        <a:t>BACKGROUND</a:t>
                      </a:r>
                    </a:p>
                  </a:txBody>
                  <a:tcPr>
                    <a:solidFill>
                      <a:schemeClr val="accent4">
                        <a:lumMod val="40000"/>
                        <a:lumOff val="60000"/>
                      </a:schemeClr>
                    </a:solidFill>
                  </a:tcPr>
                </a:tc>
                <a:extLst>
                  <a:ext uri="{0D108BD9-81ED-4DB2-BD59-A6C34878D82A}">
                    <a16:rowId xmlns:a16="http://schemas.microsoft.com/office/drawing/2014/main" val="4084178870"/>
                  </a:ext>
                </a:extLst>
              </a:tr>
              <a:tr h="370840">
                <a:tc>
                  <a:txBody>
                    <a:bodyPr/>
                    <a:lstStyle/>
                    <a:p>
                      <a:r>
                        <a:rPr lang="en-US" i="1" dirty="0"/>
                        <a:t>Resolution no. /12/06/2026: Noting the report on the flood victim housing delivery, the Committee resolved that the Department should provide a detailed timeline and list of remaining flood victims in temporary accommodation, including expected dates for formal housing allocation and prioritization of those longest in temporary units</a:t>
                      </a:r>
                    </a:p>
                  </a:txBody>
                  <a:tcPr/>
                </a:tc>
                <a:extLst>
                  <a:ext uri="{0D108BD9-81ED-4DB2-BD59-A6C34878D82A}">
                    <a16:rowId xmlns:a16="http://schemas.microsoft.com/office/drawing/2014/main" val="2972343452"/>
                  </a:ext>
                </a:extLst>
              </a:tr>
            </a:tbl>
          </a:graphicData>
        </a:graphic>
      </p:graphicFrame>
    </p:spTree>
    <p:extLst>
      <p:ext uri="{BB962C8B-B14F-4D97-AF65-F5344CB8AC3E}">
        <p14:creationId xmlns:p14="http://schemas.microsoft.com/office/powerpoint/2010/main" val="2241932356"/>
      </p:ext>
    </p:extLst>
  </p:cSld>
  <p:clrMapOvr>
    <a:masterClrMapping/>
  </p:clrMapOvr>
  <p:transition>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B7AB80-14A2-596C-B799-ABCACE9B2EFD}"/>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003D03FD-4BC1-C392-4EB7-C3C0DFD2464A}"/>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DDF82E0-F617-466A-8989-E6F91EEE8384}"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dirty="0">
              <a:ln>
                <a:noFill/>
              </a:ln>
              <a:solidFill>
                <a:srgbClr val="898989"/>
              </a:solidFill>
              <a:effectLst/>
              <a:uLnTx/>
              <a:uFillTx/>
              <a:latin typeface="Calibri" panose="020F0502020204030204" pitchFamily="34" charset="0"/>
              <a:ea typeface="+mn-ea"/>
              <a:cs typeface="+mn-cs"/>
            </a:endParaRPr>
          </a:p>
        </p:txBody>
      </p:sp>
      <p:sp>
        <p:nvSpPr>
          <p:cNvPr id="2" name="Rectangle 10">
            <a:extLst>
              <a:ext uri="{FF2B5EF4-FFF2-40B4-BE49-F238E27FC236}">
                <a16:creationId xmlns:a16="http://schemas.microsoft.com/office/drawing/2014/main" id="{615DA94E-CBF4-5DB3-1563-5336824010E4}"/>
              </a:ext>
            </a:extLst>
          </p:cNvPr>
          <p:cNvSpPr>
            <a:spLocks noChangeArrowheads="1"/>
          </p:cNvSpPr>
          <p:nvPr/>
        </p:nvSpPr>
        <p:spPr bwMode="auto">
          <a:xfrm>
            <a:off x="1043608" y="1772816"/>
            <a:ext cx="7200900" cy="13234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32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ZA" altLang="en-US" sz="2400"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ZA" altLang="en-US" sz="2400"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endParaRPr>
          </a:p>
        </p:txBody>
      </p:sp>
      <p:sp>
        <p:nvSpPr>
          <p:cNvPr id="5" name="Rectangle 4">
            <a:extLst>
              <a:ext uri="{FF2B5EF4-FFF2-40B4-BE49-F238E27FC236}">
                <a16:creationId xmlns:a16="http://schemas.microsoft.com/office/drawing/2014/main" id="{F6F853A4-352D-CF49-4637-22EDA49E465D}"/>
              </a:ext>
            </a:extLst>
          </p:cNvPr>
          <p:cNvSpPr/>
          <p:nvPr/>
        </p:nvSpPr>
        <p:spPr>
          <a:xfrm>
            <a:off x="395536" y="2828836"/>
            <a:ext cx="8496944" cy="461665"/>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prstClr val="black"/>
              </a:solidFill>
              <a:effectLst/>
              <a:uLnTx/>
              <a:uFillTx/>
              <a:latin typeface="Calibri"/>
              <a:ea typeface="+mn-ea"/>
              <a:cs typeface="+mn-cs"/>
            </a:endParaRPr>
          </a:p>
        </p:txBody>
      </p:sp>
      <p:sp>
        <p:nvSpPr>
          <p:cNvPr id="6" name="Rectangle 5">
            <a:extLst>
              <a:ext uri="{FF2B5EF4-FFF2-40B4-BE49-F238E27FC236}">
                <a16:creationId xmlns:a16="http://schemas.microsoft.com/office/drawing/2014/main" id="{74F0BF3E-96DC-8B06-CB56-C80B90136649}"/>
              </a:ext>
            </a:extLst>
          </p:cNvPr>
          <p:cNvSpPr/>
          <p:nvPr/>
        </p:nvSpPr>
        <p:spPr>
          <a:xfrm>
            <a:off x="107504" y="2397949"/>
            <a:ext cx="8928992" cy="584775"/>
          </a:xfrm>
          <a:prstGeom prst="rect">
            <a:avLst/>
          </a:prstGeom>
        </p:spPr>
        <p:txBody>
          <a:bodyPr wrap="square">
            <a:spAutoFit/>
          </a:body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US" sz="3200" b="1" i="0" u="none" strike="noStrike" kern="1200" cap="none" spc="0" normalizeH="0" baseline="0" noProof="0" dirty="0">
              <a:ln>
                <a:noFill/>
              </a:ln>
              <a:solidFill>
                <a:srgbClr val="FFFF66"/>
              </a:solidFill>
              <a:effectLst>
                <a:outerShdw blurRad="38100" dist="38100" dir="2700000" algn="tl">
                  <a:srgbClr val="000000"/>
                </a:outerShdw>
              </a:effectLst>
              <a:uLnTx/>
              <a:uFillTx/>
              <a:latin typeface="Arial" panose="020B0604020202020204" pitchFamily="34" charset="0"/>
              <a:ea typeface="+mn-ea"/>
              <a:cs typeface="Arial" pitchFamily="34" charset="0"/>
            </a:endParaRPr>
          </a:p>
        </p:txBody>
      </p:sp>
      <p:sp>
        <p:nvSpPr>
          <p:cNvPr id="9" name="Rectangle 8">
            <a:extLst>
              <a:ext uri="{FF2B5EF4-FFF2-40B4-BE49-F238E27FC236}">
                <a16:creationId xmlns:a16="http://schemas.microsoft.com/office/drawing/2014/main" id="{29D83F65-4531-D8E1-C35B-8F2F275B0A97}"/>
              </a:ext>
            </a:extLst>
          </p:cNvPr>
          <p:cNvSpPr/>
          <p:nvPr/>
        </p:nvSpPr>
        <p:spPr>
          <a:xfrm>
            <a:off x="683568" y="2276872"/>
            <a:ext cx="7920880" cy="584776"/>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ZA" sz="32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TITLE</a:t>
            </a:r>
            <a:endParaRPr kumimoji="0" lang="en-ZA" sz="3200" b="1" i="0" u="none" strike="noStrike" kern="1200" cap="none" spc="0" normalizeH="0" baseline="0" noProof="0" dirty="0">
              <a:ln>
                <a:noFill/>
              </a:ln>
              <a:solidFill>
                <a:srgbClr val="FFD21E"/>
              </a:solidFill>
              <a:effectLst/>
              <a:uLnTx/>
              <a:uFillTx/>
              <a:latin typeface="Arial" panose="020B0604020202020204" pitchFamily="34" charset="0"/>
              <a:ea typeface="+mn-ea"/>
              <a:cs typeface="+mn-cs"/>
            </a:endParaRPr>
          </a:p>
        </p:txBody>
      </p:sp>
      <p:pic>
        <p:nvPicPr>
          <p:cNvPr id="13" name="Picture 12" descr="NDP Logo.jpg">
            <a:extLst>
              <a:ext uri="{FF2B5EF4-FFF2-40B4-BE49-F238E27FC236}">
                <a16:creationId xmlns:a16="http://schemas.microsoft.com/office/drawing/2014/main" id="{43DFBAAD-7D48-8326-4870-96AC6A9B5C1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18401" y="260648"/>
            <a:ext cx="897267" cy="826297"/>
          </a:xfrm>
          <a:prstGeom prst="rect">
            <a:avLst/>
          </a:prstGeom>
        </p:spPr>
      </p:pic>
      <p:pic>
        <p:nvPicPr>
          <p:cNvPr id="3" name="Picture 2" descr="Human Settlements Logo.jpg">
            <a:extLst>
              <a:ext uri="{FF2B5EF4-FFF2-40B4-BE49-F238E27FC236}">
                <a16:creationId xmlns:a16="http://schemas.microsoft.com/office/drawing/2014/main" id="{32B700D7-39A4-974E-8268-475F25C513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260648"/>
            <a:ext cx="2862726" cy="720080"/>
          </a:xfrm>
          <a:prstGeom prst="rect">
            <a:avLst/>
          </a:prstGeom>
        </p:spPr>
      </p:pic>
      <p:sp>
        <p:nvSpPr>
          <p:cNvPr id="10" name="Rectangle 9">
            <a:extLst>
              <a:ext uri="{FF2B5EF4-FFF2-40B4-BE49-F238E27FC236}">
                <a16:creationId xmlns:a16="http://schemas.microsoft.com/office/drawing/2014/main" id="{22329959-F572-6E16-46A2-CA1BB20BF7E4}"/>
              </a:ext>
            </a:extLst>
          </p:cNvPr>
          <p:cNvSpPr/>
          <p:nvPr/>
        </p:nvSpPr>
        <p:spPr>
          <a:xfrm>
            <a:off x="35496" y="6382489"/>
            <a:ext cx="9056894" cy="430887"/>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Inspiring Hope for a Better Future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Umuntu Ngumuntu Ngekhaya</a:t>
            </a:r>
          </a:p>
        </p:txBody>
      </p:sp>
      <p:sp>
        <p:nvSpPr>
          <p:cNvPr id="11" name="Content Placeholder 2">
            <a:extLst>
              <a:ext uri="{FF2B5EF4-FFF2-40B4-BE49-F238E27FC236}">
                <a16:creationId xmlns:a16="http://schemas.microsoft.com/office/drawing/2014/main" id="{811B233A-885B-A646-B401-1468AE86DF0C}"/>
              </a:ext>
            </a:extLst>
          </p:cNvPr>
          <p:cNvSpPr txBox="1">
            <a:spLocks/>
          </p:cNvSpPr>
          <p:nvPr/>
        </p:nvSpPr>
        <p:spPr>
          <a:xfrm>
            <a:off x="178294" y="908720"/>
            <a:ext cx="8642178" cy="619268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ZA" sz="1200" b="1"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70000"/>
              </a:lnSpc>
              <a:spcBef>
                <a:spcPts val="1000"/>
              </a:spcBef>
              <a:spcAft>
                <a:spcPts val="0"/>
              </a:spcAft>
              <a:buClrTx/>
              <a:buSzTx/>
              <a:buFont typeface="Arial" panose="020B0604020202020204" pitchFamily="34" charset="0"/>
              <a:buNone/>
              <a:tabLst/>
              <a:defRPr/>
            </a:pPr>
            <a:endParaRPr kumimoji="0" lang="en-ZA" sz="12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a:p>
            <a:pPr marR="0" lvl="0" algn="just" defTabSz="914400" rtl="0" eaLnBrk="0" fontAlgn="base" latinLnBrk="0" hangingPunct="0">
              <a:lnSpc>
                <a:spcPct val="170000"/>
              </a:lnSpc>
              <a:spcBef>
                <a:spcPct val="0"/>
              </a:spcBef>
              <a:spcAft>
                <a:spcPct val="0"/>
              </a:spcAft>
              <a:buClrTx/>
              <a:buSzTx/>
              <a:buFont typeface="Wingdings" panose="05000000000000000000" pitchFamily="2" charset="2"/>
              <a:buChar char="q"/>
              <a:tabLst/>
              <a:defRPr/>
            </a:pPr>
            <a:r>
              <a:rPr kumimoji="0" lang="en-US" altLang="en-US" sz="14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Montclair Lodge is a government owned Transitional Emergency Accommodation. The facility was bought from Transnet and it had to be repurposed to address the current and future emergency housing situations around eThekwini. The following is registered with respect to Montclair Lodge:</a:t>
            </a:r>
          </a:p>
          <a:p>
            <a:pPr lvl="1" algn="just" eaLnBrk="0" hangingPunct="0">
              <a:lnSpc>
                <a:spcPct val="170000"/>
              </a:lnSpc>
              <a:spcBef>
                <a:spcPct val="0"/>
              </a:spcBef>
              <a:buFont typeface="Wingdings" panose="05000000000000000000" pitchFamily="2" charset="2"/>
              <a:buChar char="q"/>
              <a:defRPr/>
            </a:pPr>
            <a:r>
              <a:rPr kumimoji="0" lang="en-US" altLang="en-US" sz="14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Refurbishment for the first One hundred and thirty-six (136) rooms has been completed, and 104 Families </a:t>
            </a:r>
            <a:r>
              <a:rPr lang="en-US" altLang="en-US" sz="1400" b="1" dirty="0">
                <a:solidFill>
                  <a:prstClr val="black"/>
                </a:solidFill>
                <a:latin typeface="Century Gothic" panose="020B0502020202020204" pitchFamily="34" charset="0"/>
                <a:cs typeface="Arial" panose="020B0604020202020204" pitchFamily="34" charset="0"/>
              </a:rPr>
              <a:t>relocated </a:t>
            </a:r>
            <a:r>
              <a:rPr kumimoji="0" lang="en-US" altLang="en-US" sz="14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 to Montclair Lodge </a:t>
            </a:r>
            <a:r>
              <a:rPr lang="en-US" altLang="en-US" sz="1400" b="1" dirty="0">
                <a:solidFill>
                  <a:prstClr val="black"/>
                </a:solidFill>
                <a:latin typeface="Century Gothic" panose="020B0502020202020204" pitchFamily="34" charset="0"/>
                <a:cs typeface="Arial" panose="020B0604020202020204" pitchFamily="34" charset="0"/>
              </a:rPr>
              <a:t> between 27 and 30 June</a:t>
            </a:r>
            <a:r>
              <a:rPr kumimoji="0" lang="en-US" altLang="en-US" sz="14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 2026. </a:t>
            </a:r>
          </a:p>
          <a:p>
            <a:pPr lvl="1" algn="just" eaLnBrk="0" hangingPunct="0">
              <a:lnSpc>
                <a:spcPct val="170000"/>
              </a:lnSpc>
              <a:spcBef>
                <a:spcPct val="0"/>
              </a:spcBef>
              <a:buFont typeface="Wingdings" panose="05000000000000000000" pitchFamily="2" charset="2"/>
              <a:buChar char="q"/>
              <a:defRPr/>
            </a:pPr>
            <a:r>
              <a:rPr kumimoji="0" lang="en-US" altLang="en-US" sz="14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This relocation to the refurbished 136 rooms  result</a:t>
            </a:r>
            <a:r>
              <a:rPr lang="en-US" altLang="en-US" sz="1400" b="1" dirty="0">
                <a:solidFill>
                  <a:prstClr val="black"/>
                </a:solidFill>
                <a:latin typeface="Century Gothic" panose="020B0502020202020204" pitchFamily="34" charset="0"/>
                <a:cs typeface="Arial" panose="020B0604020202020204" pitchFamily="34" charset="0"/>
              </a:rPr>
              <a:t>ed</a:t>
            </a:r>
            <a:r>
              <a:rPr kumimoji="0" lang="en-US" altLang="en-US" sz="14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 in the closure of Mahatma Ghandi TEA.</a:t>
            </a:r>
          </a:p>
          <a:p>
            <a:pPr lvl="1" algn="just" eaLnBrk="0" hangingPunct="0">
              <a:lnSpc>
                <a:spcPct val="170000"/>
              </a:lnSpc>
              <a:spcBef>
                <a:spcPct val="0"/>
              </a:spcBef>
              <a:buFont typeface="Wingdings" panose="05000000000000000000" pitchFamily="2" charset="2"/>
              <a:buChar char="q"/>
              <a:defRPr/>
            </a:pPr>
            <a:r>
              <a:rPr kumimoji="0" lang="en-US" altLang="en-US" sz="14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The Refurbishment of an additional 160 rooms are due for completion in July 2026. An </a:t>
            </a:r>
            <a:r>
              <a:rPr lang="en-US" altLang="en-US" sz="1400" b="1" dirty="0">
                <a:solidFill>
                  <a:prstClr val="black"/>
                </a:solidFill>
                <a:latin typeface="Century Gothic" panose="020B0502020202020204" pitchFamily="34" charset="0"/>
                <a:cs typeface="Arial" panose="020B0604020202020204" pitchFamily="34" charset="0"/>
              </a:rPr>
              <a:t>additional </a:t>
            </a:r>
            <a:r>
              <a:rPr kumimoji="0" lang="en-US" altLang="en-US" sz="14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130 families are earmarked for relocation to these rooms in August 2026.</a:t>
            </a:r>
          </a:p>
          <a:p>
            <a:pPr lvl="1" algn="just" eaLnBrk="0" hangingPunct="0">
              <a:lnSpc>
                <a:spcPct val="170000"/>
              </a:lnSpc>
              <a:spcBef>
                <a:spcPct val="0"/>
              </a:spcBef>
              <a:buFont typeface="Wingdings" panose="05000000000000000000" pitchFamily="2" charset="2"/>
              <a:buChar char="q"/>
              <a:defRPr/>
            </a:pPr>
            <a:r>
              <a:rPr kumimoji="0" lang="en-US" altLang="en-US" sz="14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The above developments constitute Phase 1 on Montclair Lodge refurbishment, the KZN DPW is </a:t>
            </a:r>
            <a:r>
              <a:rPr kumimoji="0" lang="en-US" altLang="en-US" sz="1400" b="1" i="0" u="none" strike="noStrike" kern="1200" cap="none" spc="0" normalizeH="0" baseline="0" noProof="0" dirty="0" err="1">
                <a:ln>
                  <a:noFill/>
                </a:ln>
                <a:solidFill>
                  <a:prstClr val="black"/>
                </a:solidFill>
                <a:effectLst/>
                <a:uLnTx/>
                <a:uFillTx/>
                <a:latin typeface="Century Gothic" panose="020B0502020202020204" pitchFamily="34" charset="0"/>
                <a:ea typeface="+mn-ea"/>
                <a:cs typeface="Arial" panose="020B0604020202020204" pitchFamily="34" charset="0"/>
              </a:rPr>
              <a:t>finalising</a:t>
            </a:r>
            <a:r>
              <a:rPr kumimoji="0" lang="en-US" altLang="en-US" sz="14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 Designs and BOQ for the next phase ( Phase 2).</a:t>
            </a:r>
          </a:p>
          <a:p>
            <a:pPr marL="0" marR="0" lvl="0" indent="0" algn="just" defTabSz="914400" rtl="0" eaLnBrk="0" fontAlgn="base" latinLnBrk="0" hangingPunct="0">
              <a:lnSpc>
                <a:spcPct val="170000"/>
              </a:lnSpc>
              <a:spcBef>
                <a:spcPct val="0"/>
              </a:spcBef>
              <a:spcAft>
                <a:spcPct val="0"/>
              </a:spcAft>
              <a:buClrTx/>
              <a:buSzTx/>
              <a:buFont typeface="Arial" panose="020B0604020202020204" pitchFamily="34" charset="0"/>
              <a:buNone/>
              <a:tabLst/>
              <a:defRPr/>
            </a:pPr>
            <a:endParaRPr kumimoji="0" lang="en-US" altLang="en-US"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endParaRPr>
          </a:p>
          <a:p>
            <a:pPr marL="0" marR="0" lvl="0" indent="0" algn="just" defTabSz="914400" rtl="0" eaLnBrk="0" fontAlgn="base" latinLnBrk="0" hangingPunct="0">
              <a:lnSpc>
                <a:spcPct val="170000"/>
              </a:lnSpc>
              <a:spcBef>
                <a:spcPct val="0"/>
              </a:spcBef>
              <a:spcAft>
                <a:spcPct val="0"/>
              </a:spcAft>
              <a:buClrTx/>
              <a:buSzTx/>
              <a:buFont typeface="Arial" panose="020B0604020202020204" pitchFamily="34" charset="0"/>
              <a:buNone/>
              <a:tabLst/>
              <a:defRPr/>
            </a:pPr>
            <a:endParaRPr kumimoji="0" lang="en-US" altLang="en-US"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endParaRPr>
          </a:p>
        </p:txBody>
      </p:sp>
      <p:sp>
        <p:nvSpPr>
          <p:cNvPr id="12" name="Title 1">
            <a:extLst>
              <a:ext uri="{FF2B5EF4-FFF2-40B4-BE49-F238E27FC236}">
                <a16:creationId xmlns:a16="http://schemas.microsoft.com/office/drawing/2014/main" id="{6726C772-2BD5-7A69-7709-733FA0CFAEC7}"/>
              </a:ext>
            </a:extLst>
          </p:cNvPr>
          <p:cNvSpPr txBox="1">
            <a:spLocks/>
          </p:cNvSpPr>
          <p:nvPr/>
        </p:nvSpPr>
        <p:spPr>
          <a:xfrm>
            <a:off x="251520" y="1006867"/>
            <a:ext cx="8783759" cy="477917"/>
          </a:xfrm>
          <a:prstGeom prst="rect">
            <a:avLst/>
          </a:prstGeom>
          <a:solidFill>
            <a:srgbClr val="70AD47">
              <a:lumMod val="40000"/>
              <a:lumOff val="60000"/>
            </a:srgbClr>
          </a:solidFill>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700" b="1" i="0" u="none" strike="noStrike" kern="1200" cap="none" spc="0" normalizeH="0" baseline="0" noProof="0" dirty="0">
                <a:ln>
                  <a:noFill/>
                </a:ln>
                <a:solidFill>
                  <a:sysClr val="windowText" lastClr="000000"/>
                </a:solidFill>
                <a:effectLst/>
                <a:uLnTx/>
                <a:uFillTx/>
                <a:latin typeface="Arial" panose="020B0604020202020204" pitchFamily="34" charset="0"/>
                <a:ea typeface="+mj-ea"/>
                <a:cs typeface="Arial" panose="020B0604020202020204" pitchFamily="34" charset="0"/>
              </a:rPr>
              <a:t>Update: The Refurbishment &amp; Readiness on Montclair Lodge</a:t>
            </a:r>
          </a:p>
        </p:txBody>
      </p:sp>
    </p:spTree>
    <p:extLst>
      <p:ext uri="{BB962C8B-B14F-4D97-AF65-F5344CB8AC3E}">
        <p14:creationId xmlns:p14="http://schemas.microsoft.com/office/powerpoint/2010/main" val="4163252589"/>
      </p:ext>
    </p:extLst>
  </p:cSld>
  <p:clrMapOvr>
    <a:masterClrMapping/>
  </p:clrMapOvr>
  <p:transition>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9C2DC-D092-0531-0DB8-F0B66D19EE53}"/>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F931497-7D29-FEB2-DBF5-CC31BE9D1ABB}"/>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DDF82E0-F617-466A-8989-E6F91EEE8384}"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dirty="0">
              <a:ln>
                <a:noFill/>
              </a:ln>
              <a:solidFill>
                <a:srgbClr val="898989"/>
              </a:solidFill>
              <a:effectLst/>
              <a:uLnTx/>
              <a:uFillTx/>
              <a:latin typeface="Calibri" panose="020F0502020204030204" pitchFamily="34" charset="0"/>
              <a:ea typeface="+mn-ea"/>
              <a:cs typeface="+mn-cs"/>
            </a:endParaRPr>
          </a:p>
        </p:txBody>
      </p:sp>
      <p:sp>
        <p:nvSpPr>
          <p:cNvPr id="2" name="Rectangle 10">
            <a:extLst>
              <a:ext uri="{FF2B5EF4-FFF2-40B4-BE49-F238E27FC236}">
                <a16:creationId xmlns:a16="http://schemas.microsoft.com/office/drawing/2014/main" id="{09981C75-1EDC-7EBF-78DF-9E12664A600E}"/>
              </a:ext>
            </a:extLst>
          </p:cNvPr>
          <p:cNvSpPr>
            <a:spLocks noChangeArrowheads="1"/>
          </p:cNvSpPr>
          <p:nvPr/>
        </p:nvSpPr>
        <p:spPr bwMode="auto">
          <a:xfrm>
            <a:off x="1043608" y="1772816"/>
            <a:ext cx="7200900" cy="13234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32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ZA" altLang="en-US" sz="2400"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ZA" altLang="en-US" sz="2400"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endParaRPr>
          </a:p>
        </p:txBody>
      </p:sp>
      <p:sp>
        <p:nvSpPr>
          <p:cNvPr id="5" name="Rectangle 4">
            <a:extLst>
              <a:ext uri="{FF2B5EF4-FFF2-40B4-BE49-F238E27FC236}">
                <a16:creationId xmlns:a16="http://schemas.microsoft.com/office/drawing/2014/main" id="{7D48C190-5139-29C2-BCBB-3A5A0D5D264E}"/>
              </a:ext>
            </a:extLst>
          </p:cNvPr>
          <p:cNvSpPr/>
          <p:nvPr/>
        </p:nvSpPr>
        <p:spPr>
          <a:xfrm>
            <a:off x="395536" y="2828836"/>
            <a:ext cx="8496944" cy="461665"/>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prstClr val="black"/>
              </a:solidFill>
              <a:effectLst/>
              <a:uLnTx/>
              <a:uFillTx/>
              <a:latin typeface="Calibri"/>
              <a:ea typeface="+mn-ea"/>
              <a:cs typeface="+mn-cs"/>
            </a:endParaRPr>
          </a:p>
        </p:txBody>
      </p:sp>
      <p:sp>
        <p:nvSpPr>
          <p:cNvPr id="6" name="Rectangle 5">
            <a:extLst>
              <a:ext uri="{FF2B5EF4-FFF2-40B4-BE49-F238E27FC236}">
                <a16:creationId xmlns:a16="http://schemas.microsoft.com/office/drawing/2014/main" id="{25CED3FD-9B68-DC6A-F145-CFCB1237A585}"/>
              </a:ext>
            </a:extLst>
          </p:cNvPr>
          <p:cNvSpPr/>
          <p:nvPr/>
        </p:nvSpPr>
        <p:spPr>
          <a:xfrm>
            <a:off x="107504" y="2397949"/>
            <a:ext cx="8928992" cy="584775"/>
          </a:xfrm>
          <a:prstGeom prst="rect">
            <a:avLst/>
          </a:prstGeom>
        </p:spPr>
        <p:txBody>
          <a:bodyPr wrap="square">
            <a:spAutoFit/>
          </a:body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US" sz="3200" b="1" i="0" u="none" strike="noStrike" kern="1200" cap="none" spc="0" normalizeH="0" baseline="0" noProof="0" dirty="0">
              <a:ln>
                <a:noFill/>
              </a:ln>
              <a:solidFill>
                <a:srgbClr val="FFFF66"/>
              </a:solidFill>
              <a:effectLst>
                <a:outerShdw blurRad="38100" dist="38100" dir="2700000" algn="tl">
                  <a:srgbClr val="000000"/>
                </a:outerShdw>
              </a:effectLst>
              <a:uLnTx/>
              <a:uFillTx/>
              <a:latin typeface="Arial" panose="020B0604020202020204" pitchFamily="34" charset="0"/>
              <a:ea typeface="+mn-ea"/>
              <a:cs typeface="Arial" pitchFamily="34" charset="0"/>
            </a:endParaRPr>
          </a:p>
        </p:txBody>
      </p:sp>
      <p:sp>
        <p:nvSpPr>
          <p:cNvPr id="9" name="Rectangle 8">
            <a:extLst>
              <a:ext uri="{FF2B5EF4-FFF2-40B4-BE49-F238E27FC236}">
                <a16:creationId xmlns:a16="http://schemas.microsoft.com/office/drawing/2014/main" id="{7DAAB824-C933-1FCA-4D32-E02C3C884C90}"/>
              </a:ext>
            </a:extLst>
          </p:cNvPr>
          <p:cNvSpPr/>
          <p:nvPr/>
        </p:nvSpPr>
        <p:spPr>
          <a:xfrm>
            <a:off x="683568" y="2276872"/>
            <a:ext cx="7920880" cy="584776"/>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ZA" sz="32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TITLE</a:t>
            </a:r>
            <a:endParaRPr kumimoji="0" lang="en-ZA" sz="3200" b="1" i="0" u="none" strike="noStrike" kern="1200" cap="none" spc="0" normalizeH="0" baseline="0" noProof="0" dirty="0">
              <a:ln>
                <a:noFill/>
              </a:ln>
              <a:solidFill>
                <a:srgbClr val="FFD21E"/>
              </a:solidFill>
              <a:effectLst/>
              <a:uLnTx/>
              <a:uFillTx/>
              <a:latin typeface="Arial" panose="020B0604020202020204" pitchFamily="34" charset="0"/>
              <a:ea typeface="+mn-ea"/>
              <a:cs typeface="+mn-cs"/>
            </a:endParaRPr>
          </a:p>
        </p:txBody>
      </p:sp>
      <p:pic>
        <p:nvPicPr>
          <p:cNvPr id="13" name="Picture 12" descr="NDP Logo.jpg">
            <a:extLst>
              <a:ext uri="{FF2B5EF4-FFF2-40B4-BE49-F238E27FC236}">
                <a16:creationId xmlns:a16="http://schemas.microsoft.com/office/drawing/2014/main" id="{108F4E66-2A65-FD0E-73BB-4F1E6E002EF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18401" y="260648"/>
            <a:ext cx="897267" cy="826297"/>
          </a:xfrm>
          <a:prstGeom prst="rect">
            <a:avLst/>
          </a:prstGeom>
        </p:spPr>
      </p:pic>
      <p:pic>
        <p:nvPicPr>
          <p:cNvPr id="3" name="Picture 2" descr="Human Settlements Logo.jpg">
            <a:extLst>
              <a:ext uri="{FF2B5EF4-FFF2-40B4-BE49-F238E27FC236}">
                <a16:creationId xmlns:a16="http://schemas.microsoft.com/office/drawing/2014/main" id="{551AA321-652B-A3D7-1736-9F9AD4007F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260648"/>
            <a:ext cx="2862726" cy="720080"/>
          </a:xfrm>
          <a:prstGeom prst="rect">
            <a:avLst/>
          </a:prstGeom>
        </p:spPr>
      </p:pic>
      <p:sp>
        <p:nvSpPr>
          <p:cNvPr id="10" name="Rectangle 9">
            <a:extLst>
              <a:ext uri="{FF2B5EF4-FFF2-40B4-BE49-F238E27FC236}">
                <a16:creationId xmlns:a16="http://schemas.microsoft.com/office/drawing/2014/main" id="{77ECFEF2-8ADF-8614-A64D-AC8DC9E8A4E6}"/>
              </a:ext>
            </a:extLst>
          </p:cNvPr>
          <p:cNvSpPr/>
          <p:nvPr/>
        </p:nvSpPr>
        <p:spPr>
          <a:xfrm>
            <a:off x="35496" y="6382489"/>
            <a:ext cx="9056894" cy="430887"/>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Inspiring Hope for a Better Future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Umuntu Ngumuntu Ngekhaya</a:t>
            </a:r>
          </a:p>
        </p:txBody>
      </p:sp>
      <p:sp>
        <p:nvSpPr>
          <p:cNvPr id="12" name="Title 1">
            <a:extLst>
              <a:ext uri="{FF2B5EF4-FFF2-40B4-BE49-F238E27FC236}">
                <a16:creationId xmlns:a16="http://schemas.microsoft.com/office/drawing/2014/main" id="{4464D9B8-92E9-6637-F531-D54BCE289922}"/>
              </a:ext>
            </a:extLst>
          </p:cNvPr>
          <p:cNvSpPr txBox="1">
            <a:spLocks/>
          </p:cNvSpPr>
          <p:nvPr/>
        </p:nvSpPr>
        <p:spPr>
          <a:xfrm>
            <a:off x="251520" y="1006867"/>
            <a:ext cx="8783759" cy="477917"/>
          </a:xfrm>
          <a:prstGeom prst="rect">
            <a:avLst/>
          </a:prstGeom>
          <a:solidFill>
            <a:srgbClr val="70AD47">
              <a:lumMod val="40000"/>
              <a:lumOff val="60000"/>
            </a:srgb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700" b="1" i="0" u="none" strike="noStrike" kern="1200" cap="none" spc="0" normalizeH="0" baseline="0" noProof="0" dirty="0">
                <a:ln>
                  <a:noFill/>
                </a:ln>
                <a:solidFill>
                  <a:sysClr val="windowText" lastClr="000000"/>
                </a:solidFill>
                <a:effectLst/>
                <a:uLnTx/>
                <a:uFillTx/>
                <a:latin typeface="Arial" panose="020B0604020202020204" pitchFamily="34" charset="0"/>
                <a:ea typeface="+mj-ea"/>
                <a:cs typeface="Arial" panose="020B0604020202020204" pitchFamily="34" charset="0"/>
              </a:rPr>
              <a:t>Update: The Refurbishment Work </a:t>
            </a:r>
            <a:r>
              <a:rPr lang="en-US" sz="2700" b="1" dirty="0">
                <a:solidFill>
                  <a:sysClr val="windowText" lastClr="000000"/>
                </a:solidFill>
                <a:latin typeface="Arial" panose="020B0604020202020204" pitchFamily="34" charset="0"/>
                <a:cs typeface="Arial" panose="020B0604020202020204" pitchFamily="34" charset="0"/>
              </a:rPr>
              <a:t>At </a:t>
            </a:r>
            <a:r>
              <a:rPr kumimoji="0" lang="en-US" sz="2700" b="1" i="0" u="none" strike="noStrike" kern="1200" cap="none" spc="0" normalizeH="0" baseline="0" noProof="0" dirty="0">
                <a:ln>
                  <a:noFill/>
                </a:ln>
                <a:solidFill>
                  <a:sysClr val="windowText" lastClr="000000"/>
                </a:solidFill>
                <a:effectLst/>
                <a:uLnTx/>
                <a:uFillTx/>
                <a:latin typeface="Arial" panose="020B0604020202020204" pitchFamily="34" charset="0"/>
                <a:ea typeface="+mj-ea"/>
                <a:cs typeface="Arial" panose="020B0604020202020204" pitchFamily="34" charset="0"/>
              </a:rPr>
              <a:t> Montclair Lodge</a:t>
            </a:r>
          </a:p>
        </p:txBody>
      </p:sp>
      <p:pic>
        <p:nvPicPr>
          <p:cNvPr id="11" name="Picture 10">
            <a:extLst>
              <a:ext uri="{FF2B5EF4-FFF2-40B4-BE49-F238E27FC236}">
                <a16:creationId xmlns:a16="http://schemas.microsoft.com/office/drawing/2014/main" id="{D233B9A6-0A06-EE99-533B-E03EE32D3520}"/>
              </a:ext>
            </a:extLst>
          </p:cNvPr>
          <p:cNvPicPr>
            <a:picLocks noChangeAspect="1"/>
          </p:cNvPicPr>
          <p:nvPr/>
        </p:nvPicPr>
        <p:blipFill>
          <a:blip r:embed="rId4"/>
          <a:stretch>
            <a:fillRect/>
          </a:stretch>
        </p:blipFill>
        <p:spPr>
          <a:xfrm>
            <a:off x="91898" y="1746015"/>
            <a:ext cx="8944090" cy="4545405"/>
          </a:xfrm>
          <a:prstGeom prst="rect">
            <a:avLst/>
          </a:prstGeom>
        </p:spPr>
      </p:pic>
    </p:spTree>
    <p:extLst>
      <p:ext uri="{BB962C8B-B14F-4D97-AF65-F5344CB8AC3E}">
        <p14:creationId xmlns:p14="http://schemas.microsoft.com/office/powerpoint/2010/main" val="2789099442"/>
      </p:ext>
    </p:extLst>
  </p:cSld>
  <p:clrMapOvr>
    <a:masterClrMapping/>
  </p:clrMapOvr>
  <p:transition>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232FE-B71B-6AF3-202C-8CCD02636C42}"/>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402D066-E28E-3F76-612D-97543E32E7C1}"/>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DDF82E0-F617-466A-8989-E6F91EEE8384}"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dirty="0">
              <a:ln>
                <a:noFill/>
              </a:ln>
              <a:solidFill>
                <a:srgbClr val="898989"/>
              </a:solidFill>
              <a:effectLst/>
              <a:uLnTx/>
              <a:uFillTx/>
              <a:latin typeface="Calibri" panose="020F0502020204030204" pitchFamily="34" charset="0"/>
              <a:ea typeface="+mn-ea"/>
              <a:cs typeface="+mn-cs"/>
            </a:endParaRPr>
          </a:p>
        </p:txBody>
      </p:sp>
      <p:sp>
        <p:nvSpPr>
          <p:cNvPr id="2" name="Rectangle 10">
            <a:extLst>
              <a:ext uri="{FF2B5EF4-FFF2-40B4-BE49-F238E27FC236}">
                <a16:creationId xmlns:a16="http://schemas.microsoft.com/office/drawing/2014/main" id="{6B3C9922-ADD4-F479-0696-F3963DCB0EBA}"/>
              </a:ext>
            </a:extLst>
          </p:cNvPr>
          <p:cNvSpPr>
            <a:spLocks noChangeArrowheads="1"/>
          </p:cNvSpPr>
          <p:nvPr/>
        </p:nvSpPr>
        <p:spPr bwMode="auto">
          <a:xfrm>
            <a:off x="1043608" y="1772816"/>
            <a:ext cx="7200900" cy="13234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32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ZA" altLang="en-US" sz="2400"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ZA" altLang="en-US" sz="2400"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endParaRPr>
          </a:p>
        </p:txBody>
      </p:sp>
      <p:sp>
        <p:nvSpPr>
          <p:cNvPr id="5" name="Rectangle 4">
            <a:extLst>
              <a:ext uri="{FF2B5EF4-FFF2-40B4-BE49-F238E27FC236}">
                <a16:creationId xmlns:a16="http://schemas.microsoft.com/office/drawing/2014/main" id="{43E029B7-632C-97DA-7863-58FE15667198}"/>
              </a:ext>
            </a:extLst>
          </p:cNvPr>
          <p:cNvSpPr/>
          <p:nvPr/>
        </p:nvSpPr>
        <p:spPr>
          <a:xfrm>
            <a:off x="395536" y="2828836"/>
            <a:ext cx="8496944" cy="461665"/>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prstClr val="black"/>
              </a:solidFill>
              <a:effectLst/>
              <a:uLnTx/>
              <a:uFillTx/>
              <a:latin typeface="Calibri"/>
              <a:ea typeface="+mn-ea"/>
              <a:cs typeface="+mn-cs"/>
            </a:endParaRPr>
          </a:p>
        </p:txBody>
      </p:sp>
      <p:sp>
        <p:nvSpPr>
          <p:cNvPr id="6" name="Rectangle 5">
            <a:extLst>
              <a:ext uri="{FF2B5EF4-FFF2-40B4-BE49-F238E27FC236}">
                <a16:creationId xmlns:a16="http://schemas.microsoft.com/office/drawing/2014/main" id="{053DAA0A-D49C-E572-5364-4675101EA5E9}"/>
              </a:ext>
            </a:extLst>
          </p:cNvPr>
          <p:cNvSpPr/>
          <p:nvPr/>
        </p:nvSpPr>
        <p:spPr>
          <a:xfrm>
            <a:off x="107504" y="2397949"/>
            <a:ext cx="8928992" cy="584775"/>
          </a:xfrm>
          <a:prstGeom prst="rect">
            <a:avLst/>
          </a:prstGeom>
        </p:spPr>
        <p:txBody>
          <a:bodyPr wrap="square">
            <a:spAutoFit/>
          </a:body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US" sz="3200" b="1" i="0" u="none" strike="noStrike" kern="1200" cap="none" spc="0" normalizeH="0" baseline="0" noProof="0" dirty="0">
              <a:ln>
                <a:noFill/>
              </a:ln>
              <a:solidFill>
                <a:srgbClr val="FFFF66"/>
              </a:solidFill>
              <a:effectLst>
                <a:outerShdw blurRad="38100" dist="38100" dir="2700000" algn="tl">
                  <a:srgbClr val="000000"/>
                </a:outerShdw>
              </a:effectLst>
              <a:uLnTx/>
              <a:uFillTx/>
              <a:latin typeface="Arial" panose="020B0604020202020204" pitchFamily="34" charset="0"/>
              <a:ea typeface="+mn-ea"/>
              <a:cs typeface="Arial" pitchFamily="34" charset="0"/>
            </a:endParaRPr>
          </a:p>
        </p:txBody>
      </p:sp>
      <p:sp>
        <p:nvSpPr>
          <p:cNvPr id="9" name="Rectangle 8">
            <a:extLst>
              <a:ext uri="{FF2B5EF4-FFF2-40B4-BE49-F238E27FC236}">
                <a16:creationId xmlns:a16="http://schemas.microsoft.com/office/drawing/2014/main" id="{4CA1049D-42B5-907C-EF3E-54387515B3BD}"/>
              </a:ext>
            </a:extLst>
          </p:cNvPr>
          <p:cNvSpPr/>
          <p:nvPr/>
        </p:nvSpPr>
        <p:spPr>
          <a:xfrm>
            <a:off x="683568" y="2276872"/>
            <a:ext cx="7920880" cy="584776"/>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ZA" sz="32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TITLE</a:t>
            </a:r>
            <a:endParaRPr kumimoji="0" lang="en-ZA" sz="3200" b="1" i="0" u="none" strike="noStrike" kern="1200" cap="none" spc="0" normalizeH="0" baseline="0" noProof="0" dirty="0">
              <a:ln>
                <a:noFill/>
              </a:ln>
              <a:solidFill>
                <a:srgbClr val="FFD21E"/>
              </a:solidFill>
              <a:effectLst/>
              <a:uLnTx/>
              <a:uFillTx/>
              <a:latin typeface="Arial" panose="020B0604020202020204" pitchFamily="34" charset="0"/>
              <a:ea typeface="+mn-ea"/>
              <a:cs typeface="+mn-cs"/>
            </a:endParaRPr>
          </a:p>
        </p:txBody>
      </p:sp>
      <p:pic>
        <p:nvPicPr>
          <p:cNvPr id="13" name="Picture 12" descr="NDP Logo.jpg">
            <a:extLst>
              <a:ext uri="{FF2B5EF4-FFF2-40B4-BE49-F238E27FC236}">
                <a16:creationId xmlns:a16="http://schemas.microsoft.com/office/drawing/2014/main" id="{D095CD01-C263-4740-3A67-A6B391FE186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18401" y="260648"/>
            <a:ext cx="897267" cy="826297"/>
          </a:xfrm>
          <a:prstGeom prst="rect">
            <a:avLst/>
          </a:prstGeom>
        </p:spPr>
      </p:pic>
      <p:pic>
        <p:nvPicPr>
          <p:cNvPr id="3" name="Picture 2" descr="Human Settlements Logo.jpg">
            <a:extLst>
              <a:ext uri="{FF2B5EF4-FFF2-40B4-BE49-F238E27FC236}">
                <a16:creationId xmlns:a16="http://schemas.microsoft.com/office/drawing/2014/main" id="{A5FC86CD-4DC6-33D8-11EC-979CD1678D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260648"/>
            <a:ext cx="2862726" cy="720080"/>
          </a:xfrm>
          <a:prstGeom prst="rect">
            <a:avLst/>
          </a:prstGeom>
        </p:spPr>
      </p:pic>
      <p:sp>
        <p:nvSpPr>
          <p:cNvPr id="10" name="Rectangle 9">
            <a:extLst>
              <a:ext uri="{FF2B5EF4-FFF2-40B4-BE49-F238E27FC236}">
                <a16:creationId xmlns:a16="http://schemas.microsoft.com/office/drawing/2014/main" id="{9E4B8E47-AC71-82F0-3C5D-EABBB2D6F28A}"/>
              </a:ext>
            </a:extLst>
          </p:cNvPr>
          <p:cNvSpPr/>
          <p:nvPr/>
        </p:nvSpPr>
        <p:spPr>
          <a:xfrm>
            <a:off x="35496" y="6382489"/>
            <a:ext cx="9056894" cy="430887"/>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Inspiring Hope for a Better Future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Umuntu Ngumuntu Ngekhaya</a:t>
            </a:r>
          </a:p>
        </p:txBody>
      </p:sp>
      <p:sp>
        <p:nvSpPr>
          <p:cNvPr id="11" name="Content Placeholder 2">
            <a:extLst>
              <a:ext uri="{FF2B5EF4-FFF2-40B4-BE49-F238E27FC236}">
                <a16:creationId xmlns:a16="http://schemas.microsoft.com/office/drawing/2014/main" id="{FDE5A451-DD58-D24C-3EE2-8D09C3B104A3}"/>
              </a:ext>
            </a:extLst>
          </p:cNvPr>
          <p:cNvSpPr txBox="1">
            <a:spLocks/>
          </p:cNvSpPr>
          <p:nvPr/>
        </p:nvSpPr>
        <p:spPr>
          <a:xfrm>
            <a:off x="242854" y="1400867"/>
            <a:ext cx="8642178" cy="49424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ZA" sz="1200" b="1"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	</a:t>
            </a:r>
            <a:endParaRPr kumimoji="0" lang="en-ZA" sz="12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a:p>
            <a:pPr marR="0" lvl="0" algn="just" defTabSz="914400" rtl="0" eaLnBrk="0" fontAlgn="base" latinLnBrk="0" hangingPunct="0">
              <a:lnSpc>
                <a:spcPct val="170000"/>
              </a:lnSpc>
              <a:spcBef>
                <a:spcPct val="0"/>
              </a:spcBef>
              <a:spcAft>
                <a:spcPct val="0"/>
              </a:spcAft>
              <a:buClrTx/>
              <a:buSzTx/>
              <a:buFont typeface="Wingdings" panose="05000000000000000000" pitchFamily="2" charset="2"/>
              <a:buChar char="q"/>
              <a:tabLst/>
              <a:defRPr/>
            </a:pPr>
            <a:r>
              <a:rPr kumimoji="0" lang="en-US" altLang="en-US"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The </a:t>
            </a:r>
            <a:r>
              <a:rPr lang="en-US" altLang="en-US" sz="1200" b="1" dirty="0">
                <a:solidFill>
                  <a:prstClr val="black"/>
                </a:solidFill>
                <a:latin typeface="Century Gothic" panose="020B0502020202020204" pitchFamily="34" charset="0"/>
                <a:cs typeface="Arial" panose="020B0604020202020204" pitchFamily="34" charset="0"/>
              </a:rPr>
              <a:t>Committee</a:t>
            </a:r>
            <a:r>
              <a:rPr kumimoji="0" lang="en-US" altLang="en-US"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 is apprised that flood victim families in various parts of KZN have moved to permanent homes using different instruments as outlined below:</a:t>
            </a:r>
          </a:p>
          <a:p>
            <a:pPr lvl="1" algn="just" eaLnBrk="0" hangingPunct="0">
              <a:lnSpc>
                <a:spcPct val="170000"/>
              </a:lnSpc>
              <a:spcBef>
                <a:spcPct val="0"/>
              </a:spcBef>
              <a:buFont typeface="Wingdings" panose="05000000000000000000" pitchFamily="2" charset="2"/>
              <a:buChar char="q"/>
              <a:defRPr/>
            </a:pPr>
            <a:r>
              <a:rPr kumimoji="0" lang="en-US" altLang="en-US"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During 2025/26 financial year </a:t>
            </a:r>
            <a:r>
              <a:rPr kumimoji="0" lang="en-US" altLang="en-US" sz="1200" b="1" i="0" u="sng"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the KZN DHS </a:t>
            </a:r>
            <a:r>
              <a:rPr kumimoji="0" lang="en-US" altLang="en-US"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built 8506 houses wherein 2062 were for the removal of mud houses ( disaster response).</a:t>
            </a:r>
          </a:p>
          <a:p>
            <a:pPr lvl="1" algn="just" eaLnBrk="0" hangingPunct="0">
              <a:lnSpc>
                <a:spcPct val="170000"/>
              </a:lnSpc>
              <a:spcBef>
                <a:spcPct val="0"/>
              </a:spcBef>
              <a:buFont typeface="Wingdings" panose="05000000000000000000" pitchFamily="2" charset="2"/>
              <a:buChar char="q"/>
              <a:defRPr/>
            </a:pPr>
            <a:r>
              <a:rPr kumimoji="0" lang="en-US" altLang="en-US" sz="1200" b="1" i="0" u="sng"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Old Mutual foundation </a:t>
            </a:r>
            <a:r>
              <a:rPr kumimoji="0" lang="en-US" altLang="en-US"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has completed 78 of the 80 donated houses purely for identified flood victims in Zululand, uThukela, eThekwini </a:t>
            </a:r>
            <a:r>
              <a:rPr kumimoji="0" lang="en-US" altLang="en-US" sz="1200" b="1" i="0" u="none" strike="noStrike" kern="1200" cap="none" spc="0" normalizeH="0" baseline="0" noProof="0" dirty="0" err="1">
                <a:ln>
                  <a:noFill/>
                </a:ln>
                <a:solidFill>
                  <a:prstClr val="black"/>
                </a:solidFill>
                <a:effectLst/>
                <a:uLnTx/>
                <a:uFillTx/>
                <a:latin typeface="Century Gothic" panose="020B0502020202020204" pitchFamily="34" charset="0"/>
                <a:ea typeface="+mn-ea"/>
                <a:cs typeface="Arial" panose="020B0604020202020204" pitchFamily="34" charset="0"/>
              </a:rPr>
              <a:t>Ilembe</a:t>
            </a:r>
            <a:r>
              <a:rPr kumimoji="0" lang="en-US" altLang="en-US"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 and KCDM</a:t>
            </a:r>
          </a:p>
          <a:p>
            <a:pPr lvl="1" algn="just" eaLnBrk="0" hangingPunct="0">
              <a:lnSpc>
                <a:spcPct val="170000"/>
              </a:lnSpc>
              <a:spcBef>
                <a:spcPct val="0"/>
              </a:spcBef>
              <a:buFont typeface="Wingdings" panose="05000000000000000000" pitchFamily="2" charset="2"/>
              <a:buChar char="q"/>
              <a:defRPr/>
            </a:pPr>
            <a:r>
              <a:rPr kumimoji="0" lang="en-US" altLang="en-US"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The </a:t>
            </a:r>
            <a:r>
              <a:rPr kumimoji="0" lang="en-US" altLang="en-US" sz="1200" b="1" i="0" u="sng"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Development Bank of SA </a:t>
            </a:r>
            <a:r>
              <a:rPr kumimoji="0" lang="en-US" altLang="en-US"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has completed 26 of the donated 200 houses purely for 2022 flood victims in areas such as </a:t>
            </a:r>
            <a:r>
              <a:rPr kumimoji="0" lang="en-US" altLang="en-US" sz="1200" b="1" i="0" u="none" strike="noStrike" kern="1200" cap="none" spc="0" normalizeH="0" baseline="0" noProof="0" dirty="0" err="1">
                <a:ln>
                  <a:noFill/>
                </a:ln>
                <a:solidFill>
                  <a:prstClr val="black"/>
                </a:solidFill>
                <a:effectLst/>
                <a:uLnTx/>
                <a:uFillTx/>
                <a:latin typeface="Century Gothic" panose="020B0502020202020204" pitchFamily="34" charset="0"/>
                <a:ea typeface="+mn-ea"/>
                <a:cs typeface="Arial" panose="020B0604020202020204" pitchFamily="34" charset="0"/>
              </a:rPr>
              <a:t>Ugu</a:t>
            </a:r>
            <a:r>
              <a:rPr kumimoji="0" lang="en-US" altLang="en-US"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 uThukela, eThekwini </a:t>
            </a:r>
            <a:r>
              <a:rPr kumimoji="0" lang="en-US" altLang="en-US" sz="1200" b="1" i="0" u="none" strike="noStrike" kern="1200" cap="none" spc="0" normalizeH="0" baseline="0" noProof="0" dirty="0" err="1">
                <a:ln>
                  <a:noFill/>
                </a:ln>
                <a:solidFill>
                  <a:prstClr val="black"/>
                </a:solidFill>
                <a:effectLst/>
                <a:uLnTx/>
                <a:uFillTx/>
                <a:latin typeface="Century Gothic" panose="020B0502020202020204" pitchFamily="34" charset="0"/>
                <a:ea typeface="+mn-ea"/>
                <a:cs typeface="Arial" panose="020B0604020202020204" pitchFamily="34" charset="0"/>
              </a:rPr>
              <a:t>Ilembe</a:t>
            </a:r>
            <a:r>
              <a:rPr kumimoji="0" lang="en-US" altLang="en-US"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 KCDM and </a:t>
            </a:r>
            <a:r>
              <a:rPr kumimoji="0" lang="en-US" altLang="en-US" sz="1200" b="1" i="0" u="none" strike="noStrike" kern="1200" cap="none" spc="0" normalizeH="0" baseline="0" noProof="0" dirty="0" err="1">
                <a:ln>
                  <a:noFill/>
                </a:ln>
                <a:solidFill>
                  <a:prstClr val="black"/>
                </a:solidFill>
                <a:effectLst/>
                <a:uLnTx/>
                <a:uFillTx/>
                <a:latin typeface="Century Gothic" panose="020B0502020202020204" pitchFamily="34" charset="0"/>
                <a:ea typeface="+mn-ea"/>
                <a:cs typeface="Arial" panose="020B0604020202020204" pitchFamily="34" charset="0"/>
              </a:rPr>
              <a:t>Umgungundlovu</a:t>
            </a:r>
            <a:endParaRPr lang="en-US" altLang="en-US" sz="1200" b="1" dirty="0">
              <a:solidFill>
                <a:prstClr val="black"/>
              </a:solidFill>
              <a:latin typeface="Century Gothic" panose="020B0502020202020204" pitchFamily="34" charset="0"/>
              <a:cs typeface="Arial" panose="020B0604020202020204" pitchFamily="34" charset="0"/>
            </a:endParaRPr>
          </a:p>
          <a:p>
            <a:pPr lvl="1" algn="just" eaLnBrk="0" hangingPunct="0">
              <a:lnSpc>
                <a:spcPct val="170000"/>
              </a:lnSpc>
              <a:spcBef>
                <a:spcPct val="0"/>
              </a:spcBef>
              <a:buFont typeface="Wingdings" panose="05000000000000000000" pitchFamily="2" charset="2"/>
              <a:buChar char="q"/>
              <a:defRPr/>
            </a:pPr>
            <a:r>
              <a:rPr kumimoji="0" lang="en-US" altLang="en-US"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The </a:t>
            </a:r>
            <a:r>
              <a:rPr kumimoji="0" lang="en-US" altLang="en-US" sz="1200" b="1" i="0" u="sng"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KZN DHS </a:t>
            </a:r>
            <a:r>
              <a:rPr kumimoji="0" lang="en-US" altLang="en-US"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has built Seventeen (17) BNG houses in </a:t>
            </a:r>
            <a:r>
              <a:rPr kumimoji="0" lang="en-US" altLang="en-US" sz="1200" b="1" i="0" u="none" strike="noStrike" kern="1200" cap="none" spc="0" normalizeH="0" baseline="0" noProof="0" dirty="0" err="1">
                <a:ln>
                  <a:noFill/>
                </a:ln>
                <a:solidFill>
                  <a:prstClr val="black"/>
                </a:solidFill>
                <a:effectLst/>
                <a:uLnTx/>
                <a:uFillTx/>
                <a:latin typeface="Century Gothic" panose="020B0502020202020204" pitchFamily="34" charset="0"/>
                <a:ea typeface="+mn-ea"/>
                <a:cs typeface="Arial" panose="020B0604020202020204" pitchFamily="34" charset="0"/>
              </a:rPr>
              <a:t>Copesville</a:t>
            </a:r>
            <a:r>
              <a:rPr kumimoji="0" lang="en-US" altLang="en-US"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 Pietermaritzburg, resulting in the closure of a TEA in Pietermaritzburg.</a:t>
            </a:r>
          </a:p>
          <a:p>
            <a:pPr lvl="1" algn="just" eaLnBrk="0" hangingPunct="0">
              <a:lnSpc>
                <a:spcPct val="170000"/>
              </a:lnSpc>
              <a:spcBef>
                <a:spcPct val="0"/>
              </a:spcBef>
              <a:buFont typeface="Wingdings" panose="05000000000000000000" pitchFamily="2" charset="2"/>
              <a:buChar char="q"/>
              <a:defRPr/>
            </a:pPr>
            <a:r>
              <a:rPr kumimoji="0" lang="en-US" altLang="en-US"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The </a:t>
            </a:r>
            <a:r>
              <a:rPr kumimoji="0" lang="en-US" altLang="en-US" sz="1200" b="1" i="0" u="sng"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KZN DHS </a:t>
            </a:r>
            <a:r>
              <a:rPr kumimoji="0" lang="en-US" altLang="en-US"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has built thirty-seven (37) houses in Illovo-Durban resulting in the closure of 2 TEAs in eThekwini (</a:t>
            </a:r>
            <a:r>
              <a:rPr kumimoji="0" lang="en-US" altLang="en-US" sz="1200" b="1" i="1"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Ilfracombe &amp; Adams</a:t>
            </a:r>
            <a:r>
              <a:rPr kumimoji="0" lang="en-US" altLang="en-US"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a:t>
            </a:r>
          </a:p>
          <a:p>
            <a:pPr lvl="1" algn="just" eaLnBrk="0" hangingPunct="0">
              <a:lnSpc>
                <a:spcPct val="170000"/>
              </a:lnSpc>
              <a:spcBef>
                <a:spcPct val="0"/>
              </a:spcBef>
              <a:buFont typeface="Wingdings" panose="05000000000000000000" pitchFamily="2" charset="2"/>
              <a:buChar char="q"/>
              <a:defRPr/>
            </a:pPr>
            <a:r>
              <a:rPr kumimoji="0" lang="en-US" altLang="en-US"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The completed One hundred and thirteen (113) houses in Cornubia has assisted in the closure of two (2) TEAs in </a:t>
            </a:r>
            <a:r>
              <a:rPr kumimoji="0" lang="en-US" altLang="en-US" sz="1200" b="1" i="0" u="none" strike="noStrike" kern="1200" cap="none" spc="0" normalizeH="0" baseline="0" noProof="0" dirty="0" err="1">
                <a:ln>
                  <a:noFill/>
                </a:ln>
                <a:solidFill>
                  <a:prstClr val="black"/>
                </a:solidFill>
                <a:effectLst/>
                <a:uLnTx/>
                <a:uFillTx/>
                <a:latin typeface="Century Gothic" panose="020B0502020202020204" pitchFamily="34" charset="0"/>
                <a:ea typeface="+mn-ea"/>
                <a:cs typeface="Arial" panose="020B0604020202020204" pitchFamily="34" charset="0"/>
              </a:rPr>
              <a:t>Ethekwini</a:t>
            </a:r>
            <a:r>
              <a:rPr kumimoji="0" lang="en-US" altLang="en-US"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a:t>
            </a:r>
            <a:r>
              <a:rPr kumimoji="0" lang="en-US" altLang="en-US" sz="1200" b="1" i="1" u="none" strike="noStrike" kern="1200" cap="none" spc="0" normalizeH="0" baseline="0" noProof="0" dirty="0" err="1">
                <a:ln>
                  <a:noFill/>
                </a:ln>
                <a:solidFill>
                  <a:prstClr val="black"/>
                </a:solidFill>
                <a:effectLst/>
                <a:uLnTx/>
                <a:uFillTx/>
                <a:latin typeface="Century Gothic" panose="020B0502020202020204" pitchFamily="34" charset="0"/>
                <a:ea typeface="+mn-ea"/>
                <a:cs typeface="Arial" panose="020B0604020202020204" pitchFamily="34" charset="0"/>
              </a:rPr>
              <a:t>Dassenhoek</a:t>
            </a:r>
            <a:r>
              <a:rPr kumimoji="0" lang="en-US" altLang="en-US" sz="1200" b="1" i="1"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 &amp; 152 O’ Flaherty Road</a:t>
            </a:r>
            <a:r>
              <a:rPr kumimoji="0" lang="en-US" altLang="en-US"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a:t>
            </a:r>
          </a:p>
        </p:txBody>
      </p:sp>
      <p:sp>
        <p:nvSpPr>
          <p:cNvPr id="12" name="Title 1">
            <a:extLst>
              <a:ext uri="{FF2B5EF4-FFF2-40B4-BE49-F238E27FC236}">
                <a16:creationId xmlns:a16="http://schemas.microsoft.com/office/drawing/2014/main" id="{B9893E56-BC5A-F0D5-8484-86BE1626A941}"/>
              </a:ext>
            </a:extLst>
          </p:cNvPr>
          <p:cNvSpPr txBox="1">
            <a:spLocks/>
          </p:cNvSpPr>
          <p:nvPr/>
        </p:nvSpPr>
        <p:spPr>
          <a:xfrm>
            <a:off x="251520" y="1006867"/>
            <a:ext cx="8783759" cy="477917"/>
          </a:xfrm>
          <a:prstGeom prst="rect">
            <a:avLst/>
          </a:prstGeom>
          <a:solidFill>
            <a:srgbClr val="70AD47">
              <a:lumMod val="40000"/>
              <a:lumOff val="60000"/>
            </a:srgb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ZA" sz="3600" b="1" i="0" u="none" strike="noStrike" kern="1200" cap="none" spc="0" normalizeH="0" baseline="0" noProof="0" dirty="0">
                <a:ln>
                  <a:noFill/>
                </a:ln>
                <a:solidFill>
                  <a:sysClr val="window" lastClr="FFFFFF"/>
                </a:solidFill>
                <a:effectLst/>
                <a:uLnTx/>
                <a:uFillTx/>
                <a:latin typeface="Arial" panose="020B0604020202020204" pitchFamily="34" charset="0"/>
                <a:ea typeface="+mj-ea"/>
                <a:cs typeface="Arial" panose="020B0604020202020204" pitchFamily="34" charset="0"/>
              </a:rPr>
              <a:t> </a:t>
            </a:r>
            <a:r>
              <a:rPr kumimoji="0" lang="en-ZA" sz="2700" b="1" i="0" u="none" strike="noStrike" kern="1200" cap="none" spc="0" normalizeH="0" baseline="0" noProof="0" dirty="0">
                <a:ln>
                  <a:noFill/>
                </a:ln>
                <a:solidFill>
                  <a:sysClr val="windowText" lastClr="000000"/>
                </a:solidFill>
                <a:effectLst/>
                <a:uLnTx/>
                <a:uFillTx/>
                <a:latin typeface="Arial" panose="020B0604020202020204" pitchFamily="34" charset="0"/>
                <a:ea typeface="+mj-ea"/>
                <a:cs typeface="Arial" panose="020B0604020202020204" pitchFamily="34" charset="0"/>
              </a:rPr>
              <a:t>UPDATE:</a:t>
            </a:r>
            <a:r>
              <a:rPr kumimoji="0" lang="en-US" sz="2700" b="1" i="0" u="none" strike="noStrike" kern="1200" cap="none" spc="0" normalizeH="0" baseline="0" noProof="0" dirty="0">
                <a:ln>
                  <a:noFill/>
                </a:ln>
                <a:solidFill>
                  <a:sysClr val="windowText" lastClr="000000"/>
                </a:solidFill>
                <a:effectLst/>
                <a:uLnTx/>
                <a:uFillTx/>
                <a:latin typeface="Arial" panose="020B0604020202020204" pitchFamily="34" charset="0"/>
                <a:ea typeface="+mj-ea"/>
                <a:cs typeface="Arial" panose="020B0604020202020204" pitchFamily="34" charset="0"/>
              </a:rPr>
              <a:t>Families That Have </a:t>
            </a:r>
            <a:r>
              <a:rPr lang="en-US" sz="2700" b="1" dirty="0">
                <a:solidFill>
                  <a:sysClr val="windowText" lastClr="000000"/>
                </a:solidFill>
                <a:latin typeface="Arial" panose="020B0604020202020204" pitchFamily="34" charset="0"/>
                <a:cs typeface="Arial" panose="020B0604020202020204" pitchFamily="34" charset="0"/>
              </a:rPr>
              <a:t>M</a:t>
            </a:r>
            <a:r>
              <a:rPr kumimoji="0" lang="en-US" sz="2700" b="1" i="0" u="none" strike="noStrike" kern="1200" cap="none" spc="0" normalizeH="0" baseline="0" noProof="0" dirty="0">
                <a:ln>
                  <a:noFill/>
                </a:ln>
                <a:solidFill>
                  <a:sysClr val="windowText" lastClr="000000"/>
                </a:solidFill>
                <a:effectLst/>
                <a:uLnTx/>
                <a:uFillTx/>
                <a:latin typeface="Arial" panose="020B0604020202020204" pitchFamily="34" charset="0"/>
                <a:ea typeface="+mj-ea"/>
                <a:cs typeface="Arial" panose="020B0604020202020204" pitchFamily="34" charset="0"/>
              </a:rPr>
              <a:t>oved to Permanent </a:t>
            </a:r>
            <a:r>
              <a:rPr lang="en-US" sz="2700" b="1" dirty="0">
                <a:solidFill>
                  <a:sysClr val="windowText" lastClr="000000"/>
                </a:solidFill>
                <a:latin typeface="Arial" panose="020B0604020202020204" pitchFamily="34" charset="0"/>
                <a:cs typeface="Arial" panose="020B0604020202020204" pitchFamily="34" charset="0"/>
              </a:rPr>
              <a:t>H</a:t>
            </a:r>
            <a:r>
              <a:rPr kumimoji="0" lang="en-US" sz="2700" b="1" i="0" u="none" strike="noStrike" kern="1200" cap="none" spc="0" normalizeH="0" baseline="0" noProof="0" dirty="0" err="1">
                <a:ln>
                  <a:noFill/>
                </a:ln>
                <a:solidFill>
                  <a:sysClr val="windowText" lastClr="000000"/>
                </a:solidFill>
                <a:effectLst/>
                <a:uLnTx/>
                <a:uFillTx/>
                <a:latin typeface="Arial" panose="020B0604020202020204" pitchFamily="34" charset="0"/>
                <a:ea typeface="+mj-ea"/>
                <a:cs typeface="Arial" panose="020B0604020202020204" pitchFamily="34" charset="0"/>
              </a:rPr>
              <a:t>omes</a:t>
            </a:r>
            <a:endParaRPr kumimoji="0" lang="en-US" sz="2700" b="1" i="0" u="none" strike="noStrike" kern="1200" cap="none" spc="0" normalizeH="0" baseline="0" noProof="0" dirty="0">
              <a:ln>
                <a:noFill/>
              </a:ln>
              <a:solidFill>
                <a:sysClr val="windowText" lastClr="000000"/>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1012309509"/>
      </p:ext>
    </p:extLst>
  </p:cSld>
  <p:clrMapOvr>
    <a:masterClrMapping/>
  </p:clrMapOvr>
  <p:transition>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33C8A-6529-D458-CEF5-85F577AC55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9CC63B-90A7-473A-8CEB-B92773BF5589}"/>
              </a:ext>
            </a:extLst>
          </p:cNvPr>
          <p:cNvSpPr>
            <a:spLocks noGrp="1"/>
          </p:cNvSpPr>
          <p:nvPr>
            <p:ph type="title"/>
          </p:nvPr>
        </p:nvSpPr>
        <p:spPr>
          <a:xfrm>
            <a:off x="5076962" y="1274746"/>
            <a:ext cx="3647801" cy="991766"/>
          </a:xfrm>
          <a:solidFill>
            <a:schemeClr val="accent4">
              <a:lumMod val="20000"/>
              <a:lumOff val="80000"/>
            </a:schemeClr>
          </a:solidFill>
        </p:spPr>
        <p:txBody>
          <a:bodyPr anchor="ctr">
            <a:normAutofit/>
          </a:bodyPr>
          <a:lstStyle/>
          <a:p>
            <a:r>
              <a:rPr lang="en-US" sz="2325" b="1" dirty="0"/>
              <a:t>Pictures of Completed 37  House in </a:t>
            </a:r>
            <a:r>
              <a:rPr lang="en-US" sz="2325" b="1" dirty="0" err="1"/>
              <a:t>Illovu</a:t>
            </a:r>
            <a:endParaRPr lang="en-ZA" sz="2325" b="1" dirty="0"/>
          </a:p>
        </p:txBody>
      </p:sp>
      <p:pic>
        <p:nvPicPr>
          <p:cNvPr id="7" name="Picture 6">
            <a:extLst>
              <a:ext uri="{FF2B5EF4-FFF2-40B4-BE49-F238E27FC236}">
                <a16:creationId xmlns:a16="http://schemas.microsoft.com/office/drawing/2014/main" id="{F64C8C12-07B1-F149-B03D-94810FFB676C}"/>
              </a:ext>
            </a:extLst>
          </p:cNvPr>
          <p:cNvPicPr>
            <a:picLocks noChangeAspect="1"/>
          </p:cNvPicPr>
          <p:nvPr/>
        </p:nvPicPr>
        <p:blipFill>
          <a:blip r:embed="rId2" cstate="print">
            <a:extLst>
              <a:ext uri="{28A0092B-C50C-407E-A947-70E740481C1C}">
                <a14:useLocalDpi xmlns:a14="http://schemas.microsoft.com/office/drawing/2010/main" val="0"/>
              </a:ext>
            </a:extLst>
          </a:blip>
          <a:srcRect t="4616" b="34591"/>
          <a:stretch>
            <a:fillRect/>
          </a:stretch>
        </p:blipFill>
        <p:spPr>
          <a:xfrm>
            <a:off x="2483768" y="3501190"/>
            <a:ext cx="6216908" cy="3065702"/>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5" name="Slide Number Placeholder 4">
            <a:extLst>
              <a:ext uri="{FF2B5EF4-FFF2-40B4-BE49-F238E27FC236}">
                <a16:creationId xmlns:a16="http://schemas.microsoft.com/office/drawing/2014/main" id="{3640F3DC-BBDF-9933-F255-034D34E96CCB}"/>
              </a:ext>
            </a:extLst>
          </p:cNvPr>
          <p:cNvSpPr>
            <a:spLocks noGrp="1"/>
          </p:cNvSpPr>
          <p:nvPr>
            <p:ph type="sldNum" sz="quarter" idx="12"/>
          </p:nvPr>
        </p:nvSpPr>
        <p:spPr>
          <a:xfrm>
            <a:off x="6129338" y="5624514"/>
            <a:ext cx="1543050" cy="273844"/>
          </a:xfrm>
        </p:spPr>
        <p:txBody>
          <a:bodyPr>
            <a:normAutofit/>
          </a:bodyPr>
          <a:lstStyle/>
          <a:p>
            <a:pPr>
              <a:spcAft>
                <a:spcPts val="450"/>
              </a:spcAft>
            </a:pPr>
            <a:fld id="{5D312F24-582A-4117-A0B2-A1DD2489FD11}" type="slidenum">
              <a:rPr lang="en-US" altLang="en-US" sz="750">
                <a:solidFill>
                  <a:schemeClr val="tx1">
                    <a:lumMod val="75000"/>
                    <a:lumOff val="25000"/>
                  </a:schemeClr>
                </a:solidFill>
              </a:rPr>
              <a:pPr>
                <a:spcAft>
                  <a:spcPts val="450"/>
                </a:spcAft>
              </a:pPr>
              <a:t>6</a:t>
            </a:fld>
            <a:endParaRPr lang="en-US" altLang="en-US" sz="750">
              <a:solidFill>
                <a:schemeClr val="tx1">
                  <a:lumMod val="75000"/>
                  <a:lumOff val="25000"/>
                </a:schemeClr>
              </a:solidFill>
            </a:endParaRPr>
          </a:p>
        </p:txBody>
      </p:sp>
      <p:pic>
        <p:nvPicPr>
          <p:cNvPr id="4" name="Picture 3" descr="A house under construction in a ditch&#10;&#10;AI-generated content may be incorrect.">
            <a:extLst>
              <a:ext uri="{FF2B5EF4-FFF2-40B4-BE49-F238E27FC236}">
                <a16:creationId xmlns:a16="http://schemas.microsoft.com/office/drawing/2014/main" id="{FE3D821F-EAEA-3FB8-0F22-E2AB5DF01E27}"/>
              </a:ext>
            </a:extLst>
          </p:cNvPr>
          <p:cNvPicPr>
            <a:picLocks noChangeAspect="1"/>
          </p:cNvPicPr>
          <p:nvPr/>
        </p:nvPicPr>
        <p:blipFill>
          <a:blip r:embed="rId3" cstate="print">
            <a:extLst>
              <a:ext uri="{28A0092B-C50C-407E-A947-70E740481C1C}">
                <a14:useLocalDpi xmlns:a14="http://schemas.microsoft.com/office/drawing/2010/main" val="0"/>
              </a:ext>
            </a:extLst>
          </a:blip>
          <a:srcRect t="20530" b="25363"/>
          <a:stretch>
            <a:fillRect/>
          </a:stretch>
        </p:blipFill>
        <p:spPr>
          <a:xfrm>
            <a:off x="98070" y="1031833"/>
            <a:ext cx="4761962" cy="2630778"/>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pic>
        <p:nvPicPr>
          <p:cNvPr id="10" name="Picture 9" descr="NDP Logo.jpg">
            <a:extLst>
              <a:ext uri="{FF2B5EF4-FFF2-40B4-BE49-F238E27FC236}">
                <a16:creationId xmlns:a16="http://schemas.microsoft.com/office/drawing/2014/main" id="{43F41F3E-D75E-C24A-BE0D-95EBE8CE280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18401" y="260648"/>
            <a:ext cx="897267" cy="826297"/>
          </a:xfrm>
          <a:prstGeom prst="rect">
            <a:avLst/>
          </a:prstGeom>
        </p:spPr>
      </p:pic>
      <p:pic>
        <p:nvPicPr>
          <p:cNvPr id="11" name="Picture 10" descr="Human Settlements Logo.jpg">
            <a:extLst>
              <a:ext uri="{FF2B5EF4-FFF2-40B4-BE49-F238E27FC236}">
                <a16:creationId xmlns:a16="http://schemas.microsoft.com/office/drawing/2014/main" id="{59B69A13-B11F-148C-EBC8-986EF67077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5536" y="260648"/>
            <a:ext cx="2862726" cy="720080"/>
          </a:xfrm>
          <a:prstGeom prst="rect">
            <a:avLst/>
          </a:prstGeom>
        </p:spPr>
      </p:pic>
    </p:spTree>
    <p:extLst>
      <p:ext uri="{BB962C8B-B14F-4D97-AF65-F5344CB8AC3E}">
        <p14:creationId xmlns:p14="http://schemas.microsoft.com/office/powerpoint/2010/main" val="604263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CC0BA-67B8-50ED-E1C7-7F4723CBE7D0}"/>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000034C-CA79-C4F9-7B10-92B293801E10}"/>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DDF82E0-F617-466A-8989-E6F91EEE8384}"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en-US" sz="1200" b="0" i="0" u="none" strike="noStrike" kern="1200" cap="none" spc="0" normalizeH="0" baseline="0" noProof="0" dirty="0">
              <a:ln>
                <a:noFill/>
              </a:ln>
              <a:solidFill>
                <a:srgbClr val="898989"/>
              </a:solidFill>
              <a:effectLst/>
              <a:uLnTx/>
              <a:uFillTx/>
              <a:latin typeface="Calibri" panose="020F0502020204030204" pitchFamily="34" charset="0"/>
              <a:ea typeface="+mn-ea"/>
              <a:cs typeface="+mn-cs"/>
            </a:endParaRPr>
          </a:p>
        </p:txBody>
      </p:sp>
      <p:sp>
        <p:nvSpPr>
          <p:cNvPr id="2" name="Rectangle 10">
            <a:extLst>
              <a:ext uri="{FF2B5EF4-FFF2-40B4-BE49-F238E27FC236}">
                <a16:creationId xmlns:a16="http://schemas.microsoft.com/office/drawing/2014/main" id="{9FDE66F0-E3D2-EC28-61DE-34BE30FE32B6}"/>
              </a:ext>
            </a:extLst>
          </p:cNvPr>
          <p:cNvSpPr>
            <a:spLocks noChangeArrowheads="1"/>
          </p:cNvSpPr>
          <p:nvPr/>
        </p:nvSpPr>
        <p:spPr bwMode="auto">
          <a:xfrm>
            <a:off x="1043608" y="1772816"/>
            <a:ext cx="7200900" cy="13234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32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ZA" altLang="en-US" sz="2400"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ZA" altLang="en-US" sz="2400"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endParaRPr>
          </a:p>
        </p:txBody>
      </p:sp>
      <p:sp>
        <p:nvSpPr>
          <p:cNvPr id="5" name="Rectangle 4">
            <a:extLst>
              <a:ext uri="{FF2B5EF4-FFF2-40B4-BE49-F238E27FC236}">
                <a16:creationId xmlns:a16="http://schemas.microsoft.com/office/drawing/2014/main" id="{2A8A0643-61CE-8CC1-F852-B2287286FDE5}"/>
              </a:ext>
            </a:extLst>
          </p:cNvPr>
          <p:cNvSpPr/>
          <p:nvPr/>
        </p:nvSpPr>
        <p:spPr>
          <a:xfrm>
            <a:off x="395536" y="2828836"/>
            <a:ext cx="8496944" cy="461665"/>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prstClr val="black"/>
              </a:solidFill>
              <a:effectLst/>
              <a:uLnTx/>
              <a:uFillTx/>
              <a:latin typeface="Calibri"/>
              <a:ea typeface="+mn-ea"/>
              <a:cs typeface="+mn-cs"/>
            </a:endParaRPr>
          </a:p>
        </p:txBody>
      </p:sp>
      <p:sp>
        <p:nvSpPr>
          <p:cNvPr id="6" name="Rectangle 5">
            <a:extLst>
              <a:ext uri="{FF2B5EF4-FFF2-40B4-BE49-F238E27FC236}">
                <a16:creationId xmlns:a16="http://schemas.microsoft.com/office/drawing/2014/main" id="{C07D3571-B3FD-5916-B12C-42F99AC566BA}"/>
              </a:ext>
            </a:extLst>
          </p:cNvPr>
          <p:cNvSpPr/>
          <p:nvPr/>
        </p:nvSpPr>
        <p:spPr>
          <a:xfrm>
            <a:off x="107504" y="2397949"/>
            <a:ext cx="8928992" cy="584775"/>
          </a:xfrm>
          <a:prstGeom prst="rect">
            <a:avLst/>
          </a:prstGeom>
        </p:spPr>
        <p:txBody>
          <a:bodyPr wrap="square">
            <a:spAutoFit/>
          </a:body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US" sz="3200" b="1" i="0" u="none" strike="noStrike" kern="1200" cap="none" spc="0" normalizeH="0" baseline="0" noProof="0" dirty="0">
              <a:ln>
                <a:noFill/>
              </a:ln>
              <a:solidFill>
                <a:srgbClr val="FFFF66"/>
              </a:solidFill>
              <a:effectLst>
                <a:outerShdw blurRad="38100" dist="38100" dir="2700000" algn="tl">
                  <a:srgbClr val="000000"/>
                </a:outerShdw>
              </a:effectLst>
              <a:uLnTx/>
              <a:uFillTx/>
              <a:latin typeface="Arial" panose="020B0604020202020204" pitchFamily="34" charset="0"/>
              <a:ea typeface="+mn-ea"/>
              <a:cs typeface="Arial" pitchFamily="34" charset="0"/>
            </a:endParaRPr>
          </a:p>
        </p:txBody>
      </p:sp>
      <p:sp>
        <p:nvSpPr>
          <p:cNvPr id="9" name="Rectangle 8">
            <a:extLst>
              <a:ext uri="{FF2B5EF4-FFF2-40B4-BE49-F238E27FC236}">
                <a16:creationId xmlns:a16="http://schemas.microsoft.com/office/drawing/2014/main" id="{1C532E6C-AC2F-3527-512C-5DCBF9BC4754}"/>
              </a:ext>
            </a:extLst>
          </p:cNvPr>
          <p:cNvSpPr/>
          <p:nvPr/>
        </p:nvSpPr>
        <p:spPr>
          <a:xfrm>
            <a:off x="683568" y="2276872"/>
            <a:ext cx="7920880" cy="584776"/>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ZA" sz="32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TITLE</a:t>
            </a:r>
            <a:endParaRPr kumimoji="0" lang="en-ZA" sz="3200" b="1" i="0" u="none" strike="noStrike" kern="1200" cap="none" spc="0" normalizeH="0" baseline="0" noProof="0" dirty="0">
              <a:ln>
                <a:noFill/>
              </a:ln>
              <a:solidFill>
                <a:srgbClr val="FFD21E"/>
              </a:solidFill>
              <a:effectLst/>
              <a:uLnTx/>
              <a:uFillTx/>
              <a:latin typeface="Arial" panose="020B0604020202020204" pitchFamily="34" charset="0"/>
              <a:ea typeface="+mn-ea"/>
              <a:cs typeface="+mn-cs"/>
            </a:endParaRPr>
          </a:p>
        </p:txBody>
      </p:sp>
      <p:pic>
        <p:nvPicPr>
          <p:cNvPr id="13" name="Picture 12" descr="NDP Logo.jpg">
            <a:extLst>
              <a:ext uri="{FF2B5EF4-FFF2-40B4-BE49-F238E27FC236}">
                <a16:creationId xmlns:a16="http://schemas.microsoft.com/office/drawing/2014/main" id="{AC0DE0AC-0713-E428-214A-A12417DACFB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39229" y="-95419"/>
            <a:ext cx="897267" cy="826297"/>
          </a:xfrm>
          <a:prstGeom prst="rect">
            <a:avLst/>
          </a:prstGeom>
        </p:spPr>
      </p:pic>
      <p:pic>
        <p:nvPicPr>
          <p:cNvPr id="3" name="Picture 2" descr="Human Settlements Logo.jpg">
            <a:extLst>
              <a:ext uri="{FF2B5EF4-FFF2-40B4-BE49-F238E27FC236}">
                <a16:creationId xmlns:a16="http://schemas.microsoft.com/office/drawing/2014/main" id="{37A50093-3261-7186-9738-95D0D02C54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4" y="-10180"/>
            <a:ext cx="2862726" cy="720080"/>
          </a:xfrm>
          <a:prstGeom prst="rect">
            <a:avLst/>
          </a:prstGeom>
        </p:spPr>
      </p:pic>
      <p:sp>
        <p:nvSpPr>
          <p:cNvPr id="10" name="Rectangle 9">
            <a:extLst>
              <a:ext uri="{FF2B5EF4-FFF2-40B4-BE49-F238E27FC236}">
                <a16:creationId xmlns:a16="http://schemas.microsoft.com/office/drawing/2014/main" id="{169D77C9-7604-4CD9-C49E-6A56268C83CC}"/>
              </a:ext>
            </a:extLst>
          </p:cNvPr>
          <p:cNvSpPr/>
          <p:nvPr/>
        </p:nvSpPr>
        <p:spPr>
          <a:xfrm>
            <a:off x="35496" y="6382489"/>
            <a:ext cx="9056894" cy="430887"/>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Inspiring Hope for a Better Future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Umuntu Ngumuntu Ngekhaya</a:t>
            </a:r>
          </a:p>
        </p:txBody>
      </p:sp>
      <p:sp>
        <p:nvSpPr>
          <p:cNvPr id="12" name="Title 1">
            <a:extLst>
              <a:ext uri="{FF2B5EF4-FFF2-40B4-BE49-F238E27FC236}">
                <a16:creationId xmlns:a16="http://schemas.microsoft.com/office/drawing/2014/main" id="{25AFB8F6-F8FD-4B7D-F403-4EF747AC5432}"/>
              </a:ext>
            </a:extLst>
          </p:cNvPr>
          <p:cNvSpPr txBox="1">
            <a:spLocks/>
          </p:cNvSpPr>
          <p:nvPr/>
        </p:nvSpPr>
        <p:spPr>
          <a:xfrm>
            <a:off x="252737" y="692696"/>
            <a:ext cx="8783759" cy="1019581"/>
          </a:xfrm>
          <a:prstGeom prst="rect">
            <a:avLst/>
          </a:prstGeom>
          <a:solidFill>
            <a:srgbClr val="70AD47">
              <a:lumMod val="40000"/>
              <a:lumOff val="60000"/>
            </a:srgb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ZA" sz="3600" b="1" i="0" u="none" strike="noStrike" kern="1200" cap="none" spc="0" normalizeH="0" baseline="0" noProof="0" dirty="0">
                <a:ln>
                  <a:noFill/>
                </a:ln>
                <a:solidFill>
                  <a:sysClr val="window" lastClr="FFFFFF"/>
                </a:solidFill>
                <a:effectLst/>
                <a:uLnTx/>
                <a:uFillTx/>
                <a:latin typeface="Arial" panose="020B0604020202020204" pitchFamily="34" charset="0"/>
                <a:ea typeface="+mj-ea"/>
                <a:cs typeface="Arial" panose="020B0604020202020204" pitchFamily="34" charset="0"/>
              </a:rPr>
              <a:t> </a:t>
            </a:r>
            <a:r>
              <a:rPr lang="en-ZA" sz="2700" b="1" dirty="0">
                <a:solidFill>
                  <a:sysClr val="windowText" lastClr="000000"/>
                </a:solidFill>
                <a:latin typeface="Arial" panose="020B0604020202020204" pitchFamily="34" charset="0"/>
                <a:cs typeface="Arial" panose="020B0604020202020204" pitchFamily="34" charset="0"/>
              </a:rPr>
              <a:t>HOUSES BUILT BY OLD MUTUAL FOUNDATION</a:t>
            </a:r>
          </a:p>
          <a:p>
            <a:pPr marL="0" marR="0" lvl="0" indent="0" algn="ctr" defTabSz="914400" rtl="0" eaLnBrk="1" fontAlgn="auto" latinLnBrk="0" hangingPunct="1">
              <a:lnSpc>
                <a:spcPct val="90000"/>
              </a:lnSpc>
              <a:spcBef>
                <a:spcPct val="0"/>
              </a:spcBef>
              <a:spcAft>
                <a:spcPts val="0"/>
              </a:spcAft>
              <a:buClrTx/>
              <a:buSzTx/>
              <a:buFontTx/>
              <a:buNone/>
              <a:tabLst/>
              <a:defRPr/>
            </a:pPr>
            <a:r>
              <a:rPr lang="en-US" sz="1800" b="1" dirty="0">
                <a:solidFill>
                  <a:sysClr val="windowText" lastClr="000000"/>
                </a:solidFill>
                <a:latin typeface="Arial" panose="020B0604020202020204" pitchFamily="34" charset="0"/>
                <a:cs typeface="Arial" panose="020B0604020202020204" pitchFamily="34" charset="0"/>
              </a:rPr>
              <a:t>78 of The Donated 80 houses  Completed</a:t>
            </a:r>
            <a:endParaRPr lang="en-ZA" sz="1800" b="1" dirty="0">
              <a:solidFill>
                <a:sysClr val="windowText" lastClr="000000"/>
              </a:solidFill>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B6309884-7CF0-A2BF-7E97-6FA1E7846EA6}"/>
              </a:ext>
            </a:extLst>
          </p:cNvPr>
          <p:cNvPicPr>
            <a:picLocks noChangeAspect="1"/>
          </p:cNvPicPr>
          <p:nvPr/>
        </p:nvPicPr>
        <p:blipFill>
          <a:blip r:embed="rId4"/>
          <a:stretch>
            <a:fillRect/>
          </a:stretch>
        </p:blipFill>
        <p:spPr>
          <a:xfrm>
            <a:off x="246973" y="1684808"/>
            <a:ext cx="9144000" cy="4697681"/>
          </a:xfrm>
          <a:prstGeom prst="rect">
            <a:avLst/>
          </a:prstGeom>
        </p:spPr>
      </p:pic>
    </p:spTree>
    <p:extLst>
      <p:ext uri="{BB962C8B-B14F-4D97-AF65-F5344CB8AC3E}">
        <p14:creationId xmlns:p14="http://schemas.microsoft.com/office/powerpoint/2010/main" val="2087294050"/>
      </p:ext>
    </p:extLst>
  </p:cSld>
  <p:clrMapOvr>
    <a:masterClrMapping/>
  </p:clrMapOvr>
  <p:transition>
    <p:wip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EACD60F-38A0-03FC-6E07-9148D0BD767C}"/>
            </a:ext>
          </a:extLst>
        </p:cNvPr>
        <p:cNvGrpSpPr/>
        <p:nvPr/>
      </p:nvGrpSpPr>
      <p:grpSpPr>
        <a:xfrm>
          <a:off x="0" y="0"/>
          <a:ext cx="0" cy="0"/>
          <a:chOff x="0" y="0"/>
          <a:chExt cx="0" cy="0"/>
        </a:xfrm>
      </p:grpSpPr>
      <p:sp>
        <p:nvSpPr>
          <p:cNvPr id="7180" name="Rectangle 7179">
            <a:extLst>
              <a:ext uri="{FF2B5EF4-FFF2-40B4-BE49-F238E27FC236}">
                <a16:creationId xmlns:a16="http://schemas.microsoft.com/office/drawing/2014/main" id="{928F64C6-FE22-4FC1-A763-DFCC51481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195918" y="4577975"/>
            <a:ext cx="5654511" cy="1899827"/>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object 3">
            <a:extLst>
              <a:ext uri="{FF2B5EF4-FFF2-40B4-BE49-F238E27FC236}">
                <a16:creationId xmlns:a16="http://schemas.microsoft.com/office/drawing/2014/main" id="{2FA256C0-72D8-E2A6-87FF-D9981B548E99}"/>
              </a:ext>
            </a:extLst>
          </p:cNvPr>
          <p:cNvSpPr txBox="1">
            <a:spLocks/>
          </p:cNvSpPr>
          <p:nvPr/>
        </p:nvSpPr>
        <p:spPr bwMode="auto">
          <a:xfrm>
            <a:off x="3452601" y="4741948"/>
            <a:ext cx="5122140" cy="862031"/>
          </a:xfrm>
          <a:prstGeom prst="rect">
            <a:avLst/>
          </a:prstGeom>
          <a:extLs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rtlCol="0" anchor="b"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lnSpc>
                <a:spcPct val="90000"/>
              </a:lnSpc>
              <a:spcAft>
                <a:spcPts val="450"/>
              </a:spcAft>
              <a:defRPr/>
            </a:pPr>
            <a:r>
              <a:rPr lang="en-US" sz="1900" b="1" kern="1200" spc="-6" dirty="0">
                <a:solidFill>
                  <a:srgbClr val="FFFFFF"/>
                </a:solidFill>
                <a:latin typeface="+mj-lt"/>
                <a:ea typeface="+mj-ea"/>
                <a:cs typeface="+mj-cs"/>
              </a:rPr>
              <a:t>CORNUBIA 113 HOUSES P</a:t>
            </a:r>
            <a:r>
              <a:rPr lang="en-US" sz="1900" b="1" spc="-6" dirty="0">
                <a:solidFill>
                  <a:srgbClr val="FFFFFF"/>
                </a:solidFill>
              </a:rPr>
              <a:t>ROJ</a:t>
            </a:r>
            <a:r>
              <a:rPr lang="en-US" sz="1900" b="1" kern="1200" spc="-6" dirty="0">
                <a:solidFill>
                  <a:srgbClr val="FFFFFF"/>
                </a:solidFill>
                <a:latin typeface="+mj-lt"/>
                <a:ea typeface="+mj-ea"/>
                <a:cs typeface="+mj-cs"/>
              </a:rPr>
              <a:t>ECT PROOF OF LIFE</a:t>
            </a:r>
          </a:p>
          <a:p>
            <a:pPr algn="l" eaLnBrk="1" hangingPunct="1">
              <a:lnSpc>
                <a:spcPct val="90000"/>
              </a:lnSpc>
              <a:spcAft>
                <a:spcPts val="450"/>
              </a:spcAft>
              <a:defRPr/>
            </a:pPr>
            <a:r>
              <a:rPr lang="en-US" sz="1900" b="1" i="1" kern="1200" spc="-6" dirty="0">
                <a:solidFill>
                  <a:srgbClr val="FFFF00"/>
                </a:solidFill>
                <a:latin typeface="+mj-lt"/>
                <a:ea typeface="+mj-ea"/>
                <a:cs typeface="+mj-cs"/>
              </a:rPr>
              <a:t>Families Moved In By 22 May 2026</a:t>
            </a:r>
          </a:p>
        </p:txBody>
      </p:sp>
      <p:pic>
        <p:nvPicPr>
          <p:cNvPr id="7181" name="Picture 7180">
            <a:extLst>
              <a:ext uri="{FF2B5EF4-FFF2-40B4-BE49-F238E27FC236}">
                <a16:creationId xmlns:a16="http://schemas.microsoft.com/office/drawing/2014/main" id="{3301E6AD-389D-5E5B-6091-8F3287020649}"/>
              </a:ext>
            </a:extLst>
          </p:cNvPr>
          <p:cNvPicPr>
            <a:picLocks noChangeAspect="1"/>
          </p:cNvPicPr>
          <p:nvPr/>
        </p:nvPicPr>
        <p:blipFill>
          <a:blip r:embed="rId2"/>
          <a:srcRect l="5795" r="3545" b="4"/>
          <a:stretch>
            <a:fillRect/>
          </a:stretch>
        </p:blipFill>
        <p:spPr>
          <a:xfrm>
            <a:off x="140555" y="1849073"/>
            <a:ext cx="3312046" cy="2338000"/>
          </a:xfrm>
          <a:prstGeom prst="rect">
            <a:avLst/>
          </a:prstGeom>
        </p:spPr>
      </p:pic>
      <p:pic>
        <p:nvPicPr>
          <p:cNvPr id="10" name="Picture 9">
            <a:extLst>
              <a:ext uri="{FF2B5EF4-FFF2-40B4-BE49-F238E27FC236}">
                <a16:creationId xmlns:a16="http://schemas.microsoft.com/office/drawing/2014/main" id="{114B9785-F5D1-807A-1180-ADC2995621EF}"/>
              </a:ext>
            </a:extLst>
          </p:cNvPr>
          <p:cNvPicPr>
            <a:picLocks noChangeAspect="1"/>
          </p:cNvPicPr>
          <p:nvPr/>
        </p:nvPicPr>
        <p:blipFill>
          <a:blip r:embed="rId3">
            <a:extLst>
              <a:ext uri="{28A0092B-C50C-407E-A947-70E740481C1C}">
                <a14:useLocalDpi xmlns:a14="http://schemas.microsoft.com/office/drawing/2010/main" val="0"/>
              </a:ext>
            </a:extLst>
          </a:blip>
          <a:srcRect l="17531" r="36276" b="-1"/>
          <a:stretch>
            <a:fillRect/>
          </a:stretch>
        </p:blipFill>
        <p:spPr>
          <a:xfrm>
            <a:off x="3539949" y="321732"/>
            <a:ext cx="2457065" cy="4111323"/>
          </a:xfrm>
          <a:prstGeom prst="rect">
            <a:avLst/>
          </a:prstGeom>
        </p:spPr>
      </p:pic>
      <p:pic>
        <p:nvPicPr>
          <p:cNvPr id="4" name="Picture 3">
            <a:extLst>
              <a:ext uri="{FF2B5EF4-FFF2-40B4-BE49-F238E27FC236}">
                <a16:creationId xmlns:a16="http://schemas.microsoft.com/office/drawing/2014/main" id="{BA662FE6-60ED-6ABF-334C-0A71E90EFBD4}"/>
              </a:ext>
            </a:extLst>
          </p:cNvPr>
          <p:cNvPicPr>
            <a:picLocks noChangeAspect="1"/>
          </p:cNvPicPr>
          <p:nvPr/>
        </p:nvPicPr>
        <p:blipFill>
          <a:blip r:embed="rId4" cstate="print">
            <a:extLst>
              <a:ext uri="{28A0092B-C50C-407E-A947-70E740481C1C}">
                <a14:useLocalDpi xmlns:a14="http://schemas.microsoft.com/office/drawing/2010/main" val="0"/>
              </a:ext>
            </a:extLst>
          </a:blip>
          <a:srcRect r="5429" b="-2"/>
          <a:stretch>
            <a:fillRect/>
          </a:stretch>
        </p:blipFill>
        <p:spPr>
          <a:xfrm>
            <a:off x="6064632" y="321733"/>
            <a:ext cx="2848488" cy="2010552"/>
          </a:xfrm>
          <a:prstGeom prst="rect">
            <a:avLst/>
          </a:prstGeom>
        </p:spPr>
      </p:pic>
      <p:pic>
        <p:nvPicPr>
          <p:cNvPr id="8" name="object 4">
            <a:extLst>
              <a:ext uri="{FF2B5EF4-FFF2-40B4-BE49-F238E27FC236}">
                <a16:creationId xmlns:a16="http://schemas.microsoft.com/office/drawing/2014/main" id="{C1290476-8D86-26FA-ED25-5FF4E357BC9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r="69261" b="-1"/>
          <a:stretch>
            <a:fillRect/>
          </a:stretch>
        </p:blipFill>
        <p:spPr bwMode="auto">
          <a:xfrm>
            <a:off x="3347864" y="5896627"/>
            <a:ext cx="797543" cy="56432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10A05B40-884B-8115-0009-E8BC71BA8353}"/>
              </a:ext>
            </a:extLst>
          </p:cNvPr>
          <p:cNvPicPr>
            <a:picLocks noChangeAspect="1"/>
          </p:cNvPicPr>
          <p:nvPr/>
        </p:nvPicPr>
        <p:blipFill>
          <a:blip r:embed="rId6"/>
          <a:srcRect r="4974" b="-2"/>
          <a:stretch>
            <a:fillRect/>
          </a:stretch>
        </p:blipFill>
        <p:spPr>
          <a:xfrm>
            <a:off x="6062214" y="2431705"/>
            <a:ext cx="2848487" cy="2000947"/>
          </a:xfrm>
          <a:prstGeom prst="rect">
            <a:avLst/>
          </a:prstGeom>
        </p:spPr>
      </p:pic>
      <p:pic>
        <p:nvPicPr>
          <p:cNvPr id="7" name="Picture 6">
            <a:extLst>
              <a:ext uri="{FF2B5EF4-FFF2-40B4-BE49-F238E27FC236}">
                <a16:creationId xmlns:a16="http://schemas.microsoft.com/office/drawing/2014/main" id="{0035E642-917F-EA3A-865F-9652EDA1F25A}"/>
              </a:ext>
            </a:extLst>
          </p:cNvPr>
          <p:cNvPicPr>
            <a:picLocks noChangeAspect="1"/>
          </p:cNvPicPr>
          <p:nvPr/>
        </p:nvPicPr>
        <p:blipFill>
          <a:blip r:embed="rId7" cstate="print">
            <a:extLst>
              <a:ext uri="{28A0092B-C50C-407E-A947-70E740481C1C}">
                <a14:useLocalDpi xmlns:a14="http://schemas.microsoft.com/office/drawing/2010/main" val="0"/>
              </a:ext>
            </a:extLst>
          </a:blip>
          <a:srcRect r="7989" b="1"/>
          <a:stretch>
            <a:fillRect/>
          </a:stretch>
        </p:blipFill>
        <p:spPr>
          <a:xfrm>
            <a:off x="238225" y="4525716"/>
            <a:ext cx="2846070" cy="2010551"/>
          </a:xfrm>
          <a:prstGeom prst="rect">
            <a:avLst/>
          </a:prstGeom>
        </p:spPr>
      </p:pic>
      <p:cxnSp>
        <p:nvCxnSpPr>
          <p:cNvPr id="7179" name="Straight Connector 7178">
            <a:extLst>
              <a:ext uri="{FF2B5EF4-FFF2-40B4-BE49-F238E27FC236}">
                <a16:creationId xmlns:a16="http://schemas.microsoft.com/office/drawing/2014/main" id="{5C34627B-48E6-4F4D-B843-97717A86B4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39950" y="5694097"/>
            <a:ext cx="4114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7172" name="object 6">
            <a:extLst>
              <a:ext uri="{FF2B5EF4-FFF2-40B4-BE49-F238E27FC236}">
                <a16:creationId xmlns:a16="http://schemas.microsoft.com/office/drawing/2014/main" id="{544FC175-C9A2-04E7-8F20-CF11D15E1415}"/>
              </a:ext>
            </a:extLst>
          </p:cNvPr>
          <p:cNvSpPr>
            <a:spLocks noGrp="1" noChangeArrowheads="1"/>
          </p:cNvSpPr>
          <p:nvPr>
            <p:ph type="sldNum" sz="quarter" idx="12"/>
          </p:nvPr>
        </p:nvSpPr>
        <p:spPr bwMode="auto">
          <a:xfrm>
            <a:off x="6793029" y="6536267"/>
            <a:ext cx="2057400" cy="30692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rtlCol="0" anchor="ctr" anchorCtr="0" compatLnSpc="1">
            <a:prstTxWarp prst="textNoShape">
              <a:avLst/>
            </a:prstTxWarp>
            <a:normAutofit/>
          </a:bodyPr>
          <a:lstStyle>
            <a:lvl1pPr marL="21431">
              <a:spcBef>
                <a:spcPct val="20000"/>
              </a:spcBef>
              <a:buFont typeface="Arial" panose="020B0604020202020204" pitchFamily="34" charset="0"/>
              <a:buChar char="•"/>
              <a:defRPr sz="2400">
                <a:solidFill>
                  <a:schemeClr val="tx1"/>
                </a:solidFill>
                <a:latin typeface="Calibri" panose="020F0502020204030204" pitchFamily="34" charset="0"/>
              </a:defRPr>
            </a:lvl1pPr>
            <a:lvl2pPr marL="417910" indent="-160735">
              <a:spcBef>
                <a:spcPct val="20000"/>
              </a:spcBef>
              <a:buFont typeface="Arial" panose="020B0604020202020204" pitchFamily="34" charset="0"/>
              <a:buChar char="–"/>
              <a:defRPr sz="2100">
                <a:solidFill>
                  <a:schemeClr val="tx1"/>
                </a:solidFill>
                <a:latin typeface="Calibri" panose="020F0502020204030204" pitchFamily="34" charset="0"/>
              </a:defRPr>
            </a:lvl2pPr>
            <a:lvl3pPr marL="642938" indent="-128588">
              <a:spcBef>
                <a:spcPct val="20000"/>
              </a:spcBef>
              <a:buFont typeface="Arial" panose="020B0604020202020204" pitchFamily="34" charset="0"/>
              <a:buChar char="•"/>
              <a:defRPr sz="1800">
                <a:solidFill>
                  <a:schemeClr val="tx1"/>
                </a:solidFill>
                <a:latin typeface="Calibri" panose="020F0502020204030204" pitchFamily="34" charset="0"/>
              </a:defRPr>
            </a:lvl3pPr>
            <a:lvl4pPr marL="900113" indent="-128588">
              <a:spcBef>
                <a:spcPct val="20000"/>
              </a:spcBef>
              <a:buFont typeface="Arial" panose="020B0604020202020204" pitchFamily="34" charset="0"/>
              <a:buChar char="–"/>
              <a:defRPr sz="1500">
                <a:solidFill>
                  <a:schemeClr val="tx1"/>
                </a:solidFill>
                <a:latin typeface="Calibri" panose="020F0502020204030204" pitchFamily="34" charset="0"/>
              </a:defRPr>
            </a:lvl4pPr>
            <a:lvl5pPr marL="1157288" indent="-128588">
              <a:spcBef>
                <a:spcPct val="20000"/>
              </a:spcBef>
              <a:buFont typeface="Arial" panose="020B0604020202020204" pitchFamily="34" charset="0"/>
              <a:buChar char="»"/>
              <a:defRPr sz="1500">
                <a:solidFill>
                  <a:schemeClr val="tx1"/>
                </a:solidFill>
                <a:latin typeface="Calibri" panose="020F0502020204030204" pitchFamily="34" charset="0"/>
              </a:defRPr>
            </a:lvl5pPr>
            <a:lvl6pPr marL="1500188" indent="-128588"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1843088" indent="-128588"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2185988" indent="-128588"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2528888" indent="-128588"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a:spcBef>
                <a:spcPct val="0"/>
              </a:spcBef>
              <a:spcAft>
                <a:spcPts val="450"/>
              </a:spcAft>
              <a:buNone/>
              <a:defRPr/>
            </a:pPr>
            <a:fld id="{E4B4DE83-F1FA-426E-B986-2E450A80817B}" type="slidenum">
              <a:rPr lang="en-US" altLang="en-US" sz="1000">
                <a:solidFill>
                  <a:schemeClr val="tx1">
                    <a:lumMod val="75000"/>
                    <a:lumOff val="25000"/>
                  </a:schemeClr>
                </a:solidFill>
                <a:latin typeface="+mn-lt"/>
              </a:rPr>
              <a:pPr marL="0">
                <a:spcBef>
                  <a:spcPct val="0"/>
                </a:spcBef>
                <a:spcAft>
                  <a:spcPts val="450"/>
                </a:spcAft>
                <a:buNone/>
                <a:defRPr/>
              </a:pPr>
              <a:t>8</a:t>
            </a:fld>
            <a:endParaRPr lang="en-US" altLang="en-US" sz="1000">
              <a:solidFill>
                <a:schemeClr val="tx1">
                  <a:lumMod val="75000"/>
                  <a:lumOff val="25000"/>
                </a:schemeClr>
              </a:solidFill>
              <a:latin typeface="+mn-lt"/>
            </a:endParaRPr>
          </a:p>
        </p:txBody>
      </p:sp>
      <p:pic>
        <p:nvPicPr>
          <p:cNvPr id="9" name="Picture 8" descr="NDP Logo.jpg">
            <a:extLst>
              <a:ext uri="{FF2B5EF4-FFF2-40B4-BE49-F238E27FC236}">
                <a16:creationId xmlns:a16="http://schemas.microsoft.com/office/drawing/2014/main" id="{D39966AB-3E41-4046-74C2-82AD1AF15C6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350422" y="6023294"/>
            <a:ext cx="542510" cy="406589"/>
          </a:xfrm>
          <a:prstGeom prst="rect">
            <a:avLst/>
          </a:prstGeom>
        </p:spPr>
      </p:pic>
      <p:sp>
        <p:nvSpPr>
          <p:cNvPr id="12" name="TextBox 11">
            <a:extLst>
              <a:ext uri="{FF2B5EF4-FFF2-40B4-BE49-F238E27FC236}">
                <a16:creationId xmlns:a16="http://schemas.microsoft.com/office/drawing/2014/main" id="{CCCA1304-B658-6F89-5732-8862B4F5ACEA}"/>
              </a:ext>
            </a:extLst>
          </p:cNvPr>
          <p:cNvSpPr txBox="1"/>
          <p:nvPr/>
        </p:nvSpPr>
        <p:spPr>
          <a:xfrm>
            <a:off x="351763" y="548680"/>
            <a:ext cx="2844155" cy="646331"/>
          </a:xfrm>
          <a:prstGeom prst="rect">
            <a:avLst/>
          </a:prstGeom>
          <a:solidFill>
            <a:schemeClr val="accent4">
              <a:lumMod val="40000"/>
              <a:lumOff val="60000"/>
            </a:schemeClr>
          </a:solidFill>
        </p:spPr>
        <p:txBody>
          <a:bodyPr wrap="square">
            <a:spAutoFit/>
          </a:bodyPr>
          <a:lstStyle/>
          <a:p>
            <a:r>
              <a:rPr lang="en-ZA" sz="3600" b="1" dirty="0"/>
              <a:t>CORNUBIA</a:t>
            </a:r>
          </a:p>
        </p:txBody>
      </p:sp>
    </p:spTree>
    <p:extLst>
      <p:ext uri="{BB962C8B-B14F-4D97-AF65-F5344CB8AC3E}">
        <p14:creationId xmlns:p14="http://schemas.microsoft.com/office/powerpoint/2010/main" val="1715346552"/>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object 2">
            <a:extLst>
              <a:ext uri="{FF2B5EF4-FFF2-40B4-BE49-F238E27FC236}">
                <a16:creationId xmlns:a16="http://schemas.microsoft.com/office/drawing/2014/main" id="{55E886DF-CCF4-F1DA-425D-8235AA2506D7}"/>
              </a:ext>
            </a:extLst>
          </p:cNvPr>
          <p:cNvSpPr>
            <a:spLocks noGrp="1"/>
          </p:cNvSpPr>
          <p:nvPr>
            <p:ph type="title"/>
          </p:nvPr>
        </p:nvSpPr>
        <p:spPr>
          <a:xfrm>
            <a:off x="631831" y="803161"/>
            <a:ext cx="7880337" cy="696344"/>
          </a:xfrm>
          <a:solidFill>
            <a:srgbClr val="008000"/>
          </a:solidFill>
        </p:spPr>
        <p:txBody>
          <a:bodyPr wrap="square" lIns="0" tIns="80010" rIns="0" bIns="0">
            <a:spAutoFit/>
          </a:bodyPr>
          <a:lstStyle/>
          <a:p>
            <a:pPr marL="123825">
              <a:spcBef>
                <a:spcPts val="625"/>
              </a:spcBef>
            </a:pPr>
            <a:r>
              <a:rPr lang="en-US" altLang="en-US" sz="2000" b="1" dirty="0">
                <a:solidFill>
                  <a:schemeClr val="bg1"/>
                </a:solidFill>
                <a:latin typeface="Arial" panose="020B0604020202020204" pitchFamily="34" charset="0"/>
                <a:cs typeface="Arial" panose="020B0604020202020204" pitchFamily="34" charset="0"/>
              </a:rPr>
              <a:t>DEVELOPMENT BANK OF SOUTH AFRICA(DBSA)</a:t>
            </a:r>
            <a:br>
              <a:rPr lang="en-US" altLang="en-US" sz="2000" b="1" dirty="0">
                <a:solidFill>
                  <a:schemeClr val="bg1"/>
                </a:solidFill>
                <a:latin typeface="Arial" panose="020B0604020202020204" pitchFamily="34" charset="0"/>
                <a:cs typeface="Arial" panose="020B0604020202020204" pitchFamily="34" charset="0"/>
              </a:rPr>
            </a:br>
            <a:r>
              <a:rPr lang="en-US" altLang="en-US" sz="2000" b="1" dirty="0">
                <a:solidFill>
                  <a:srgbClr val="FFFF00"/>
                </a:solidFill>
                <a:latin typeface="Arial" panose="020B0604020202020204" pitchFamily="34" charset="0"/>
                <a:cs typeface="Arial" panose="020B0604020202020204" pitchFamily="34" charset="0"/>
              </a:rPr>
              <a:t>26 of The Donated 200 houses  Completed</a:t>
            </a:r>
          </a:p>
        </p:txBody>
      </p:sp>
      <p:sp>
        <p:nvSpPr>
          <p:cNvPr id="16387" name="object 6">
            <a:extLst>
              <a:ext uri="{FF2B5EF4-FFF2-40B4-BE49-F238E27FC236}">
                <a16:creationId xmlns:a16="http://schemas.microsoft.com/office/drawing/2014/main" id="{76E3E78B-26E7-9A04-50C9-2F07940F32EB}"/>
              </a:ext>
            </a:extLst>
          </p:cNvPr>
          <p:cNvSpPr>
            <a:spLocks noGrp="1"/>
          </p:cNvSpPr>
          <p:nvPr>
            <p:ph type="sldNum" sz="quarter" idx="12"/>
          </p:nvPr>
        </p:nvSpPr>
        <p:spPr bwMode="auto">
          <a:xfrm>
            <a:off x="6553200" y="6448425"/>
            <a:ext cx="2133600" cy="180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81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ts val="1425"/>
              </a:lnSpc>
              <a:spcBef>
                <a:spcPct val="0"/>
              </a:spcBef>
              <a:buFontTx/>
              <a:buNone/>
            </a:pPr>
            <a:fld id="{24A6FCC2-B069-44CE-81E9-8C0BA02843C0}" type="slidenum">
              <a:rPr lang="en-ZA" altLang="en-US" sz="1200" smtClean="0">
                <a:latin typeface="Arial" panose="020B0604020202020204" pitchFamily="34" charset="0"/>
              </a:rPr>
              <a:pPr>
                <a:lnSpc>
                  <a:spcPts val="1425"/>
                </a:lnSpc>
                <a:spcBef>
                  <a:spcPct val="0"/>
                </a:spcBef>
                <a:buFontTx/>
                <a:buNone/>
              </a:pPr>
              <a:t>9</a:t>
            </a:fld>
            <a:endParaRPr lang="en-US" altLang="en-US" sz="1200">
              <a:latin typeface="Arial" panose="020B0604020202020204" pitchFamily="34" charset="0"/>
            </a:endParaRPr>
          </a:p>
        </p:txBody>
      </p:sp>
      <p:pic>
        <p:nvPicPr>
          <p:cNvPr id="16389" name="object 5">
            <a:extLst>
              <a:ext uri="{FF2B5EF4-FFF2-40B4-BE49-F238E27FC236}">
                <a16:creationId xmlns:a16="http://schemas.microsoft.com/office/drawing/2014/main" id="{860878BD-D059-EAAC-75E0-30A469A74A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0"/>
            <a:ext cx="230346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1">
            <a:extLst>
              <a:ext uri="{FF2B5EF4-FFF2-40B4-BE49-F238E27FC236}">
                <a16:creationId xmlns:a16="http://schemas.microsoft.com/office/drawing/2014/main" id="{4FCD0867-84F9-5FD3-8C50-0C33705594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676065"/>
            <a:ext cx="8254520" cy="4800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NDP Logo.jpg">
            <a:extLst>
              <a:ext uri="{FF2B5EF4-FFF2-40B4-BE49-F238E27FC236}">
                <a16:creationId xmlns:a16="http://schemas.microsoft.com/office/drawing/2014/main" id="{EEC00BAA-5CA4-763B-BFB4-349AC4B627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05320" y="0"/>
            <a:ext cx="659292" cy="607145"/>
          </a:xfrm>
          <a:prstGeom prst="rect">
            <a:avLst/>
          </a:prstGeom>
        </p:spPr>
      </p:pic>
    </p:spTree>
  </p:cSld>
  <p:clrMapOvr>
    <a:masterClrMapping/>
  </p:clrMapOvr>
</p:sld>
</file>

<file path=ppt/theme/theme1.xml><?xml version="1.0" encoding="utf-8"?>
<a:theme xmlns:a="http://schemas.openxmlformats.org/drawingml/2006/main" name="1_Office Them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467D19FE8043841AC7A475FDCC13F54" ma:contentTypeVersion="14" ma:contentTypeDescription="Create a new document." ma:contentTypeScope="" ma:versionID="ba7dbf8295c734c5a2c69e38530662f5">
  <xsd:schema xmlns:xsd="http://www.w3.org/2001/XMLSchema" xmlns:xs="http://www.w3.org/2001/XMLSchema" xmlns:p="http://schemas.microsoft.com/office/2006/metadata/properties" xmlns:ns3="7847dbec-3f26-4942-8f35-c381d7efc4a9" xmlns:ns4="3b76ce29-8f44-4e8b-8dd2-a0946adab733" targetNamespace="http://schemas.microsoft.com/office/2006/metadata/properties" ma:root="true" ma:fieldsID="b68ac5beb883c7a8e003b5a40128eb00" ns3:_="" ns4:_="">
    <xsd:import namespace="7847dbec-3f26-4942-8f35-c381d7efc4a9"/>
    <xsd:import namespace="3b76ce29-8f44-4e8b-8dd2-a0946adab733"/>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ServiceLocation" minOccurs="0"/>
                <xsd:element ref="ns4:MediaLengthInSeconds"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47dbec-3f26-4942-8f35-c381d7efc4a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b76ce29-8f44-4e8b-8dd2-a0946adab73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42CA2D1-8509-47A4-B7EA-42E80699D2AC}">
  <ds:schemaRefs>
    <ds:schemaRef ds:uri="http://schemas.microsoft.com/sharepoint/v3/contenttype/forms"/>
  </ds:schemaRefs>
</ds:datastoreItem>
</file>

<file path=customXml/itemProps2.xml><?xml version="1.0" encoding="utf-8"?>
<ds:datastoreItem xmlns:ds="http://schemas.openxmlformats.org/officeDocument/2006/customXml" ds:itemID="{4C210144-0F4A-4354-8C4A-51908B537E6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847dbec-3f26-4942-8f35-c381d7efc4a9"/>
    <ds:schemaRef ds:uri="3b76ce29-8f44-4e8b-8dd2-a0946adab7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48EF65E-67CA-4429-A62F-134B88694C1A}">
  <ds:schemaRefs>
    <ds:schemaRef ds:uri="http://purl.org/dc/elements/1.1/"/>
    <ds:schemaRef ds:uri="http://schemas.microsoft.com/office/infopath/2007/PartnerControls"/>
    <ds:schemaRef ds:uri="http://purl.org/dc/dcmitype/"/>
    <ds:schemaRef ds:uri="http://schemas.microsoft.com/office/2006/documentManagement/types"/>
    <ds:schemaRef ds:uri="http://www.w3.org/XML/1998/namespace"/>
    <ds:schemaRef ds:uri="http://schemas.microsoft.com/office/2006/metadata/properties"/>
    <ds:schemaRef ds:uri="http://schemas.openxmlformats.org/package/2006/metadata/core-properties"/>
    <ds:schemaRef ds:uri="http://purl.org/dc/terms/"/>
    <ds:schemaRef ds:uri="3b76ce29-8f44-4e8b-8dd2-a0946adab733"/>
    <ds:schemaRef ds:uri="7847dbec-3f26-4942-8f35-c381d7efc4a9"/>
  </ds:schemaRefs>
</ds:datastoreItem>
</file>

<file path=docMetadata/LabelInfo.xml><?xml version="1.0" encoding="utf-8"?>
<clbl:labelList xmlns:clbl="http://schemas.microsoft.com/office/2020/mipLabelMetadata">
  <clbl:label id="{0381ca25-2322-4f18-9770-9f0f86562d08}" enabled="1" method="Standard" siteId="{e8f65287-0c4a-44e8-875a-867fef60d302}" removed="0"/>
</clbl:labelList>
</file>

<file path=docProps/app.xml><?xml version="1.0" encoding="utf-8"?>
<Properties xmlns="http://schemas.openxmlformats.org/officeDocument/2006/extended-properties" xmlns:vt="http://schemas.openxmlformats.org/officeDocument/2006/docPropsVTypes">
  <TotalTime>26526</TotalTime>
  <Words>1231</Words>
  <Application>Microsoft Office PowerPoint</Application>
  <PresentationFormat>On-screen Show (4:3)</PresentationFormat>
  <Paragraphs>215</Paragraphs>
  <Slides>13</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Aptos</vt:lpstr>
      <vt:lpstr>Arial</vt:lpstr>
      <vt:lpstr>Arial Black</vt:lpstr>
      <vt:lpstr>Calibri</vt:lpstr>
      <vt:lpstr>Century Gothic</vt:lpstr>
      <vt:lpstr>Wingdings</vt:lpstr>
      <vt:lpstr>1_Office Theme</vt:lpstr>
      <vt:lpstr>PowerPoint Presentation</vt:lpstr>
      <vt:lpstr>PowerPoint Presentation</vt:lpstr>
      <vt:lpstr>PowerPoint Presentation</vt:lpstr>
      <vt:lpstr>PowerPoint Presentation</vt:lpstr>
      <vt:lpstr>PowerPoint Presentation</vt:lpstr>
      <vt:lpstr>Pictures of Completed 37  House in Illovu</vt:lpstr>
      <vt:lpstr>PowerPoint Presentation</vt:lpstr>
      <vt:lpstr>PowerPoint Presentation</vt:lpstr>
      <vt:lpstr>DEVELOPMENT BANK OF SOUTH AFRICA(DBSA) 26 of The Donated 200 houses  Completed</vt:lpstr>
      <vt:lpstr>Which TEAs Will Close By When?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Date : 18th March 2020</dc:title>
  <dc:creator>User</dc:creator>
  <cp:lastModifiedBy>Lauren Silén</cp:lastModifiedBy>
  <cp:revision>3340</cp:revision>
  <cp:lastPrinted>2021-11-11T05:36:20Z</cp:lastPrinted>
  <dcterms:created xsi:type="dcterms:W3CDTF">2011-10-05T05:43:47Z</dcterms:created>
  <dcterms:modified xsi:type="dcterms:W3CDTF">2026-08-18T08:10:48Z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0x010100C467D19FE8043841AC7A475FDCC13F54</vt:lpwstr>
  </property>
  <property fmtid="{D5CDD505-2E9C-101B-9397-08002B2CF9AE}" pid="3" name="ClassificationContentMarkingFooterLocations">
    <vt:lpwstr>1_Office Theme:3</vt:lpwstr>
  </property>
  <property fmtid="{D5CDD505-2E9C-101B-9397-08002B2CF9AE}" pid="4" name="ClassificationContentMarkingFooterText">
    <vt:lpwstr>KZNDHS Confidential</vt:lpwstr>
  </property>
</Properties>
</file>